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7"/>
  </p:notesMasterIdLst>
  <p:sldIdLst>
    <p:sldId id="321" r:id="rId5"/>
    <p:sldId id="327" r:id="rId6"/>
    <p:sldId id="391" r:id="rId7"/>
    <p:sldId id="390" r:id="rId8"/>
    <p:sldId id="546" r:id="rId9"/>
    <p:sldId id="547" r:id="rId10"/>
    <p:sldId id="548" r:id="rId11"/>
    <p:sldId id="549" r:id="rId12"/>
    <p:sldId id="550" r:id="rId13"/>
    <p:sldId id="551" r:id="rId14"/>
    <p:sldId id="552" r:id="rId15"/>
    <p:sldId id="553" r:id="rId16"/>
    <p:sldId id="554" r:id="rId17"/>
    <p:sldId id="555" r:id="rId18"/>
    <p:sldId id="712" r:id="rId19"/>
    <p:sldId id="558" r:id="rId20"/>
    <p:sldId id="559" r:id="rId21"/>
    <p:sldId id="560" r:id="rId22"/>
    <p:sldId id="561" r:id="rId23"/>
    <p:sldId id="562" r:id="rId24"/>
    <p:sldId id="713" r:id="rId25"/>
    <p:sldId id="565" r:id="rId26"/>
    <p:sldId id="566" r:id="rId27"/>
    <p:sldId id="567" r:id="rId28"/>
    <p:sldId id="568" r:id="rId29"/>
    <p:sldId id="569" r:id="rId30"/>
    <p:sldId id="714" r:id="rId31"/>
    <p:sldId id="572" r:id="rId32"/>
    <p:sldId id="573" r:id="rId33"/>
    <p:sldId id="574" r:id="rId34"/>
    <p:sldId id="575" r:id="rId35"/>
    <p:sldId id="576" r:id="rId36"/>
    <p:sldId id="715" r:id="rId37"/>
    <p:sldId id="579" r:id="rId38"/>
    <p:sldId id="580" r:id="rId39"/>
    <p:sldId id="581" r:id="rId40"/>
    <p:sldId id="582" r:id="rId41"/>
    <p:sldId id="583" r:id="rId42"/>
    <p:sldId id="716" r:id="rId43"/>
    <p:sldId id="586" r:id="rId44"/>
    <p:sldId id="587" r:id="rId45"/>
    <p:sldId id="588" r:id="rId46"/>
    <p:sldId id="589" r:id="rId47"/>
    <p:sldId id="590" r:id="rId48"/>
    <p:sldId id="717" r:id="rId49"/>
    <p:sldId id="593" r:id="rId50"/>
    <p:sldId id="718" r:id="rId51"/>
    <p:sldId id="804" r:id="rId52"/>
    <p:sldId id="719" r:id="rId53"/>
    <p:sldId id="720" r:id="rId54"/>
    <p:sldId id="721" r:id="rId55"/>
    <p:sldId id="722" r:id="rId56"/>
    <p:sldId id="600" r:id="rId57"/>
    <p:sldId id="723" r:id="rId58"/>
    <p:sldId id="724" r:id="rId59"/>
    <p:sldId id="725" r:id="rId60"/>
    <p:sldId id="726" r:id="rId61"/>
    <p:sldId id="727" r:id="rId62"/>
    <p:sldId id="607" r:id="rId63"/>
    <p:sldId id="728" r:id="rId64"/>
    <p:sldId id="803" r:id="rId65"/>
    <p:sldId id="729" r:id="rId66"/>
    <p:sldId id="730" r:id="rId67"/>
    <p:sldId id="731" r:id="rId68"/>
    <p:sldId id="732" r:id="rId69"/>
    <p:sldId id="614" r:id="rId70"/>
    <p:sldId id="733" r:id="rId71"/>
    <p:sldId id="734" r:id="rId72"/>
    <p:sldId id="805" r:id="rId73"/>
    <p:sldId id="735" r:id="rId74"/>
    <p:sldId id="736" r:id="rId75"/>
    <p:sldId id="737" r:id="rId76"/>
    <p:sldId id="621" r:id="rId77"/>
    <p:sldId id="738" r:id="rId78"/>
    <p:sldId id="739" r:id="rId79"/>
    <p:sldId id="740" r:id="rId80"/>
    <p:sldId id="741" r:id="rId81"/>
    <p:sldId id="742" r:id="rId82"/>
    <p:sldId id="628" r:id="rId83"/>
    <p:sldId id="743" r:id="rId84"/>
    <p:sldId id="744" r:id="rId85"/>
    <p:sldId id="745" r:id="rId86"/>
    <p:sldId id="746" r:id="rId87"/>
    <p:sldId id="747" r:id="rId88"/>
    <p:sldId id="635" r:id="rId89"/>
    <p:sldId id="748" r:id="rId90"/>
    <p:sldId id="749" r:id="rId91"/>
    <p:sldId id="750" r:id="rId92"/>
    <p:sldId id="751" r:id="rId93"/>
    <p:sldId id="752" r:id="rId94"/>
    <p:sldId id="642" r:id="rId95"/>
    <p:sldId id="753" r:id="rId96"/>
    <p:sldId id="754" r:id="rId97"/>
    <p:sldId id="755" r:id="rId98"/>
    <p:sldId id="756" r:id="rId99"/>
    <p:sldId id="757" r:id="rId100"/>
    <p:sldId id="649" r:id="rId101"/>
    <p:sldId id="758" r:id="rId102"/>
    <p:sldId id="759" r:id="rId103"/>
    <p:sldId id="760" r:id="rId104"/>
    <p:sldId id="761" r:id="rId105"/>
    <p:sldId id="762" r:id="rId106"/>
    <p:sldId id="656" r:id="rId107"/>
    <p:sldId id="763" r:id="rId108"/>
    <p:sldId id="764" r:id="rId109"/>
    <p:sldId id="765" r:id="rId110"/>
    <p:sldId id="766" r:id="rId111"/>
    <p:sldId id="767" r:id="rId112"/>
    <p:sldId id="663" r:id="rId113"/>
    <p:sldId id="806" r:id="rId114"/>
    <p:sldId id="768" r:id="rId115"/>
    <p:sldId id="770" r:id="rId116"/>
    <p:sldId id="771" r:id="rId117"/>
    <p:sldId id="772" r:id="rId118"/>
    <p:sldId id="670" r:id="rId119"/>
    <p:sldId id="773" r:id="rId120"/>
    <p:sldId id="774" r:id="rId121"/>
    <p:sldId id="775" r:id="rId122"/>
    <p:sldId id="776" r:id="rId123"/>
    <p:sldId id="777" r:id="rId124"/>
    <p:sldId id="677" r:id="rId125"/>
    <p:sldId id="778" r:id="rId126"/>
    <p:sldId id="779" r:id="rId127"/>
    <p:sldId id="780" r:id="rId128"/>
    <p:sldId id="781" r:id="rId129"/>
    <p:sldId id="782" r:id="rId130"/>
    <p:sldId id="684" r:id="rId131"/>
    <p:sldId id="783" r:id="rId132"/>
    <p:sldId id="784" r:id="rId133"/>
    <p:sldId id="785" r:id="rId134"/>
    <p:sldId id="786" r:id="rId135"/>
    <p:sldId id="787" r:id="rId136"/>
    <p:sldId id="691" r:id="rId137"/>
    <p:sldId id="788" r:id="rId138"/>
    <p:sldId id="789" r:id="rId139"/>
    <p:sldId id="807" r:id="rId140"/>
    <p:sldId id="790" r:id="rId141"/>
    <p:sldId id="791" r:id="rId142"/>
    <p:sldId id="792" r:id="rId143"/>
    <p:sldId id="698" r:id="rId144"/>
    <p:sldId id="793" r:id="rId145"/>
    <p:sldId id="794" r:id="rId146"/>
    <p:sldId id="795" r:id="rId147"/>
    <p:sldId id="796" r:id="rId148"/>
    <p:sldId id="797" r:id="rId149"/>
    <p:sldId id="705" r:id="rId150"/>
    <p:sldId id="798" r:id="rId151"/>
    <p:sldId id="799" r:id="rId152"/>
    <p:sldId id="808" r:id="rId153"/>
    <p:sldId id="800" r:id="rId154"/>
    <p:sldId id="801" r:id="rId155"/>
    <p:sldId id="802" r:id="rId1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FFFF00"/>
    <a:srgbClr val="FFCC00"/>
    <a:srgbClr val="BFB550"/>
    <a:srgbClr val="BBB24F"/>
    <a:srgbClr val="FFF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93794" autoAdjust="0"/>
  </p:normalViewPr>
  <p:slideViewPr>
    <p:cSldViewPr>
      <p:cViewPr varScale="1">
        <p:scale>
          <a:sx n="80" d="100"/>
          <a:sy n="80" d="100"/>
        </p:scale>
        <p:origin x="114" y="6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9/21/2020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9/21/2020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T3Wu4P8CZxk?feature=oembed"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R63D3AbDTOU?feature=oembed"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nlFAk0NAJko?feature=oembed"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I47Y6VHc3Ms?feature=oembed"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ideo" Target="https://www.youtube.com/embed/wjMo91X513s?feature=oembed" TargetMode="Externa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ideo" Target="https://www.youtube.com/embed/NSHksXeZ8WQ?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ideo" Target="https://www.youtube.com/embed/NaWkXS3xO5M?feature=oembed" TargetMode="External"/></Relationships>
</file>

<file path=ppt/slides/_rels/slide1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ideo" Target="https://www.youtube.com/embed/7TreB-SBCKY?feature=oembed"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video" Target="https://www.youtube.com/embed/O0baE_CtU08?feature=oembed" TargetMode="Externa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video" Target="https://www.youtube.com/embed/mb5Z6MRBQ3U?feature=oembed"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video" Target="https://www.youtube.com/embed/WW3uk95VGes?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BvA0J_2ZpIQ?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73.xml"/><Relationship Id="rId18" Type="http://schemas.openxmlformats.org/officeDocument/2006/relationships/slide" Target="slide103.xml"/><Relationship Id="rId3" Type="http://schemas.openxmlformats.org/officeDocument/2006/relationships/slide" Target="slide10.xml"/><Relationship Id="rId21" Type="http://schemas.openxmlformats.org/officeDocument/2006/relationships/slide" Target="slide121.xml"/><Relationship Id="rId7" Type="http://schemas.openxmlformats.org/officeDocument/2006/relationships/slide" Target="slide34.xml"/><Relationship Id="rId12" Type="http://schemas.openxmlformats.org/officeDocument/2006/relationships/slide" Target="slide66.xml"/><Relationship Id="rId17" Type="http://schemas.openxmlformats.org/officeDocument/2006/relationships/slide" Target="slide97.xml"/><Relationship Id="rId25" Type="http://schemas.openxmlformats.org/officeDocument/2006/relationships/slide" Target="slide146.xml"/><Relationship Id="rId2" Type="http://schemas.openxmlformats.org/officeDocument/2006/relationships/slide" Target="slide4.xml"/><Relationship Id="rId16" Type="http://schemas.openxmlformats.org/officeDocument/2006/relationships/slide" Target="slide91.xml"/><Relationship Id="rId20" Type="http://schemas.openxmlformats.org/officeDocument/2006/relationships/slide" Target="slide115.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59.xml"/><Relationship Id="rId24" Type="http://schemas.openxmlformats.org/officeDocument/2006/relationships/slide" Target="slide140.xml"/><Relationship Id="rId5" Type="http://schemas.openxmlformats.org/officeDocument/2006/relationships/slide" Target="slide22.xml"/><Relationship Id="rId15" Type="http://schemas.openxmlformats.org/officeDocument/2006/relationships/slide" Target="slide85.xml"/><Relationship Id="rId23" Type="http://schemas.openxmlformats.org/officeDocument/2006/relationships/slide" Target="slide133.xml"/><Relationship Id="rId10" Type="http://schemas.openxmlformats.org/officeDocument/2006/relationships/slide" Target="slide53.xml"/><Relationship Id="rId19" Type="http://schemas.openxmlformats.org/officeDocument/2006/relationships/slide" Target="slide109.xml"/><Relationship Id="rId4" Type="http://schemas.openxmlformats.org/officeDocument/2006/relationships/slide" Target="slide16.xml"/><Relationship Id="rId9" Type="http://schemas.openxmlformats.org/officeDocument/2006/relationships/slide" Target="slide46.xml"/><Relationship Id="rId14" Type="http://schemas.openxmlformats.org/officeDocument/2006/relationships/slide" Target="slide79.xml"/><Relationship Id="rId22" Type="http://schemas.openxmlformats.org/officeDocument/2006/relationships/slide" Target="slide1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QgTHNpEHKKw?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hvE9fb--Dig?feature=oemb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msUrOD6B9uI?feature=oembe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gfoeKEXO1h4?feature=oembe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wUVvTqvjUaM?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s_LncVnecLA?feature=oembed"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LnGeMBNS9ZA?feature=oembed"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b5ayo8Fczg8?feature=oembed"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Rx_N1WcxAQA?feature=oembed"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jw4SVFexY8U?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Vsq1BG5hum4?feature=oembed"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T21HBWxBd-U?feature=oembed"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Hz4FNBj1APA?feature=oembed"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9y6Dg7pXfmw?feature=oembed"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GxXDD_7lgY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448310"/>
            <a:ext cx="7162800" cy="1200329"/>
          </a:xfrm>
          <a:prstGeom prst="rect">
            <a:avLst/>
          </a:prstGeom>
          <a:noFill/>
        </p:spPr>
        <p:txBody>
          <a:bodyPr wrap="square" rtlCol="0">
            <a:spAutoFit/>
          </a:bodyPr>
          <a:lstStyle/>
          <a:p>
            <a:pPr algn="ctr"/>
            <a:r>
              <a:rPr lang="en-US" sz="3600" dirty="0"/>
              <a:t>California Cadet Corps</a:t>
            </a:r>
          </a:p>
          <a:p>
            <a:pPr algn="ctr"/>
            <a:r>
              <a:rPr lang="en-US" sz="3600" dirty="0"/>
              <a:t>Curriculum on Leadership </a:t>
            </a:r>
          </a:p>
        </p:txBody>
      </p:sp>
      <p:sp>
        <p:nvSpPr>
          <p:cNvPr id="2" name="TextBox 1">
            <a:extLst>
              <a:ext uri="{FF2B5EF4-FFF2-40B4-BE49-F238E27FC236}">
                <a16:creationId xmlns:a16="http://schemas.microsoft.com/office/drawing/2014/main" id="{AFE7DE07-B738-48A9-9813-89E8B7830291}"/>
              </a:ext>
            </a:extLst>
          </p:cNvPr>
          <p:cNvSpPr txBox="1"/>
          <p:nvPr/>
        </p:nvSpPr>
        <p:spPr>
          <a:xfrm>
            <a:off x="914400" y="5638800"/>
            <a:ext cx="7315199" cy="923330"/>
          </a:xfrm>
          <a:prstGeom prst="rect">
            <a:avLst/>
          </a:prstGeom>
          <a:noFill/>
        </p:spPr>
        <p:txBody>
          <a:bodyPr wrap="square" rtlCol="0">
            <a:spAutoFit/>
          </a:bodyPr>
          <a:lstStyle/>
          <a:p>
            <a:pPr algn="ctr"/>
            <a:r>
              <a:rPr lang="en-US" dirty="0"/>
              <a:t>“Learn from Leaders who have forged the way before </a:t>
            </a:r>
            <a:r>
              <a:rPr lang="en-US"/>
              <a:t>us.”</a:t>
            </a:r>
            <a:endParaRPr lang="en-US" dirty="0"/>
          </a:p>
          <a:p>
            <a:pPr algn="ctr"/>
            <a:endParaRPr lang="en-US" dirty="0"/>
          </a:p>
          <a:p>
            <a:pPr algn="ctr"/>
            <a:r>
              <a:rPr lang="en-US" b="1" dirty="0"/>
              <a:t>L6/A: Historical Leader Profiles</a:t>
            </a:r>
          </a:p>
        </p:txBody>
      </p:sp>
      <p:pic>
        <p:nvPicPr>
          <p:cNvPr id="6" name="Picture 5" descr="EMA drug reviews must be independent of pharma influence as an ...">
            <a:extLst>
              <a:ext uri="{FF2B5EF4-FFF2-40B4-BE49-F238E27FC236}">
                <a16:creationId xmlns:a16="http://schemas.microsoft.com/office/drawing/2014/main" id="{A5D06F87-6612-4FC4-ACAB-F1EF0A41C0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3242" y="1772920"/>
            <a:ext cx="5517515" cy="3312160"/>
          </a:xfrm>
          <a:prstGeom prst="rect">
            <a:avLst/>
          </a:prstGeom>
          <a:noFill/>
          <a:ln>
            <a:noFill/>
          </a:ln>
        </p:spPr>
      </p:pic>
    </p:spTree>
    <p:extLst>
      <p:ext uri="{BB962C8B-B14F-4D97-AF65-F5344CB8AC3E}">
        <p14:creationId xmlns:p14="http://schemas.microsoft.com/office/powerpoint/2010/main" val="3539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Martin Luther King, Jr.</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Martin Luther King, Jr.,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Martin Luther King, Jr.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Martin Luther King Jr.’s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Martin Luther King, Jr.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Martin Luther King, Jr.?</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4894067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lstStyle/>
          <a:p>
            <a:r>
              <a:rPr lang="en-US" dirty="0"/>
              <a:t>Have a big vision</a:t>
            </a:r>
          </a:p>
          <a:p>
            <a:pPr lvl="1"/>
            <a:r>
              <a:rPr lang="en-US" dirty="0"/>
              <a:t>Ray Kroc saw a small restaurant chain, and envisioned an empire</a:t>
            </a:r>
          </a:p>
          <a:p>
            <a:pPr lvl="1"/>
            <a:r>
              <a:rPr lang="en-US" dirty="0"/>
              <a:t>If you have a vision, develop and pursue it!</a:t>
            </a:r>
          </a:p>
          <a:p>
            <a:r>
              <a:rPr lang="en-US" dirty="0"/>
              <a:t>Commitment to Excellence</a:t>
            </a:r>
          </a:p>
          <a:p>
            <a:pPr lvl="1"/>
            <a:r>
              <a:rPr lang="en-US" dirty="0"/>
              <a:t>Ray Kroc obsessed over cleanliness and excellence throughout his restaurants</a:t>
            </a:r>
          </a:p>
          <a:p>
            <a:pPr lvl="1"/>
            <a:r>
              <a:rPr lang="en-US" dirty="0"/>
              <a:t>Commit yourself to excellence and you’ll set a standard that will ensure success</a:t>
            </a:r>
          </a:p>
          <a:p>
            <a:endParaRPr lang="en-US" dirty="0"/>
          </a:p>
        </p:txBody>
      </p:sp>
    </p:spTree>
    <p:extLst>
      <p:ext uri="{BB962C8B-B14F-4D97-AF65-F5344CB8AC3E}">
        <p14:creationId xmlns:p14="http://schemas.microsoft.com/office/powerpoint/2010/main" val="18955549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4983162"/>
          </a:xfrm>
        </p:spPr>
        <p:txBody>
          <a:bodyPr>
            <a:normAutofit/>
          </a:bodyPr>
          <a:lstStyle/>
          <a:p>
            <a:pPr fontAlgn="base">
              <a:spcBef>
                <a:spcPts val="0"/>
              </a:spcBef>
            </a:pPr>
            <a:r>
              <a:rPr lang="en-US" sz="1800" dirty="0">
                <a:solidFill>
                  <a:srgbClr val="000000"/>
                </a:solidFill>
                <a:effectLst/>
                <a:ea typeface="Times New Roman" panose="02020603050405020304" pitchFamily="18" charset="0"/>
              </a:rPr>
              <a:t>Luck is a dividend of sweat. The more you sweat, the luckier you get.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 two most important requirements for major success are: first, being in the right place at the right time, and second, doing something about it.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All money means to me is a pride in accomplishment.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When you’re green, your growing. When you’re ripe, you rot.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While formal schooling is an important advantage, it is not a guarantee of success nor is its absence a fatal handicap.</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You’re only as good as the people you hire.</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 quality of a leader is reflected in the standards they set for themselves.</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Its easy to have principles when you’re rich. The important thing is to have principles when you’re poor.</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Creativity is a highfalutin word for the work I have to do between now and Tuesday.</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If you work just for money, you’ll never make it, but if you love what you’re doing and you always put the customer first, success will be yours.</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If you’re not a risk taker, you should get the hell out of business.</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None of us is as good as all of us.</a:t>
            </a:r>
            <a:endParaRPr lang="en-US"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9736666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Ray Kroc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Ray Kroc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30569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Walt Disney</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Walt Disney,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Walt Disney,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Walt Disney’s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Walt Disney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Walt Disney?</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7317435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Walt Disney</a:t>
            </a:r>
          </a:p>
        </p:txBody>
      </p:sp>
      <p:sp>
        <p:nvSpPr>
          <p:cNvPr id="11" name="Content Placeholder 2">
            <a:extLst>
              <a:ext uri="{FF2B5EF4-FFF2-40B4-BE49-F238E27FC236}">
                <a16:creationId xmlns:a16="http://schemas.microsoft.com/office/drawing/2014/main" id="{41130033-6A3F-4B6A-8239-8E27BAD5CCE2}"/>
              </a:ext>
            </a:extLst>
          </p:cNvPr>
          <p:cNvSpPr>
            <a:spLocks noGrp="1"/>
          </p:cNvSpPr>
          <p:nvPr>
            <p:ph sz="half" idx="1"/>
          </p:nvPr>
        </p:nvSpPr>
        <p:spPr>
          <a:xfrm>
            <a:off x="457200" y="1600200"/>
            <a:ext cx="4038600" cy="4525963"/>
          </a:xfrm>
        </p:spPr>
        <p:txBody>
          <a:bodyPr/>
          <a:lstStyle/>
          <a:p>
            <a:r>
              <a:rPr lang="en-US" dirty="0"/>
              <a:t>1901-1966</a:t>
            </a:r>
          </a:p>
          <a:p>
            <a:r>
              <a:rPr lang="en-US" dirty="0"/>
              <a:t>Liked to draw</a:t>
            </a:r>
          </a:p>
          <a:p>
            <a:r>
              <a:rPr lang="en-US" dirty="0"/>
              <a:t>Struggled for almost 10 years before creating Mickey Mouse</a:t>
            </a:r>
          </a:p>
          <a:p>
            <a:r>
              <a:rPr lang="en-US" dirty="0"/>
              <a:t>Made animated movies</a:t>
            </a:r>
          </a:p>
          <a:p>
            <a:r>
              <a:rPr lang="en-US" dirty="0"/>
              <a:t>Created Disneyland, opening in 1955</a:t>
            </a:r>
          </a:p>
        </p:txBody>
      </p:sp>
      <p:pic>
        <p:nvPicPr>
          <p:cNvPr id="6" name="Picture 5" descr="Walt Disney">
            <a:extLst>
              <a:ext uri="{FF2B5EF4-FFF2-40B4-BE49-F238E27FC236}">
                <a16:creationId xmlns:a16="http://schemas.microsoft.com/office/drawing/2014/main" id="{694E712E-3E70-4AFE-88C8-AE12ED3824F3}"/>
              </a:ext>
            </a:extLst>
          </p:cNvPr>
          <p:cNvPicPr/>
          <p:nvPr/>
        </p:nvPicPr>
        <p:blipFill rotWithShape="1">
          <a:blip r:embed="rId2">
            <a:extLst>
              <a:ext uri="{28A0092B-C50C-407E-A947-70E740481C1C}">
                <a14:useLocalDpi xmlns:a14="http://schemas.microsoft.com/office/drawing/2010/main" val="0"/>
              </a:ext>
            </a:extLst>
          </a:blip>
          <a:srcRect r="1" b="10720"/>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6999708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Walt Disney</a:t>
            </a:r>
          </a:p>
        </p:txBody>
      </p:sp>
      <p:pic>
        <p:nvPicPr>
          <p:cNvPr id="2" name="Online Media 1" title="Walt Disney - Transformational Leadership">
            <a:hlinkClick r:id="" action="ppaction://media"/>
            <a:extLst>
              <a:ext uri="{FF2B5EF4-FFF2-40B4-BE49-F238E27FC236}">
                <a16:creationId xmlns:a16="http://schemas.microsoft.com/office/drawing/2014/main" id="{29465A23-36AF-4A53-A6DE-72ADB6B9B003}"/>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63904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normAutofit lnSpcReduction="10000"/>
          </a:bodyPr>
          <a:lstStyle/>
          <a:p>
            <a:r>
              <a:rPr lang="en-US" dirty="0"/>
              <a:t>Never stop dreaming</a:t>
            </a:r>
          </a:p>
          <a:p>
            <a:pPr lvl="1"/>
            <a:r>
              <a:rPr lang="en-US" dirty="0"/>
              <a:t>A dream is a vision!</a:t>
            </a:r>
          </a:p>
          <a:p>
            <a:pPr lvl="1"/>
            <a:r>
              <a:rPr lang="en-US" dirty="0"/>
              <a:t>Pursue your dreams/visions</a:t>
            </a:r>
          </a:p>
          <a:p>
            <a:r>
              <a:rPr lang="en-US" dirty="0"/>
              <a:t>Keep on </a:t>
            </a:r>
            <a:r>
              <a:rPr lang="en-US" dirty="0" err="1"/>
              <a:t>keepin</a:t>
            </a:r>
            <a:r>
              <a:rPr lang="en-US" dirty="0"/>
              <a:t>’ on</a:t>
            </a:r>
          </a:p>
          <a:p>
            <a:pPr lvl="1"/>
            <a:r>
              <a:rPr lang="en-US" dirty="0"/>
              <a:t>Don’t let failure stop you – regroup and try again!</a:t>
            </a:r>
          </a:p>
          <a:p>
            <a:pPr lvl="1"/>
            <a:r>
              <a:rPr lang="en-US" dirty="0"/>
              <a:t>Tenacity and persistence are key to success</a:t>
            </a:r>
          </a:p>
          <a:p>
            <a:pPr lvl="1"/>
            <a:r>
              <a:rPr lang="en-US" dirty="0"/>
              <a:t>Most people will quit. Great leaders don’t</a:t>
            </a:r>
          </a:p>
          <a:p>
            <a:r>
              <a:rPr lang="en-US" dirty="0"/>
              <a:t>Storytelling is powerful</a:t>
            </a:r>
          </a:p>
          <a:p>
            <a:pPr lvl="1"/>
            <a:r>
              <a:rPr lang="en-US" dirty="0"/>
              <a:t>Inspire people in ways that work</a:t>
            </a:r>
          </a:p>
        </p:txBody>
      </p:sp>
    </p:spTree>
    <p:extLst>
      <p:ext uri="{BB962C8B-B14F-4D97-AF65-F5344CB8AC3E}">
        <p14:creationId xmlns:p14="http://schemas.microsoft.com/office/powerpoint/2010/main" val="1343742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4983162"/>
          </a:xfrm>
        </p:spPr>
        <p:txBody>
          <a:bodyPr>
            <a:normAutofit lnSpcReduction="10000"/>
          </a:bodyPr>
          <a:lstStyle/>
          <a:p>
            <a:pPr fontAlgn="base">
              <a:spcBef>
                <a:spcPts val="0"/>
              </a:spcBef>
            </a:pPr>
            <a:r>
              <a:rPr lang="en-US" sz="1800" dirty="0">
                <a:solidFill>
                  <a:srgbClr val="000000"/>
                </a:solidFill>
                <a:effectLst/>
                <a:latin typeface="+mj-lt"/>
                <a:ea typeface="Times New Roman" panose="02020603050405020304" pitchFamily="18" charset="0"/>
              </a:rPr>
              <a:t>The more you like yourself, the less you are like anyone else, which makes you unique.</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The way to get started is to quit talking and begin doing.</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There is more treasure in books than in all the pirate’s loot on Treasure Island.</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A man should never neglect his family for business.</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Of all the things I’ve done, the most vital is coordinating those who work with me and aiming their efforts at a certain goal.</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We keep moving forward, opening new doors, and doing new things, because we’re curious and curiosity keeps leading us down new paths.</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You reach a point where you don’t work for money.</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Disneyland is a work of love. We didn’t go into Disneyland just with the idea of making money.</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I believe in being an innovator.</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When you believe in a thing, believe in it all the way, implicitly and unquestionable.</a:t>
            </a:r>
            <a:endParaRPr lang="en-US" sz="1800" dirty="0">
              <a:effectLst/>
              <a:latin typeface="+mj-lt"/>
              <a:ea typeface="Times New Roman" panose="02020603050405020304" pitchFamily="18" charset="0"/>
            </a:endParaRPr>
          </a:p>
          <a:p>
            <a:pPr fontAlgn="base">
              <a:spcBef>
                <a:spcPts val="0"/>
              </a:spcBef>
            </a:pPr>
            <a:r>
              <a:rPr lang="en-US" sz="1800" dirty="0">
                <a:solidFill>
                  <a:srgbClr val="000000"/>
                </a:solidFill>
                <a:effectLst/>
                <a:latin typeface="+mj-lt"/>
                <a:ea typeface="Times New Roman" panose="02020603050405020304" pitchFamily="18" charset="0"/>
              </a:rPr>
              <a:t>When you’re curious, you find lots of interesting things to do.</a:t>
            </a:r>
            <a:endParaRPr lang="en-US" sz="1800" dirty="0">
              <a:effectLst/>
              <a:latin typeface="+mj-lt"/>
              <a:ea typeface="Times New Roman" panose="02020603050405020304" pitchFamily="18" charset="0"/>
            </a:endParaRPr>
          </a:p>
          <a:p>
            <a:r>
              <a:rPr lang="en-US" sz="1800" dirty="0">
                <a:solidFill>
                  <a:srgbClr val="000000"/>
                </a:solidFill>
                <a:effectLst/>
                <a:latin typeface="+mj-lt"/>
                <a:ea typeface="Times New Roman" panose="02020603050405020304" pitchFamily="18" charset="0"/>
              </a:rPr>
              <a:t>If you can dream it, you can do it.</a:t>
            </a:r>
            <a:endParaRPr lang="en-US" sz="1800" dirty="0">
              <a:effectLst/>
              <a:latin typeface="+mj-lt"/>
              <a:ea typeface="Times New Roman" panose="02020603050405020304" pitchFamily="18" charset="0"/>
            </a:endParaRPr>
          </a:p>
          <a:p>
            <a:r>
              <a:rPr lang="en-US" sz="1800" dirty="0">
                <a:solidFill>
                  <a:srgbClr val="000000"/>
                </a:solidFill>
                <a:effectLst/>
                <a:latin typeface="+mj-lt"/>
                <a:ea typeface="Times New Roman" panose="02020603050405020304" pitchFamily="18" charset="0"/>
              </a:rPr>
              <a:t>All the adversity I’ve had in my life, all my troubles and obstacles, have strengthened me… You may not realize it when it happens, but a kick in the teeth may be the best thing in the world for you.</a:t>
            </a:r>
            <a:endParaRPr lang="en-US" sz="1800" dirty="0">
              <a:effectLst/>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28269814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Walt Disney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Walt Disney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405055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Henry Ford</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Henry Ford,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Henry Ford,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Henry Ford’s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Henry Ford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Henry Ford?</a:t>
            </a:r>
            <a:endParaRPr lang="en-US" sz="4000" dirty="0">
              <a:solidFill>
                <a:schemeClr val="tx1"/>
              </a:solidFill>
              <a:highlight>
                <a:srgbClr val="FFFF00"/>
              </a:highlight>
            </a:endParaRPr>
          </a:p>
        </p:txBody>
      </p:sp>
    </p:spTree>
    <p:extLst>
      <p:ext uri="{BB962C8B-B14F-4D97-AF65-F5344CB8AC3E}">
        <p14:creationId xmlns:p14="http://schemas.microsoft.com/office/powerpoint/2010/main" val="8201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Martin Luther King, Jr.</a:t>
            </a:r>
          </a:p>
        </p:txBody>
      </p:sp>
      <p:pic>
        <p:nvPicPr>
          <p:cNvPr id="6" name="Picture 5" descr="Martin Luther King Junior">
            <a:extLst>
              <a:ext uri="{FF2B5EF4-FFF2-40B4-BE49-F238E27FC236}">
                <a16:creationId xmlns:a16="http://schemas.microsoft.com/office/drawing/2014/main" id="{01A0A99F-9EEA-4CC3-B152-59D1164D9FE6}"/>
              </a:ext>
            </a:extLst>
          </p:cNvPr>
          <p:cNvPicPr/>
          <p:nvPr/>
        </p:nvPicPr>
        <p:blipFill rotWithShape="1">
          <a:blip r:embed="rId2">
            <a:extLst>
              <a:ext uri="{28A0092B-C50C-407E-A947-70E740481C1C}">
                <a14:useLocalDpi xmlns:a14="http://schemas.microsoft.com/office/drawing/2010/main" val="0"/>
              </a:ext>
            </a:extLst>
          </a:blip>
          <a:srcRect r="-3" b="9596"/>
          <a:stretch/>
        </p:blipFill>
        <p:spPr bwMode="auto">
          <a:xfrm>
            <a:off x="457200" y="1600200"/>
            <a:ext cx="4038600" cy="4525963"/>
          </a:xfrm>
          <a:prstGeom prst="rect">
            <a:avLst/>
          </a:prstGeom>
          <a:noFill/>
          <a:ln>
            <a:noFill/>
          </a:ln>
        </p:spPr>
      </p:pic>
      <p:sp>
        <p:nvSpPr>
          <p:cNvPr id="11" name="Content Placeholder 3">
            <a:extLst>
              <a:ext uri="{FF2B5EF4-FFF2-40B4-BE49-F238E27FC236}">
                <a16:creationId xmlns:a16="http://schemas.microsoft.com/office/drawing/2014/main" id="{05D52877-FFAA-44F9-AAB4-A327EB3A5AD4}"/>
              </a:ext>
            </a:extLst>
          </p:cNvPr>
          <p:cNvSpPr>
            <a:spLocks noGrp="1"/>
          </p:cNvSpPr>
          <p:nvPr>
            <p:ph sz="half" idx="2"/>
          </p:nvPr>
        </p:nvSpPr>
        <p:spPr>
          <a:xfrm>
            <a:off x="4648200" y="1600200"/>
            <a:ext cx="4038600" cy="4525963"/>
          </a:xfrm>
        </p:spPr>
        <p:txBody>
          <a:bodyPr>
            <a:normAutofit fontScale="92500"/>
          </a:bodyPr>
          <a:lstStyle/>
          <a:p>
            <a:r>
              <a:rPr lang="en-US" dirty="0"/>
              <a:t>1929-1968</a:t>
            </a:r>
          </a:p>
          <a:p>
            <a:r>
              <a:rPr lang="en-US" dirty="0"/>
              <a:t>Baptist Preacher</a:t>
            </a:r>
          </a:p>
          <a:p>
            <a:r>
              <a:rPr lang="en-US" dirty="0"/>
              <a:t>American civil rights activist</a:t>
            </a:r>
          </a:p>
          <a:p>
            <a:r>
              <a:rPr lang="en-US" dirty="0"/>
              <a:t>Believed in nonviolence</a:t>
            </a:r>
          </a:p>
          <a:p>
            <a:r>
              <a:rPr lang="en-US" dirty="0"/>
              <a:t>Led marches, protests, &amp; advocated for equal rights</a:t>
            </a:r>
          </a:p>
          <a:p>
            <a:r>
              <a:rPr lang="en-US" dirty="0"/>
              <a:t>Nobel Peace Prize in 1964</a:t>
            </a:r>
          </a:p>
          <a:p>
            <a:r>
              <a:rPr lang="en-US" dirty="0"/>
              <a:t>Assassinated in 1968</a:t>
            </a:r>
          </a:p>
        </p:txBody>
      </p:sp>
    </p:spTree>
    <p:extLst>
      <p:ext uri="{BB962C8B-B14F-4D97-AF65-F5344CB8AC3E}">
        <p14:creationId xmlns:p14="http://schemas.microsoft.com/office/powerpoint/2010/main" val="6714632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Henry Ford</a:t>
            </a:r>
          </a:p>
        </p:txBody>
      </p:sp>
      <p:sp>
        <p:nvSpPr>
          <p:cNvPr id="11" name="Content Placeholder 3">
            <a:extLst>
              <a:ext uri="{FF2B5EF4-FFF2-40B4-BE49-F238E27FC236}">
                <a16:creationId xmlns:a16="http://schemas.microsoft.com/office/drawing/2014/main" id="{164A36FD-2C48-4C33-920B-89A4C1F64EB3}"/>
              </a:ext>
            </a:extLst>
          </p:cNvPr>
          <p:cNvSpPr>
            <a:spLocks noGrp="1"/>
          </p:cNvSpPr>
          <p:nvPr>
            <p:ph sz="half" idx="2"/>
          </p:nvPr>
        </p:nvSpPr>
        <p:spPr>
          <a:xfrm>
            <a:off x="4572000" y="1709419"/>
            <a:ext cx="4038600" cy="4525963"/>
          </a:xfrm>
        </p:spPr>
        <p:txBody>
          <a:bodyPr>
            <a:normAutofit fontScale="92500" lnSpcReduction="20000"/>
          </a:bodyPr>
          <a:lstStyle/>
          <a:p>
            <a:r>
              <a:rPr lang="en-US" dirty="0"/>
              <a:t>1863-1947</a:t>
            </a:r>
          </a:p>
          <a:p>
            <a:r>
              <a:rPr lang="en-US" dirty="0"/>
              <a:t>Great at taking things apart and putting them back together</a:t>
            </a:r>
          </a:p>
          <a:p>
            <a:r>
              <a:rPr lang="en-US" dirty="0"/>
              <a:t>His first auto company failed</a:t>
            </a:r>
          </a:p>
          <a:p>
            <a:r>
              <a:rPr lang="en-US" dirty="0"/>
              <a:t>Founded Ford Motor Co in 1903</a:t>
            </a:r>
          </a:p>
          <a:p>
            <a:r>
              <a:rPr lang="en-US" dirty="0"/>
              <a:t>Paid high wages</a:t>
            </a:r>
          </a:p>
          <a:p>
            <a:r>
              <a:rPr lang="en-US" dirty="0"/>
              <a:t>Assembly lines</a:t>
            </a:r>
          </a:p>
          <a:p>
            <a:r>
              <a:rPr lang="en-US" dirty="0"/>
              <a:t>Affordable, mass produced cars</a:t>
            </a:r>
          </a:p>
        </p:txBody>
      </p:sp>
      <p:pic>
        <p:nvPicPr>
          <p:cNvPr id="2" name="Picture 1" descr="Henry Ford">
            <a:extLst>
              <a:ext uri="{FF2B5EF4-FFF2-40B4-BE49-F238E27FC236}">
                <a16:creationId xmlns:a16="http://schemas.microsoft.com/office/drawing/2014/main" id="{4BC0498E-C375-4E68-A165-845A0E2291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01202"/>
            <a:ext cx="3810000" cy="3942398"/>
          </a:xfrm>
          <a:prstGeom prst="rect">
            <a:avLst/>
          </a:prstGeom>
          <a:noFill/>
          <a:ln>
            <a:noFill/>
          </a:ln>
        </p:spPr>
      </p:pic>
    </p:spTree>
    <p:extLst>
      <p:ext uri="{BB962C8B-B14F-4D97-AF65-F5344CB8AC3E}">
        <p14:creationId xmlns:p14="http://schemas.microsoft.com/office/powerpoint/2010/main" val="15033833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kern="1200" dirty="0">
                <a:solidFill>
                  <a:schemeClr val="tx1"/>
                </a:solidFill>
                <a:latin typeface="+mj-lt"/>
                <a:ea typeface="+mj-ea"/>
                <a:cs typeface="+mj-cs"/>
              </a:rPr>
              <a:t>Henry Ford</a:t>
            </a:r>
          </a:p>
        </p:txBody>
      </p:sp>
      <p:pic>
        <p:nvPicPr>
          <p:cNvPr id="2" name="Online Media 1" title="Henry Ford Documentary - Success Story">
            <a:hlinkClick r:id="" action="ppaction://media"/>
            <a:extLst>
              <a:ext uri="{FF2B5EF4-FFF2-40B4-BE49-F238E27FC236}">
                <a16:creationId xmlns:a16="http://schemas.microsoft.com/office/drawing/2014/main" id="{668E4C8A-EBB7-4AA0-83DC-762431FD023A}"/>
              </a:ext>
            </a:extLst>
          </p:cNvPr>
          <p:cNvPicPr>
            <a:picLocks noRot="1" noChangeAspect="1"/>
          </p:cNvPicPr>
          <p:nvPr>
            <a:videoFile r:link="rId1"/>
          </p:nvPr>
        </p:nvPicPr>
        <p:blipFill>
          <a:blip r:embed="rId3"/>
          <a:stretch>
            <a:fillRect/>
          </a:stretch>
        </p:blipFill>
        <p:spPr>
          <a:xfrm>
            <a:off x="700572" y="1825626"/>
            <a:ext cx="7735712" cy="4351338"/>
          </a:xfrm>
          <a:prstGeom prst="rect">
            <a:avLst/>
          </a:prstGeom>
        </p:spPr>
      </p:pic>
    </p:spTree>
    <p:extLst>
      <p:ext uri="{BB962C8B-B14F-4D97-AF65-F5344CB8AC3E}">
        <p14:creationId xmlns:p14="http://schemas.microsoft.com/office/powerpoint/2010/main" val="186003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876800"/>
          </a:xfrm>
        </p:spPr>
        <p:txBody>
          <a:bodyPr>
            <a:normAutofit fontScale="92500" lnSpcReduction="20000"/>
          </a:bodyPr>
          <a:lstStyle/>
          <a:p>
            <a:r>
              <a:rPr lang="en-US" dirty="0"/>
              <a:t>Value your workers</a:t>
            </a:r>
          </a:p>
          <a:p>
            <a:pPr lvl="1"/>
            <a:r>
              <a:rPr lang="en-US" dirty="0"/>
              <a:t>Henry Ford valued his workers, paid them well, and made them all members of his team. They responded by being enthusiastic and reliable in doing their jobs</a:t>
            </a:r>
          </a:p>
          <a:p>
            <a:r>
              <a:rPr lang="en-US" dirty="0"/>
              <a:t>Self-Belief is essential</a:t>
            </a:r>
          </a:p>
          <a:p>
            <a:pPr lvl="1"/>
            <a:r>
              <a:rPr lang="en-US" dirty="0"/>
              <a:t>Confidence in yourself builds trust in others, as long as you stay humble and respect others</a:t>
            </a:r>
          </a:p>
          <a:p>
            <a:r>
              <a:rPr lang="en-US" dirty="0"/>
              <a:t>Be a service leader</a:t>
            </a:r>
          </a:p>
          <a:p>
            <a:pPr lvl="1"/>
            <a:r>
              <a:rPr lang="en-US" dirty="0"/>
              <a:t>Ford focused on solving the needs of his customers, employees, and community</a:t>
            </a:r>
          </a:p>
          <a:p>
            <a:pPr lvl="1"/>
            <a:r>
              <a:rPr lang="en-US" dirty="0"/>
              <a:t>Focus on what value and service you can give to your team</a:t>
            </a:r>
          </a:p>
        </p:txBody>
      </p:sp>
    </p:spTree>
    <p:extLst>
      <p:ext uri="{BB962C8B-B14F-4D97-AF65-F5344CB8AC3E}">
        <p14:creationId xmlns:p14="http://schemas.microsoft.com/office/powerpoint/2010/main" val="2360109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5105400"/>
          </a:xfrm>
        </p:spPr>
        <p:txBody>
          <a:bodyPr>
            <a:normAutofit/>
          </a:bodyPr>
          <a:lstStyle/>
          <a:p>
            <a:pPr fontAlgn="base">
              <a:spcBef>
                <a:spcPts val="0"/>
              </a:spcBef>
            </a:pPr>
            <a:r>
              <a:rPr lang="en-US" sz="1800" dirty="0">
                <a:solidFill>
                  <a:srgbClr val="000000"/>
                </a:solidFill>
                <a:effectLst/>
                <a:ea typeface="Times New Roman" panose="02020603050405020304" pitchFamily="18" charset="0"/>
              </a:rPr>
              <a:t>If there is any one secret of success, it lies in the ability to get the other person’s point of view and see things from that person’s angle as well as from your own.</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If you think you can do a thing or think you can’t do a thing, you’re right.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An idealist is a person who helps other people to be prosperous.</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Anyone who stops learning is old, whether at twenty or eighty. Anyone who keeps learning stays young. The greatest thing in life is to keep your mind young.</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There is no man living that cannot do more than he thinks he can.</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 man who will use his skill and constructive imagination to see how much he can give for a dollar, instead of how little he can give for a dollar, is bound to succeed.</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There are no big problems, there are just a lot of little problems.</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Thinking is the hardest work there is, which is probably the reason why so few engage in it.</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It has been my observation that most people get ahead during the time that others waste.</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Before everything else, getting ready is the secret of success.</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Failure is simply the opportunity to begin again, this time more intelligently.</a:t>
            </a:r>
            <a:endParaRPr lang="en-US"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40706006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Henry Ford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Henry Ford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62791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James Doolittle</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James Doolittle,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James Doolittle,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James Doolittle’s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James Doolittle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James Doolittle?</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3021711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James Doolittle</a:t>
            </a:r>
          </a:p>
        </p:txBody>
      </p:sp>
      <p:sp>
        <p:nvSpPr>
          <p:cNvPr id="11" name="Content Placeholder 2">
            <a:extLst>
              <a:ext uri="{FF2B5EF4-FFF2-40B4-BE49-F238E27FC236}">
                <a16:creationId xmlns:a16="http://schemas.microsoft.com/office/drawing/2014/main" id="{B491B889-655D-45C1-BACD-F4EF28E867E9}"/>
              </a:ext>
            </a:extLst>
          </p:cNvPr>
          <p:cNvSpPr>
            <a:spLocks noGrp="1"/>
          </p:cNvSpPr>
          <p:nvPr>
            <p:ph sz="half" idx="1"/>
          </p:nvPr>
        </p:nvSpPr>
        <p:spPr>
          <a:xfrm>
            <a:off x="457200" y="1600200"/>
            <a:ext cx="4038600" cy="4983162"/>
          </a:xfrm>
        </p:spPr>
        <p:txBody>
          <a:bodyPr>
            <a:normAutofit lnSpcReduction="10000"/>
          </a:bodyPr>
          <a:lstStyle/>
          <a:p>
            <a:r>
              <a:rPr lang="en-US" dirty="0"/>
              <a:t>1896-1993</a:t>
            </a:r>
          </a:p>
          <a:p>
            <a:r>
              <a:rPr lang="en-US" dirty="0"/>
              <a:t>Born in Alameda, CA</a:t>
            </a:r>
          </a:p>
          <a:p>
            <a:r>
              <a:rPr lang="en-US" dirty="0"/>
              <a:t>Army aviator</a:t>
            </a:r>
          </a:p>
          <a:p>
            <a:r>
              <a:rPr lang="en-US" dirty="0"/>
              <a:t>Aviation pioneer</a:t>
            </a:r>
          </a:p>
          <a:p>
            <a:r>
              <a:rPr lang="en-US" dirty="0"/>
              <a:t>Many aviation ‘firsts’</a:t>
            </a:r>
          </a:p>
          <a:p>
            <a:r>
              <a:rPr lang="en-US" dirty="0"/>
              <a:t>Led raid over Tokyo</a:t>
            </a:r>
          </a:p>
          <a:p>
            <a:r>
              <a:rPr lang="en-US" dirty="0"/>
              <a:t>Medal of Honor</a:t>
            </a:r>
          </a:p>
          <a:p>
            <a:r>
              <a:rPr lang="en-US" dirty="0"/>
              <a:t>Commanded Air Forces in Europe thru WWII</a:t>
            </a:r>
          </a:p>
          <a:p>
            <a:r>
              <a:rPr lang="en-US" dirty="0"/>
              <a:t>4-star General </a:t>
            </a:r>
          </a:p>
        </p:txBody>
      </p:sp>
      <p:pic>
        <p:nvPicPr>
          <p:cNvPr id="6" name="Picture 5">
            <a:extLst>
              <a:ext uri="{FF2B5EF4-FFF2-40B4-BE49-F238E27FC236}">
                <a16:creationId xmlns:a16="http://schemas.microsoft.com/office/drawing/2014/main" id="{3881E5EC-DFDC-4A9F-89E8-CA4CE1D54221}"/>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981579" y="1600200"/>
            <a:ext cx="3371842" cy="4525963"/>
          </a:xfrm>
          <a:prstGeom prst="rect">
            <a:avLst/>
          </a:prstGeom>
          <a:noFill/>
          <a:ln>
            <a:noFill/>
          </a:ln>
        </p:spPr>
      </p:pic>
    </p:spTree>
    <p:extLst>
      <p:ext uri="{BB962C8B-B14F-4D97-AF65-F5344CB8AC3E}">
        <p14:creationId xmlns:p14="http://schemas.microsoft.com/office/powerpoint/2010/main" val="28762925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James Doolittle</a:t>
            </a:r>
          </a:p>
        </p:txBody>
      </p:sp>
      <p:pic>
        <p:nvPicPr>
          <p:cNvPr id="2" name="Online Media 1" title="General Jimmy Doolittle Interview">
            <a:hlinkClick r:id="" action="ppaction://media"/>
            <a:extLst>
              <a:ext uri="{FF2B5EF4-FFF2-40B4-BE49-F238E27FC236}">
                <a16:creationId xmlns:a16="http://schemas.microsoft.com/office/drawing/2014/main" id="{549CA8FF-97BB-4E2A-97E9-4A93C5EE2BE2}"/>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250493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4983162"/>
          </a:xfrm>
        </p:spPr>
        <p:txBody>
          <a:bodyPr>
            <a:normAutofit lnSpcReduction="10000"/>
          </a:bodyPr>
          <a:lstStyle/>
          <a:p>
            <a:r>
              <a:rPr lang="en-US" dirty="0"/>
              <a:t>Be an innovator</a:t>
            </a:r>
          </a:p>
          <a:p>
            <a:pPr lvl="1"/>
            <a:r>
              <a:rPr lang="en-US" dirty="0"/>
              <a:t>Jimmy Doolittle helped develop instrument flying</a:t>
            </a:r>
          </a:p>
          <a:p>
            <a:pPr lvl="1"/>
            <a:r>
              <a:rPr lang="en-US" dirty="0"/>
              <a:t>Planned the raid on Tokyo right after Pearl Harbor</a:t>
            </a:r>
          </a:p>
          <a:p>
            <a:pPr lvl="1"/>
            <a:r>
              <a:rPr lang="en-US" dirty="0"/>
              <a:t>Embraced new bombing tactics over Europe</a:t>
            </a:r>
          </a:p>
          <a:p>
            <a:r>
              <a:rPr lang="en-US" dirty="0"/>
              <a:t>Courage and determination</a:t>
            </a:r>
          </a:p>
          <a:p>
            <a:pPr lvl="1"/>
            <a:r>
              <a:rPr lang="en-US" dirty="0"/>
              <a:t>Exhibited personal bravery in bombing raids and innovative flying</a:t>
            </a:r>
          </a:p>
          <a:p>
            <a:r>
              <a:rPr lang="en-US" dirty="0"/>
              <a:t>Lead by example</a:t>
            </a:r>
          </a:p>
          <a:p>
            <a:pPr lvl="1"/>
            <a:r>
              <a:rPr lang="en-US" dirty="0"/>
              <a:t>Always led his men – didn’t send them out to do missions without him</a:t>
            </a:r>
          </a:p>
        </p:txBody>
      </p:sp>
    </p:spTree>
    <p:extLst>
      <p:ext uri="{BB962C8B-B14F-4D97-AF65-F5344CB8AC3E}">
        <p14:creationId xmlns:p14="http://schemas.microsoft.com/office/powerpoint/2010/main" val="16843350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828800"/>
            <a:ext cx="8229600" cy="4297363"/>
          </a:xfrm>
        </p:spPr>
        <p:txBody>
          <a:bodyPr>
            <a:normAutofit/>
          </a:bodyPr>
          <a:lstStyle/>
          <a:p>
            <a:pPr fontAlgn="base">
              <a:spcBef>
                <a:spcPts val="0"/>
              </a:spcBef>
            </a:pPr>
            <a:r>
              <a:rPr lang="en-US" sz="1800" dirty="0">
                <a:solidFill>
                  <a:srgbClr val="000000"/>
                </a:solidFill>
                <a:effectLst/>
                <a:ea typeface="Times New Roman" panose="02020603050405020304" pitchFamily="18" charset="0"/>
              </a:rPr>
              <a:t>Nothing is as strong as the heart of a volunteer</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 first lesson is that you can’t lose a war if you have command of the air, and you can’t win a war if you haven’t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If we should have to fight, we should be prepared to do so from the neck up instead of from the neck down.</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 am not a very timid type. It’s very important to some people, but not to me. I have a simple philosophy: worry about those things you can fix. If you can’t fix it, don’t worry about it; accept it and do the best you can.</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Just try to make the world a better place for your having been here.</a:t>
            </a:r>
            <a:endParaRPr lang="en-US" sz="1800" dirty="0">
              <a:effectLst/>
              <a:ea typeface="Times New Roman" panose="02020603050405020304" pitchFamily="18" charset="0"/>
            </a:endParaRPr>
          </a:p>
          <a:p>
            <a:pPr fontAlgn="base">
              <a:spcBef>
                <a:spcPts val="0"/>
              </a:spcBef>
            </a:pPr>
            <a:r>
              <a:rPr lang="en-US" sz="1800" dirty="0">
                <a:solidFill>
                  <a:srgbClr val="333333"/>
                </a:solidFill>
                <a:effectLst/>
                <a:ea typeface="Times New Roman" panose="02020603050405020304" pitchFamily="18" charset="0"/>
              </a:rPr>
              <a:t>To become an ace a fighter must have extraordinary eyesight, strength, and agility, a huntsman’s eye, coolness in a pinch, calculated recklessness, a full measure of courage and occasional luck!</a:t>
            </a:r>
            <a:endParaRPr lang="en-US" sz="1800" dirty="0">
              <a:effectLst/>
              <a:ea typeface="Times New Roman" panose="02020603050405020304" pitchFamily="18" charset="0"/>
            </a:endParaRPr>
          </a:p>
          <a:p>
            <a:pPr fontAlgn="base">
              <a:spcBef>
                <a:spcPts val="0"/>
              </a:spcBef>
            </a:pPr>
            <a:r>
              <a:rPr lang="en-US" sz="1800" dirty="0">
                <a:solidFill>
                  <a:srgbClr val="333333"/>
                </a:solidFill>
                <a:effectLst/>
                <a:ea typeface="Times New Roman" panose="02020603050405020304" pitchFamily="18" charset="0"/>
              </a:rPr>
              <a:t>I have been luckier than the law of averages should allow. I could never be so lucky again.</a:t>
            </a:r>
            <a:endParaRPr lang="en-US" sz="1800"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4453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Martin Luther King, Jr.</a:t>
            </a:r>
          </a:p>
        </p:txBody>
      </p:sp>
      <p:pic>
        <p:nvPicPr>
          <p:cNvPr id="2" name="Online Media 1" title="Martin Luther King | &quot;I Have A Dream&quot; Speech">
            <a:hlinkClick r:id="" action="ppaction://media"/>
            <a:extLst>
              <a:ext uri="{FF2B5EF4-FFF2-40B4-BE49-F238E27FC236}">
                <a16:creationId xmlns:a16="http://schemas.microsoft.com/office/drawing/2014/main" id="{E91629E5-5791-4129-91CC-25FA1C466108}"/>
              </a:ext>
            </a:extLst>
          </p:cNvPr>
          <p:cNvPicPr>
            <a:picLocks noRot="1" noChangeAspect="1"/>
          </p:cNvPicPr>
          <p:nvPr>
            <a:videoFile r:link="rId1"/>
          </p:nvPr>
        </p:nvPicPr>
        <p:blipFill>
          <a:blip r:embed="rId3"/>
          <a:stretch>
            <a:fillRect/>
          </a:stretch>
        </p:blipFill>
        <p:spPr>
          <a:xfrm>
            <a:off x="1657350" y="1244600"/>
            <a:ext cx="5829300" cy="4368800"/>
          </a:xfrm>
          <a:prstGeom prst="rect">
            <a:avLst/>
          </a:prstGeom>
        </p:spPr>
      </p:pic>
    </p:spTree>
    <p:extLst>
      <p:ext uri="{BB962C8B-B14F-4D97-AF65-F5344CB8AC3E}">
        <p14:creationId xmlns:p14="http://schemas.microsoft.com/office/powerpoint/2010/main" val="15804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James Doolittle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James Doolittle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871781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Chester Nimitz</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Chester Nimitz,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Chester Nimitz,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Chester Nimitz’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Chester Nimitz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Chester Nimitz?</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7135472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Chester Nimitz</a:t>
            </a:r>
          </a:p>
        </p:txBody>
      </p:sp>
      <p:pic>
        <p:nvPicPr>
          <p:cNvPr id="6" name="Picture 5">
            <a:extLst>
              <a:ext uri="{FF2B5EF4-FFF2-40B4-BE49-F238E27FC236}">
                <a16:creationId xmlns:a16="http://schemas.microsoft.com/office/drawing/2014/main" id="{AD32B8A9-2066-44AF-B184-C456D854C3FD}"/>
              </a:ext>
            </a:extLst>
          </p:cNvPr>
          <p:cNvPicPr/>
          <p:nvPr/>
        </p:nvPicPr>
        <p:blipFill rotWithShape="1">
          <a:blip r:embed="rId2" cstate="print">
            <a:extLst>
              <a:ext uri="{28A0092B-C50C-407E-A947-70E740481C1C}">
                <a14:useLocalDpi xmlns:a14="http://schemas.microsoft.com/office/drawing/2010/main" val="0"/>
              </a:ext>
            </a:extLst>
          </a:blip>
          <a:srcRect r="-1" b="3341"/>
          <a:stretch/>
        </p:blipFill>
        <p:spPr bwMode="auto">
          <a:xfrm>
            <a:off x="457200" y="1600200"/>
            <a:ext cx="4038600" cy="4525963"/>
          </a:xfrm>
          <a:prstGeom prst="rect">
            <a:avLst/>
          </a:prstGeom>
          <a:noFill/>
        </p:spPr>
      </p:pic>
      <p:sp>
        <p:nvSpPr>
          <p:cNvPr id="11" name="Content Placeholder 3">
            <a:extLst>
              <a:ext uri="{FF2B5EF4-FFF2-40B4-BE49-F238E27FC236}">
                <a16:creationId xmlns:a16="http://schemas.microsoft.com/office/drawing/2014/main" id="{D26F70EF-1E7E-47C2-A625-1F6575312AFB}"/>
              </a:ext>
            </a:extLst>
          </p:cNvPr>
          <p:cNvSpPr>
            <a:spLocks noGrp="1"/>
          </p:cNvSpPr>
          <p:nvPr>
            <p:ph sz="half" idx="2"/>
          </p:nvPr>
        </p:nvSpPr>
        <p:spPr>
          <a:xfrm>
            <a:off x="4648200" y="1600200"/>
            <a:ext cx="4038600" cy="4983162"/>
          </a:xfrm>
        </p:spPr>
        <p:txBody>
          <a:bodyPr/>
          <a:lstStyle/>
          <a:p>
            <a:r>
              <a:rPr lang="en-US" dirty="0"/>
              <a:t>1885-1966</a:t>
            </a:r>
          </a:p>
          <a:p>
            <a:r>
              <a:rPr lang="en-US" dirty="0"/>
              <a:t>Annapolis 1905</a:t>
            </a:r>
          </a:p>
          <a:p>
            <a:r>
              <a:rPr lang="en-US" dirty="0"/>
              <a:t>Expert on submarines</a:t>
            </a:r>
          </a:p>
          <a:p>
            <a:r>
              <a:rPr lang="en-US" dirty="0"/>
              <a:t>Innovator in ship replenishment</a:t>
            </a:r>
          </a:p>
          <a:p>
            <a:r>
              <a:rPr lang="en-US" dirty="0"/>
              <a:t>Took over Pacific Fleet after Pearl Harbor</a:t>
            </a:r>
          </a:p>
          <a:p>
            <a:r>
              <a:rPr lang="en-US" dirty="0"/>
              <a:t>Won the War in the Pacific</a:t>
            </a:r>
          </a:p>
          <a:p>
            <a:r>
              <a:rPr lang="en-US" dirty="0"/>
              <a:t>Served UN post-war</a:t>
            </a:r>
          </a:p>
        </p:txBody>
      </p:sp>
    </p:spTree>
    <p:extLst>
      <p:ext uri="{BB962C8B-B14F-4D97-AF65-F5344CB8AC3E}">
        <p14:creationId xmlns:p14="http://schemas.microsoft.com/office/powerpoint/2010/main" val="41449504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Chester Nimitz</a:t>
            </a:r>
          </a:p>
        </p:txBody>
      </p:sp>
      <p:pic>
        <p:nvPicPr>
          <p:cNvPr id="2" name="Online Media 1" title="THE CHESTER NIMITZ STORY  U.S. NAVY  WORLD WAR II  PACIFIC CAMPAIGN  80104">
            <a:hlinkClick r:id="" action="ppaction://media"/>
            <a:extLst>
              <a:ext uri="{FF2B5EF4-FFF2-40B4-BE49-F238E27FC236}">
                <a16:creationId xmlns:a16="http://schemas.microsoft.com/office/drawing/2014/main" id="{69F48F68-803D-4667-9A7E-E8526F9AF21E}"/>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41538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a:bodyPr>
          <a:lstStyle/>
          <a:p>
            <a:r>
              <a:rPr lang="en-US" dirty="0"/>
              <a:t>Select able subordinates and allow them to do their jobs without interference</a:t>
            </a:r>
          </a:p>
          <a:p>
            <a:pPr lvl="1"/>
            <a:r>
              <a:rPr lang="en-US" dirty="0"/>
              <a:t>At strategic levels especially, you can’t micro-manage</a:t>
            </a:r>
          </a:p>
          <a:p>
            <a:pPr lvl="1"/>
            <a:r>
              <a:rPr lang="en-US" dirty="0"/>
              <a:t>Build a team of qualified people</a:t>
            </a:r>
          </a:p>
          <a:p>
            <a:r>
              <a:rPr lang="en-US" dirty="0"/>
              <a:t>Lead by example</a:t>
            </a:r>
          </a:p>
          <a:p>
            <a:pPr lvl="1"/>
            <a:r>
              <a:rPr lang="en-US" dirty="0"/>
              <a:t>Nimitz was a servant leader with a cool head</a:t>
            </a:r>
          </a:p>
          <a:p>
            <a:pPr lvl="1"/>
            <a:r>
              <a:rPr lang="en-US" dirty="0"/>
              <a:t>Provided calm, confident leadership</a:t>
            </a:r>
          </a:p>
          <a:p>
            <a:r>
              <a:rPr lang="en-US" dirty="0"/>
              <a:t>Find the positive</a:t>
            </a:r>
          </a:p>
          <a:p>
            <a:pPr lvl="1"/>
            <a:r>
              <a:rPr lang="en-US" dirty="0"/>
              <a:t>Nimitz emphasized optimism</a:t>
            </a:r>
          </a:p>
          <a:p>
            <a:pPr lvl="1"/>
            <a:r>
              <a:rPr lang="en-US" dirty="0"/>
              <a:t>The right attitude after Pearl Harbor</a:t>
            </a:r>
          </a:p>
        </p:txBody>
      </p:sp>
    </p:spTree>
    <p:extLst>
      <p:ext uri="{BB962C8B-B14F-4D97-AF65-F5344CB8AC3E}">
        <p14:creationId xmlns:p14="http://schemas.microsoft.com/office/powerpoint/2010/main" val="14845476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221163"/>
          </a:xfrm>
        </p:spPr>
        <p:txBody>
          <a:bodyPr/>
          <a:lstStyle/>
          <a:p>
            <a:r>
              <a:rPr lang="en-US" sz="1800" dirty="0">
                <a:solidFill>
                  <a:srgbClr val="000000"/>
                </a:solidFill>
                <a:effectLst/>
                <a:latin typeface="Calibri" panose="020F0502020204030204" pitchFamily="34" charset="0"/>
                <a:ea typeface="Times New Roman" panose="02020603050405020304" pitchFamily="18" charset="0"/>
              </a:rPr>
              <a:t>God grant me the courage not to give up what I think is right even though I think it is hopeless.</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Leadership consists of picking good men and helping them do their best.</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When you’re in command, command.</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If you’re not making waves, you’re not underway.</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333333"/>
                </a:solidFill>
                <a:effectLst/>
                <a:latin typeface="Calibri" panose="020F0502020204030204" pitchFamily="34" charset="0"/>
                <a:ea typeface="Times New Roman" panose="02020603050405020304" pitchFamily="18" charset="0"/>
              </a:rPr>
              <a:t>Luck can be attributed to a well-conceived plan carried out by a well-trained and indoctrinated task group.</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333333"/>
                </a:solidFill>
                <a:effectLst/>
                <a:latin typeface="Calibri" panose="020F0502020204030204" pitchFamily="34" charset="0"/>
                <a:ea typeface="Times New Roman" panose="02020603050405020304" pitchFamily="18" charset="0"/>
              </a:rPr>
              <a:t>Some of the best advice I’ve had comes from junior officers and enlisted men.</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333333"/>
                </a:solidFill>
                <a:effectLst/>
                <a:latin typeface="Calibri" panose="020F0502020204030204" pitchFamily="34" charset="0"/>
                <a:ea typeface="Times New Roman" panose="02020603050405020304" pitchFamily="18" charset="0"/>
              </a:rPr>
              <a:t>The best that science can devise, and that naval organization can provide must be regarded only as an aid, and never as a substitute for good seamanship.</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333333"/>
                </a:solidFill>
                <a:effectLst/>
                <a:latin typeface="Calibri" panose="020F0502020204030204" pitchFamily="34" charset="0"/>
                <a:ea typeface="Times New Roman" panose="02020603050405020304" pitchFamily="18" charset="0"/>
              </a:rPr>
              <a:t>Hindsight is notably cleverer than foresight.</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They fought together as brothers in arms; they died together and now they sleep side by side. To them we have a solemn obligation.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046493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Chester Nimitz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Chester Nimitz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68611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Douglas MacArthur</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Douglas MacArthur,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Douglas MacArthur,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Douglas MacArthur’s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Douglas MacArthur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Douglas MacArthur?</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1934969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Douglas MacArthur</a:t>
            </a:r>
          </a:p>
        </p:txBody>
      </p:sp>
      <p:sp>
        <p:nvSpPr>
          <p:cNvPr id="11" name="Content Placeholder 2">
            <a:extLst>
              <a:ext uri="{FF2B5EF4-FFF2-40B4-BE49-F238E27FC236}">
                <a16:creationId xmlns:a16="http://schemas.microsoft.com/office/drawing/2014/main" id="{903A9865-E421-4A1B-B50E-6B1812028EE9}"/>
              </a:ext>
            </a:extLst>
          </p:cNvPr>
          <p:cNvSpPr>
            <a:spLocks noGrp="1"/>
          </p:cNvSpPr>
          <p:nvPr>
            <p:ph sz="half" idx="1"/>
          </p:nvPr>
        </p:nvSpPr>
        <p:spPr>
          <a:xfrm>
            <a:off x="457200" y="1493839"/>
            <a:ext cx="4876800" cy="5257800"/>
          </a:xfrm>
        </p:spPr>
        <p:txBody>
          <a:bodyPr>
            <a:normAutofit fontScale="92500" lnSpcReduction="10000"/>
          </a:bodyPr>
          <a:lstStyle/>
          <a:p>
            <a:r>
              <a:rPr lang="en-US" dirty="0"/>
              <a:t>1880-1964</a:t>
            </a:r>
          </a:p>
          <a:p>
            <a:r>
              <a:rPr lang="en-US" dirty="0"/>
              <a:t>Top of West Point Class 1903</a:t>
            </a:r>
          </a:p>
          <a:p>
            <a:r>
              <a:rPr lang="en-US" dirty="0"/>
              <a:t>WWI up to Division Commander</a:t>
            </a:r>
          </a:p>
          <a:p>
            <a:r>
              <a:rPr lang="en-US" dirty="0"/>
              <a:t>Superintendent of West Point</a:t>
            </a:r>
          </a:p>
          <a:p>
            <a:r>
              <a:rPr lang="en-US" dirty="0"/>
              <a:t>Service in Philippines</a:t>
            </a:r>
          </a:p>
          <a:p>
            <a:r>
              <a:rPr lang="en-US" dirty="0"/>
              <a:t>Army Chief of Staff 1930-1935</a:t>
            </a:r>
          </a:p>
          <a:p>
            <a:r>
              <a:rPr lang="en-US" dirty="0"/>
              <a:t>Field Marshall of Philippines</a:t>
            </a:r>
          </a:p>
          <a:p>
            <a:r>
              <a:rPr lang="en-US" dirty="0"/>
              <a:t>Led Army in Pacific in WW2</a:t>
            </a:r>
          </a:p>
          <a:p>
            <a:r>
              <a:rPr lang="en-US" dirty="0"/>
              <a:t>Medal of Honor</a:t>
            </a:r>
          </a:p>
          <a:p>
            <a:r>
              <a:rPr lang="en-US" dirty="0"/>
              <a:t>Rebuilt Japan after the war</a:t>
            </a:r>
          </a:p>
          <a:p>
            <a:r>
              <a:rPr lang="en-US" dirty="0"/>
              <a:t>Led UN in Korean War</a:t>
            </a:r>
          </a:p>
          <a:p>
            <a:r>
              <a:rPr lang="en-US" dirty="0"/>
              <a:t>Relieved by President Truman</a:t>
            </a:r>
          </a:p>
          <a:p>
            <a:pPr marL="0" indent="0">
              <a:buNone/>
            </a:pPr>
            <a:endParaRPr lang="en-US" dirty="0"/>
          </a:p>
          <a:p>
            <a:endParaRPr lang="en-US" dirty="0"/>
          </a:p>
        </p:txBody>
      </p:sp>
      <p:pic>
        <p:nvPicPr>
          <p:cNvPr id="6" name="Picture 5" descr="MacArthur in khaki trousers and open necked shirt with five-star-rank badges on the collar. He is wearing his field marshal's cap and smoking a corncob pipe.">
            <a:extLst>
              <a:ext uri="{FF2B5EF4-FFF2-40B4-BE49-F238E27FC236}">
                <a16:creationId xmlns:a16="http://schemas.microsoft.com/office/drawing/2014/main" id="{0A3E67A0-B67C-439C-BAA1-36A49ECFA6A5}"/>
              </a:ext>
            </a:extLst>
          </p:cNvPr>
          <p:cNvPicPr/>
          <p:nvPr/>
        </p:nvPicPr>
        <p:blipFill rotWithShape="1">
          <a:blip r:embed="rId2">
            <a:extLst>
              <a:ext uri="{28A0092B-C50C-407E-A947-70E740481C1C}">
                <a14:useLocalDpi xmlns:a14="http://schemas.microsoft.com/office/drawing/2010/main" val="0"/>
              </a:ext>
            </a:extLst>
          </a:blip>
          <a:srcRect r="-1" b="33364"/>
          <a:stretch/>
        </p:blipFill>
        <p:spPr bwMode="auto">
          <a:xfrm>
            <a:off x="5334000" y="1600201"/>
            <a:ext cx="3581400" cy="4038600"/>
          </a:xfrm>
          <a:prstGeom prst="rect">
            <a:avLst/>
          </a:prstGeom>
          <a:noFill/>
          <a:ln>
            <a:noFill/>
          </a:ln>
        </p:spPr>
      </p:pic>
    </p:spTree>
    <p:extLst>
      <p:ext uri="{BB962C8B-B14F-4D97-AF65-F5344CB8AC3E}">
        <p14:creationId xmlns:p14="http://schemas.microsoft.com/office/powerpoint/2010/main" val="5417570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Douglas MacArthur</a:t>
            </a:r>
          </a:p>
        </p:txBody>
      </p:sp>
      <p:pic>
        <p:nvPicPr>
          <p:cNvPr id="2" name="Online Media 1" title="A Tribute To General Macarthur (1964)">
            <a:hlinkClick r:id="" action="ppaction://media"/>
            <a:extLst>
              <a:ext uri="{FF2B5EF4-FFF2-40B4-BE49-F238E27FC236}">
                <a16:creationId xmlns:a16="http://schemas.microsoft.com/office/drawing/2014/main" id="{A0B69314-E157-45B1-AA74-CD07089F097F}"/>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32529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lstStyle/>
          <a:p>
            <a:r>
              <a:rPr lang="en-US" dirty="0"/>
              <a:t>Be a proactive leader</a:t>
            </a:r>
          </a:p>
          <a:p>
            <a:pPr lvl="1"/>
            <a:r>
              <a:rPr lang="en-US" dirty="0"/>
              <a:t>Speak up for what’s right</a:t>
            </a:r>
          </a:p>
          <a:p>
            <a:pPr lvl="1"/>
            <a:r>
              <a:rPr lang="en-US" dirty="0"/>
              <a:t>Have the courage to take a stand</a:t>
            </a:r>
          </a:p>
          <a:p>
            <a:r>
              <a:rPr lang="en-US" dirty="0"/>
              <a:t>Creative leadership is necessary for change</a:t>
            </a:r>
          </a:p>
          <a:p>
            <a:pPr lvl="1"/>
            <a:r>
              <a:rPr lang="en-US" dirty="0"/>
              <a:t>Embrace your values, but challenge the status quo</a:t>
            </a:r>
          </a:p>
          <a:p>
            <a:r>
              <a:rPr lang="en-US" dirty="0"/>
              <a:t>Stick to your priorities</a:t>
            </a:r>
          </a:p>
          <a:p>
            <a:pPr lvl="1"/>
            <a:r>
              <a:rPr lang="en-US" dirty="0"/>
              <a:t>Stay focused</a:t>
            </a:r>
          </a:p>
          <a:p>
            <a:pPr lvl="1"/>
            <a:r>
              <a:rPr lang="en-US" dirty="0"/>
              <a:t>Don’t abandon your values</a:t>
            </a:r>
          </a:p>
          <a:p>
            <a:endParaRPr lang="en-US" dirty="0"/>
          </a:p>
        </p:txBody>
      </p:sp>
    </p:spTree>
    <p:extLst>
      <p:ext uri="{BB962C8B-B14F-4D97-AF65-F5344CB8AC3E}">
        <p14:creationId xmlns:p14="http://schemas.microsoft.com/office/powerpoint/2010/main" val="37661649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20000"/>
          </a:bodyPr>
          <a:lstStyle/>
          <a:p>
            <a:r>
              <a:rPr lang="en-US" dirty="0"/>
              <a:t>Learn from history and look to the future</a:t>
            </a:r>
          </a:p>
          <a:p>
            <a:pPr lvl="1"/>
            <a:r>
              <a:rPr lang="en-US" dirty="0"/>
              <a:t>Rebuilding of Japan was prescient</a:t>
            </a:r>
          </a:p>
          <a:p>
            <a:r>
              <a:rPr lang="en-US" dirty="0"/>
              <a:t>Be optimistic</a:t>
            </a:r>
          </a:p>
          <a:p>
            <a:pPr lvl="1"/>
            <a:r>
              <a:rPr lang="en-US" dirty="0"/>
              <a:t>Requires vision, courage, hard work. Never quit</a:t>
            </a:r>
          </a:p>
          <a:p>
            <a:r>
              <a:rPr lang="en-US" dirty="0"/>
              <a:t>Break rules</a:t>
            </a:r>
          </a:p>
          <a:p>
            <a:pPr lvl="1"/>
            <a:r>
              <a:rPr lang="en-US" dirty="0"/>
              <a:t>Achievement and solving problems more important</a:t>
            </a:r>
          </a:p>
          <a:p>
            <a:r>
              <a:rPr lang="en-US" dirty="0"/>
              <a:t>Lead by example</a:t>
            </a:r>
          </a:p>
          <a:p>
            <a:pPr lvl="1"/>
            <a:r>
              <a:rPr lang="en-US" dirty="0"/>
              <a:t>The critical requirement of a leader</a:t>
            </a:r>
          </a:p>
          <a:p>
            <a:r>
              <a:rPr lang="en-US" dirty="0"/>
              <a:t>Listen to subordinates</a:t>
            </a:r>
          </a:p>
          <a:p>
            <a:pPr lvl="1"/>
            <a:r>
              <a:rPr lang="en-US" dirty="0"/>
              <a:t>Had Truman listened to MacArthur, we may not have had to deal with North Korea for the past 70+ years</a:t>
            </a:r>
          </a:p>
          <a:p>
            <a:endParaRPr lang="en-US" dirty="0"/>
          </a:p>
        </p:txBody>
      </p:sp>
    </p:spTree>
    <p:extLst>
      <p:ext uri="{BB962C8B-B14F-4D97-AF65-F5344CB8AC3E}">
        <p14:creationId xmlns:p14="http://schemas.microsoft.com/office/powerpoint/2010/main" val="40442010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a:bodyPr>
          <a:lstStyle/>
          <a:p>
            <a:r>
              <a:rPr lang="en-US" sz="1800" dirty="0">
                <a:solidFill>
                  <a:srgbClr val="333333"/>
                </a:solidFill>
                <a:effectLst/>
                <a:latin typeface="Calibri" panose="020F0502020204030204" pitchFamily="34" charset="0"/>
                <a:ea typeface="Times New Roman" panose="02020603050405020304" pitchFamily="18" charset="0"/>
              </a:rPr>
              <a:t>A true leader has the confidence to stand alone, the courage to make tough decisions, and the compassion to listen to the needs of others. He does not set out to be a leader but becomes one by the equality of his actions and the integrity of his intent.</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333333"/>
                </a:solidFill>
                <a:effectLst/>
                <a:latin typeface="Calibri" panose="020F0502020204030204" pitchFamily="34" charset="0"/>
                <a:ea typeface="Times New Roman" panose="02020603050405020304" pitchFamily="18" charset="0"/>
              </a:rPr>
              <a:t>History fails to record a single precedent in which nations subject to moral decay have not passed into political and economic decline. There has been either a spiritual awakening to overcome the moral lapse or a progressive deterioration leading to ultimate national disaster.</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333333"/>
                </a:solidFill>
                <a:effectLst/>
                <a:latin typeface="Calibri" panose="020F0502020204030204" pitchFamily="34" charset="0"/>
                <a:ea typeface="Times New Roman" panose="02020603050405020304" pitchFamily="18" charset="0"/>
              </a:rPr>
              <a:t>Even when opportunity knocks, a man still has to get up off his seat and open the door.</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333333"/>
                </a:solidFill>
                <a:effectLst/>
                <a:latin typeface="Calibri" panose="020F0502020204030204" pitchFamily="34" charset="0"/>
                <a:ea typeface="Calibri" panose="020F0502020204030204" pitchFamily="34" charset="0"/>
              </a:rPr>
              <a:t>"Duty, Honor, Country" - those three hallowed words reverently dictate what you ought to be, what you can be, what you will be. </a:t>
            </a:r>
          </a:p>
          <a:p>
            <a:pPr fontAlgn="base">
              <a:spcBef>
                <a:spcPts val="0"/>
              </a:spcBef>
            </a:pPr>
            <a:r>
              <a:rPr lang="en-US" sz="1800" dirty="0">
                <a:solidFill>
                  <a:srgbClr val="333333"/>
                </a:solidFill>
                <a:effectLst/>
                <a:latin typeface="Calibri" panose="020F0502020204030204" pitchFamily="34" charset="0"/>
                <a:ea typeface="Times New Roman" panose="02020603050405020304" pitchFamily="18" charset="0"/>
              </a:rPr>
              <a:t>Have a good plan, execute it violently, and do it today.</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333333"/>
                </a:solidFill>
                <a:effectLst/>
                <a:latin typeface="Calibri" panose="020F0502020204030204" pitchFamily="34" charset="0"/>
                <a:ea typeface="Times New Roman" panose="02020603050405020304" pitchFamily="18" charset="0"/>
              </a:rPr>
              <a:t>For those to whom much is given, much is required. It is not whether you get knocked down, it's whether you get up. There is no substitute for victory.</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333333"/>
                </a:solidFill>
                <a:effectLst/>
                <a:latin typeface="Calibri" panose="020F0502020204030204" pitchFamily="34" charset="0"/>
                <a:ea typeface="Times New Roman" panose="02020603050405020304" pitchFamily="18" charset="0"/>
              </a:rPr>
              <a:t>Rules are mostly made to be broken and are too often for the lazy to hide behind.</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356439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Douglas MacArthur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MacArthur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624527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Chesty Puller</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Chesty Puller,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Chesty Puller,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Chesty Puller’s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Chesty Puller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Chesty Puller?</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0639674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Chesty Puller</a:t>
            </a:r>
          </a:p>
        </p:txBody>
      </p:sp>
      <p:pic>
        <p:nvPicPr>
          <p:cNvPr id="6" name="Picture 5">
            <a:extLst>
              <a:ext uri="{FF2B5EF4-FFF2-40B4-BE49-F238E27FC236}">
                <a16:creationId xmlns:a16="http://schemas.microsoft.com/office/drawing/2014/main" id="{0ACD9ABD-0624-4D02-B0D8-1796AA33403C}"/>
              </a:ext>
            </a:extLst>
          </p:cNvPr>
          <p:cNvPicPr/>
          <p:nvPr/>
        </p:nvPicPr>
        <p:blipFill rotWithShape="1">
          <a:blip r:embed="rId2">
            <a:extLst>
              <a:ext uri="{28A0092B-C50C-407E-A947-70E740481C1C}">
                <a14:useLocalDpi xmlns:a14="http://schemas.microsoft.com/office/drawing/2010/main" val="0"/>
              </a:ext>
            </a:extLst>
          </a:blip>
          <a:srcRect r="65182" b="-1"/>
          <a:stretch/>
        </p:blipFill>
        <p:spPr bwMode="auto">
          <a:xfrm>
            <a:off x="457200" y="1600200"/>
            <a:ext cx="3352800" cy="4525963"/>
          </a:xfrm>
          <a:prstGeom prst="rect">
            <a:avLst/>
          </a:prstGeom>
          <a:noFill/>
          <a:ln w="38100">
            <a:solidFill>
              <a:schemeClr val="tx1"/>
            </a:solidFill>
          </a:ln>
          <a:extLst>
            <a:ext uri="{53640926-AAD7-44D8-BBD7-CCE9431645EC}">
              <a14:shadowObscured xmlns:a14="http://schemas.microsoft.com/office/drawing/2010/main"/>
            </a:ext>
          </a:extLst>
        </p:spPr>
      </p:pic>
      <p:sp>
        <p:nvSpPr>
          <p:cNvPr id="11" name="Content Placeholder 3">
            <a:extLst>
              <a:ext uri="{FF2B5EF4-FFF2-40B4-BE49-F238E27FC236}">
                <a16:creationId xmlns:a16="http://schemas.microsoft.com/office/drawing/2014/main" id="{E8679E19-FDB6-4BEF-A99B-5BB3FE81AD00}"/>
              </a:ext>
            </a:extLst>
          </p:cNvPr>
          <p:cNvSpPr>
            <a:spLocks noGrp="1"/>
          </p:cNvSpPr>
          <p:nvPr>
            <p:ph sz="half" idx="2"/>
          </p:nvPr>
        </p:nvSpPr>
        <p:spPr>
          <a:xfrm>
            <a:off x="4648200" y="1600200"/>
            <a:ext cx="4038600" cy="5105400"/>
          </a:xfrm>
        </p:spPr>
        <p:txBody>
          <a:bodyPr>
            <a:normAutofit fontScale="85000" lnSpcReduction="20000"/>
          </a:bodyPr>
          <a:lstStyle/>
          <a:p>
            <a:r>
              <a:rPr lang="en-US" dirty="0"/>
              <a:t>1898-1971</a:t>
            </a:r>
          </a:p>
          <a:p>
            <a:r>
              <a:rPr lang="en-US" dirty="0"/>
              <a:t>Enlisted in USMC 1918</a:t>
            </a:r>
          </a:p>
          <a:p>
            <a:r>
              <a:rPr lang="en-US" dirty="0"/>
              <a:t>Served in Haiti, Nicaragua, China</a:t>
            </a:r>
          </a:p>
          <a:p>
            <a:r>
              <a:rPr lang="en-US" dirty="0"/>
              <a:t>Commissioned 1919</a:t>
            </a:r>
          </a:p>
          <a:p>
            <a:r>
              <a:rPr lang="en-US" dirty="0"/>
              <a:t>Received 5 Navy Crosses, DSC, Silver Star, LOM with ”V”, Bronze Star with “V”, Air Medal, Purple Heart</a:t>
            </a:r>
          </a:p>
          <a:p>
            <a:r>
              <a:rPr lang="en-US" dirty="0"/>
              <a:t>Commanded Bn-Regt in WW2</a:t>
            </a:r>
          </a:p>
          <a:p>
            <a:r>
              <a:rPr lang="en-US" dirty="0"/>
              <a:t>Commanded Division in Korea</a:t>
            </a:r>
          </a:p>
          <a:p>
            <a:r>
              <a:rPr lang="en-US" dirty="0"/>
              <a:t>Promoted </a:t>
            </a:r>
            <a:r>
              <a:rPr lang="en-US" dirty="0" err="1"/>
              <a:t>tp</a:t>
            </a:r>
            <a:r>
              <a:rPr lang="en-US" dirty="0"/>
              <a:t> Lt Gen on retirement</a:t>
            </a:r>
          </a:p>
          <a:p>
            <a:endParaRPr lang="en-US" dirty="0"/>
          </a:p>
        </p:txBody>
      </p:sp>
    </p:spTree>
    <p:extLst>
      <p:ext uri="{BB962C8B-B14F-4D97-AF65-F5344CB8AC3E}">
        <p14:creationId xmlns:p14="http://schemas.microsoft.com/office/powerpoint/2010/main" val="26598844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Chesty Puller</a:t>
            </a:r>
          </a:p>
        </p:txBody>
      </p:sp>
      <p:pic>
        <p:nvPicPr>
          <p:cNvPr id="2" name="Online Media 1" title="The Pacific: Chesty Puller full speech">
            <a:hlinkClick r:id="" action="ppaction://media"/>
            <a:extLst>
              <a:ext uri="{FF2B5EF4-FFF2-40B4-BE49-F238E27FC236}">
                <a16:creationId xmlns:a16="http://schemas.microsoft.com/office/drawing/2014/main" id="{B699F1E7-44C8-4EF4-8F5D-90A0369CF282}"/>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
        <p:nvSpPr>
          <p:cNvPr id="3" name="TextBox 2">
            <a:extLst>
              <a:ext uri="{FF2B5EF4-FFF2-40B4-BE49-F238E27FC236}">
                <a16:creationId xmlns:a16="http://schemas.microsoft.com/office/drawing/2014/main" id="{98C795C3-ADD4-4622-B74F-49AA5EBFDB70}"/>
              </a:ext>
            </a:extLst>
          </p:cNvPr>
          <p:cNvSpPr txBox="1"/>
          <p:nvPr/>
        </p:nvSpPr>
        <p:spPr>
          <a:xfrm rot="10800000" flipV="1">
            <a:off x="1219200" y="6308725"/>
            <a:ext cx="3048000" cy="369332"/>
          </a:xfrm>
          <a:prstGeom prst="rect">
            <a:avLst/>
          </a:prstGeom>
          <a:noFill/>
        </p:spPr>
        <p:txBody>
          <a:bodyPr wrap="square" rtlCol="0">
            <a:spAutoFit/>
          </a:bodyPr>
          <a:lstStyle/>
          <a:p>
            <a:r>
              <a:rPr lang="en-US" dirty="0"/>
              <a:t>Warning: foul language</a:t>
            </a:r>
          </a:p>
        </p:txBody>
      </p:sp>
    </p:spTree>
    <p:extLst>
      <p:ext uri="{BB962C8B-B14F-4D97-AF65-F5344CB8AC3E}">
        <p14:creationId xmlns:p14="http://schemas.microsoft.com/office/powerpoint/2010/main" val="162868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Chesty Puller</a:t>
            </a:r>
          </a:p>
        </p:txBody>
      </p:sp>
      <p:pic>
        <p:nvPicPr>
          <p:cNvPr id="3" name="Online Media 2" title="Chesty Puller|Marine| Navy Cross|Legend">
            <a:hlinkClick r:id="" action="ppaction://media"/>
            <a:extLst>
              <a:ext uri="{FF2B5EF4-FFF2-40B4-BE49-F238E27FC236}">
                <a16:creationId xmlns:a16="http://schemas.microsoft.com/office/drawing/2014/main" id="{7244B62A-0D59-4CF1-A010-DA1ACB54CA5D}"/>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343323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lnSpcReduction="10000"/>
          </a:bodyPr>
          <a:lstStyle/>
          <a:p>
            <a:r>
              <a:rPr lang="en-US" dirty="0"/>
              <a:t>Find a way to win</a:t>
            </a:r>
          </a:p>
          <a:p>
            <a:pPr lvl="1"/>
            <a:r>
              <a:rPr lang="en-US" dirty="0"/>
              <a:t>Chesty Puller never quit</a:t>
            </a:r>
          </a:p>
          <a:p>
            <a:r>
              <a:rPr lang="en-US" dirty="0"/>
              <a:t>Make your team’s welfare a priority</a:t>
            </a:r>
          </a:p>
          <a:p>
            <a:pPr lvl="1"/>
            <a:r>
              <a:rPr lang="en-US" dirty="0"/>
              <a:t>Chesty looked after his Marines</a:t>
            </a:r>
          </a:p>
          <a:p>
            <a:r>
              <a:rPr lang="en-US" dirty="0"/>
              <a:t>Share the tough times</a:t>
            </a:r>
          </a:p>
          <a:p>
            <a:pPr lvl="1"/>
            <a:r>
              <a:rPr lang="en-US" dirty="0"/>
              <a:t>Lead by example</a:t>
            </a:r>
          </a:p>
          <a:p>
            <a:pPr lvl="1"/>
            <a:r>
              <a:rPr lang="en-US" dirty="0"/>
              <a:t>Never ask your troops to do something you wouldn’t do, and get in there with them if possible</a:t>
            </a:r>
          </a:p>
          <a:p>
            <a:pPr lvl="1"/>
            <a:r>
              <a:rPr lang="en-US" dirty="0"/>
              <a:t>If your subordinates are in a tough place, join them</a:t>
            </a:r>
          </a:p>
        </p:txBody>
      </p:sp>
    </p:spTree>
    <p:extLst>
      <p:ext uri="{BB962C8B-B14F-4D97-AF65-F5344CB8AC3E}">
        <p14:creationId xmlns:p14="http://schemas.microsoft.com/office/powerpoint/2010/main" val="35700825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a:bodyPr>
          <a:lstStyle/>
          <a:p>
            <a:r>
              <a:rPr lang="en-US" sz="1800" dirty="0">
                <a:solidFill>
                  <a:srgbClr val="000000"/>
                </a:solidFill>
                <a:effectLst/>
                <a:latin typeface="Calibri" panose="020F0502020204030204" pitchFamily="34" charset="0"/>
                <a:ea typeface="Times New Roman" panose="02020603050405020304" pitchFamily="18" charset="0"/>
              </a:rPr>
              <a:t>Hit hard, hit fast, hit often.</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All right. They’re on our left, they’re on our right, they’re in front of us, they’re behind us . . they can’t get away this time.</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We make generals today on the basis of their ability to writ a damned letter. Those kinds of men can’t get us ready for war.</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My definition, the definition that I've always believed in, is that esprit de corps means love for one's own military legion - in my case, the United States Marine Corps. It means more than self-preservation, religion, or patriotism. I've also lear</a:t>
            </a:r>
            <a:r>
              <a:rPr lang="en-US" sz="1800" dirty="0">
                <a:solidFill>
                  <a:srgbClr val="101010"/>
                </a:solidFill>
                <a:latin typeface="Calibri" panose="020F0502020204030204" pitchFamily="34" charset="0"/>
                <a:ea typeface="Calibri" panose="020F0502020204030204" pitchFamily="34" charset="0"/>
                <a:cs typeface="Times New Roman" panose="02020603050405020304" pitchFamily="18" charset="0"/>
              </a:rPr>
              <a:t>n</a:t>
            </a:r>
            <a:r>
              <a:rPr lang="en-US" sz="18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ed that this loyalty to one's corps travels both ways: up and down.</a:t>
            </a:r>
          </a:p>
          <a:p>
            <a:r>
              <a:rPr lang="en-US" sz="1800" dirty="0">
                <a:solidFill>
                  <a:srgbClr val="101010"/>
                </a:solidFill>
                <a:effectLst/>
                <a:latin typeface="Calibri" panose="020F0502020204030204" pitchFamily="34" charset="0"/>
                <a:ea typeface="Times New Roman" panose="02020603050405020304" pitchFamily="18" charset="0"/>
                <a:cs typeface="Times New Roman" panose="02020603050405020304" pitchFamily="18" charset="0"/>
              </a:rPr>
              <a:t>I've always believed that no officer's life, regardless of rank, is of such great value to his country that he should seek safety in the rear... Officers should be forward with their men at the point of impact.</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101010"/>
                </a:solidFill>
                <a:effectLst/>
                <a:latin typeface="Calibri" panose="020F0502020204030204" pitchFamily="34" charset="0"/>
                <a:ea typeface="Times New Roman" panose="02020603050405020304" pitchFamily="18" charset="0"/>
                <a:cs typeface="Times New Roman" panose="02020603050405020304" pitchFamily="18" charset="0"/>
              </a:rPr>
              <a:t>In the Marine Corps, your buddy is not only your classmate or fellow officer, but he is also the Marine under your command. If you don't prepare yourself to properly train him, lead him, and support him on the battlefield, then you're going to let him down. That is unforgivable in the Marine Corps.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326761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Chesty Puller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Chesty Puller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29752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5105400"/>
          </a:xfrm>
        </p:spPr>
        <p:txBody>
          <a:bodyPr>
            <a:normAutofit lnSpcReduction="10000"/>
          </a:bodyPr>
          <a:lstStyle/>
          <a:p>
            <a:r>
              <a:rPr lang="en-US" sz="1800" dirty="0">
                <a:solidFill>
                  <a:srgbClr val="000000"/>
                </a:solidFill>
                <a:effectLst/>
                <a:ea typeface="Times New Roman" panose="02020603050405020304" pitchFamily="18" charset="0"/>
              </a:rPr>
              <a:t>A genuine leader is not a searcher for consensus but a molder of consensus.</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Never succumb to the temptation of bitterness.</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We must learn to live together as brothers or perish together as fools.</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A man who won’t die for something is not fit to live.</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The time is always right to do what is right.</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An individual has not started living until he can rise above the narrow confines of his individualistic concerns to the broader concerns of all humanity.</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Faith is taking the first step even when you don’t see the whole staircase.</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The ultimate measure of a man is not where he stands in moments of comfort and convenience, but where he stands at times of challenge and controversy.</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I have a dream that one day on the red hills of Georgia, the sons of former slaves and the sons of former slave owners will be able to sit together at the table of brotherhood.</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The hottest place in Hell is reserved for those who remain neutral in times of great moral conflict.</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In the End, we will remember not the words of our enemies, but the silence of our friends.</a:t>
            </a:r>
            <a:endParaRPr lang="en-US"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5216258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Frederick Douglass</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Frederick Douglass,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Frederick Douglass,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Frederick Douglass’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Frederick Douglass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Frederick Douglass?</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1031307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Frederick Douglass</a:t>
            </a:r>
          </a:p>
        </p:txBody>
      </p:sp>
      <p:sp>
        <p:nvSpPr>
          <p:cNvPr id="11" name="Content Placeholder 2">
            <a:extLst>
              <a:ext uri="{FF2B5EF4-FFF2-40B4-BE49-F238E27FC236}">
                <a16:creationId xmlns:a16="http://schemas.microsoft.com/office/drawing/2014/main" id="{F8932482-B8E0-4713-82D5-12F12637FE61}"/>
              </a:ext>
            </a:extLst>
          </p:cNvPr>
          <p:cNvSpPr>
            <a:spLocks noGrp="1"/>
          </p:cNvSpPr>
          <p:nvPr>
            <p:ph sz="half" idx="1"/>
          </p:nvPr>
        </p:nvSpPr>
        <p:spPr>
          <a:xfrm>
            <a:off x="457200" y="1782760"/>
            <a:ext cx="4495800" cy="4525963"/>
          </a:xfrm>
        </p:spPr>
        <p:txBody>
          <a:bodyPr>
            <a:normAutofit lnSpcReduction="10000"/>
          </a:bodyPr>
          <a:lstStyle/>
          <a:p>
            <a:r>
              <a:rPr lang="en-US" dirty="0"/>
              <a:t>1818-1895</a:t>
            </a:r>
          </a:p>
          <a:p>
            <a:r>
              <a:rPr lang="en-US" dirty="0"/>
              <a:t>Born a slave, escaped to New York, bought his freedom</a:t>
            </a:r>
          </a:p>
          <a:p>
            <a:r>
              <a:rPr lang="en-US" dirty="0"/>
              <a:t>Great speaker and writer</a:t>
            </a:r>
          </a:p>
          <a:p>
            <a:r>
              <a:rPr lang="en-US" dirty="0"/>
              <a:t>Joined anti-slavery movement</a:t>
            </a:r>
          </a:p>
          <a:p>
            <a:r>
              <a:rPr lang="en-US" dirty="0"/>
              <a:t>Advised President Lincoln</a:t>
            </a:r>
          </a:p>
          <a:p>
            <a:r>
              <a:rPr lang="en-US" dirty="0"/>
              <a:t>Wrote best selling books</a:t>
            </a:r>
          </a:p>
          <a:p>
            <a:r>
              <a:rPr lang="en-US" dirty="0"/>
              <a:t>Diplomat after Civil War</a:t>
            </a:r>
          </a:p>
        </p:txBody>
      </p:sp>
      <p:pic>
        <p:nvPicPr>
          <p:cNvPr id="6" name="Picture 5">
            <a:extLst>
              <a:ext uri="{FF2B5EF4-FFF2-40B4-BE49-F238E27FC236}">
                <a16:creationId xmlns:a16="http://schemas.microsoft.com/office/drawing/2014/main" id="{80110956-8C84-462F-996C-2EBE945463D6}"/>
              </a:ext>
            </a:extLst>
          </p:cNvPr>
          <p:cNvPicPr/>
          <p:nvPr/>
        </p:nvPicPr>
        <p:blipFill rotWithShape="1">
          <a:blip r:embed="rId2" cstate="print">
            <a:extLst>
              <a:ext uri="{28A0092B-C50C-407E-A947-70E740481C1C}">
                <a14:useLocalDpi xmlns:a14="http://schemas.microsoft.com/office/drawing/2010/main" val="0"/>
              </a:ext>
            </a:extLst>
          </a:blip>
          <a:srcRect r="-4" b="8381"/>
          <a:stretch/>
        </p:blipFill>
        <p:spPr bwMode="auto">
          <a:xfrm>
            <a:off x="4953000" y="1600199"/>
            <a:ext cx="4038600" cy="4525963"/>
          </a:xfrm>
          <a:prstGeom prst="rect">
            <a:avLst/>
          </a:prstGeom>
          <a:noFill/>
          <a:ln>
            <a:noFill/>
          </a:ln>
        </p:spPr>
      </p:pic>
    </p:spTree>
    <p:extLst>
      <p:ext uri="{BB962C8B-B14F-4D97-AF65-F5344CB8AC3E}">
        <p14:creationId xmlns:p14="http://schemas.microsoft.com/office/powerpoint/2010/main" val="30135770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Frederick Douglass</a:t>
            </a:r>
          </a:p>
        </p:txBody>
      </p:sp>
      <p:pic>
        <p:nvPicPr>
          <p:cNvPr id="2" name="Online Media 1" title="“What to the Slave is 4th of July?”: James Earl Jones Reads Frederick Douglass’s Historic Speech">
            <a:hlinkClick r:id="" action="ppaction://media"/>
            <a:extLst>
              <a:ext uri="{FF2B5EF4-FFF2-40B4-BE49-F238E27FC236}">
                <a16:creationId xmlns:a16="http://schemas.microsoft.com/office/drawing/2014/main" id="{69B50FEA-FEE9-4078-960E-8CE53BC0961C}"/>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107998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20000"/>
          </a:bodyPr>
          <a:lstStyle/>
          <a:p>
            <a:r>
              <a:rPr lang="en-US" dirty="0"/>
              <a:t>Demonstrate moral courage</a:t>
            </a:r>
          </a:p>
          <a:p>
            <a:pPr lvl="1"/>
            <a:r>
              <a:rPr lang="en-US" dirty="0"/>
              <a:t>Risked his life to speak out against slavery</a:t>
            </a:r>
          </a:p>
          <a:p>
            <a:r>
              <a:rPr lang="en-US" dirty="0"/>
              <a:t>Lead others with vision</a:t>
            </a:r>
          </a:p>
          <a:p>
            <a:pPr lvl="1"/>
            <a:r>
              <a:rPr lang="en-US" dirty="0"/>
              <a:t>Douglass motivated others</a:t>
            </a:r>
          </a:p>
          <a:p>
            <a:pPr lvl="1"/>
            <a:r>
              <a:rPr lang="en-US" dirty="0"/>
              <a:t>His oratory and writing were inspirational</a:t>
            </a:r>
          </a:p>
          <a:p>
            <a:r>
              <a:rPr lang="en-US" dirty="0"/>
              <a:t>Value learning</a:t>
            </a:r>
          </a:p>
          <a:p>
            <a:pPr lvl="1"/>
            <a:r>
              <a:rPr lang="en-US" dirty="0"/>
              <a:t>Initially taught the alphabet, he continued to pursue learning how to read and write</a:t>
            </a:r>
          </a:p>
          <a:p>
            <a:pPr lvl="1"/>
            <a:r>
              <a:rPr lang="en-US" dirty="0"/>
              <a:t>Douglass was a lifelong learner</a:t>
            </a:r>
          </a:p>
          <a:p>
            <a:r>
              <a:rPr lang="en-US" dirty="0"/>
              <a:t>Recognize others</a:t>
            </a:r>
          </a:p>
          <a:p>
            <a:pPr lvl="1"/>
            <a:r>
              <a:rPr lang="en-US" dirty="0"/>
              <a:t>Douglass was humble</a:t>
            </a:r>
          </a:p>
          <a:p>
            <a:pPr lvl="1"/>
            <a:r>
              <a:rPr lang="en-US" dirty="0"/>
              <a:t>Give credit where credit is due</a:t>
            </a:r>
          </a:p>
        </p:txBody>
      </p:sp>
    </p:spTree>
    <p:extLst>
      <p:ext uri="{BB962C8B-B14F-4D97-AF65-F5344CB8AC3E}">
        <p14:creationId xmlns:p14="http://schemas.microsoft.com/office/powerpoint/2010/main" val="31016830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4983162"/>
          </a:xfrm>
        </p:spPr>
        <p:txBody>
          <a:bodyPr>
            <a:normAutofit lnSpcReduction="10000"/>
          </a:bodyPr>
          <a:lstStyle/>
          <a:p>
            <a:pPr fontAlgn="base">
              <a:spcBef>
                <a:spcPts val="0"/>
              </a:spcBef>
            </a:pPr>
            <a:r>
              <a:rPr lang="en-US" sz="1800" dirty="0">
                <a:solidFill>
                  <a:srgbClr val="333333"/>
                </a:solidFill>
                <a:effectLst/>
                <a:ea typeface="Times New Roman" panose="02020603050405020304" pitchFamily="18" charset="0"/>
                <a:cs typeface="Arial" panose="020B0604020202020204" pitchFamily="34" charset="0"/>
              </a:rPr>
              <a:t>I prefer to be true to myself, even at the hazard of incurring the ridicule of others, rather than to be false, and to incur my own abhorrence.</a:t>
            </a:r>
            <a:endParaRPr lang="en-US" sz="1800" dirty="0">
              <a:effectLst/>
              <a:ea typeface="Times New Roman" panose="02020603050405020304" pitchFamily="18" charset="0"/>
            </a:endParaRPr>
          </a:p>
          <a:p>
            <a:pPr fontAlgn="base">
              <a:spcBef>
                <a:spcPts val="0"/>
              </a:spcBef>
            </a:pPr>
            <a:r>
              <a:rPr lang="en-US" sz="1800" dirty="0">
                <a:solidFill>
                  <a:srgbClr val="333333"/>
                </a:solidFill>
                <a:effectLst/>
                <a:ea typeface="Times New Roman" panose="02020603050405020304" pitchFamily="18" charset="0"/>
                <a:cs typeface="Arial" panose="020B0604020202020204" pitchFamily="34" charset="0"/>
              </a:rPr>
              <a:t>It is easier to build strong children than to repair broken men.</a:t>
            </a:r>
            <a:endParaRPr lang="en-US" sz="1800" dirty="0">
              <a:effectLst/>
              <a:ea typeface="Times New Roman" panose="02020603050405020304" pitchFamily="18" charset="0"/>
            </a:endParaRPr>
          </a:p>
          <a:p>
            <a:pPr fontAlgn="base">
              <a:spcBef>
                <a:spcPts val="0"/>
              </a:spcBef>
            </a:pPr>
            <a:r>
              <a:rPr lang="en-US" sz="1800" dirty="0">
                <a:solidFill>
                  <a:srgbClr val="333333"/>
                </a:solidFill>
                <a:effectLst/>
                <a:ea typeface="Times New Roman" panose="02020603050405020304" pitchFamily="18" charset="0"/>
                <a:cs typeface="Arial" panose="020B0604020202020204" pitchFamily="34" charset="0"/>
              </a:rPr>
              <a:t>If there is no struggle, there is no progress. Those who profess to favor freedom, and yet depreciate agitation, are men who want crops without plowing up the ground. They want rain without thunder and lightning. They want the ocean without the awful roar of its many waters. This struggle may be a moral one; or it may be a physical one; or it may be both moral and physical; but it must be a struggle.</a:t>
            </a:r>
            <a:endParaRPr lang="en-US" sz="1800" dirty="0">
              <a:effectLst/>
              <a:ea typeface="Times New Roman" panose="02020603050405020304" pitchFamily="18" charset="0"/>
            </a:endParaRPr>
          </a:p>
          <a:p>
            <a:r>
              <a:rPr lang="en-US" sz="1800" dirty="0">
                <a:solidFill>
                  <a:srgbClr val="333333"/>
                </a:solidFill>
                <a:effectLst/>
                <a:ea typeface="Calibri" panose="020F0502020204030204" pitchFamily="34" charset="0"/>
                <a:cs typeface="Arial" panose="020B0604020202020204" pitchFamily="34" charset="0"/>
              </a:rPr>
              <a:t>Liberty is meaningless where the right to utter one's thoughts and opinions has ceased to exist. </a:t>
            </a:r>
          </a:p>
          <a:p>
            <a:r>
              <a:rPr lang="en-US" sz="1800" dirty="0">
                <a:solidFill>
                  <a:srgbClr val="333333"/>
                </a:solidFill>
                <a:effectLst/>
                <a:ea typeface="Times New Roman" panose="02020603050405020304" pitchFamily="18" charset="0"/>
                <a:cs typeface="Arial" panose="020B0604020202020204" pitchFamily="34" charset="0"/>
              </a:rPr>
              <a:t>You are not judged by the height you have risen, but from the depth you have climbed.</a:t>
            </a:r>
            <a:endParaRPr lang="en-US" sz="1800" dirty="0">
              <a:effectLst/>
              <a:ea typeface="Times New Roman" panose="02020603050405020304" pitchFamily="18" charset="0"/>
            </a:endParaRPr>
          </a:p>
          <a:p>
            <a:r>
              <a:rPr lang="en-US" sz="1800" dirty="0">
                <a:solidFill>
                  <a:srgbClr val="333333"/>
                </a:solidFill>
                <a:effectLst/>
                <a:ea typeface="Times New Roman" panose="02020603050405020304" pitchFamily="18" charset="0"/>
                <a:cs typeface="Arial" panose="020B0604020202020204" pitchFamily="34" charset="0"/>
              </a:rPr>
              <a:t>Where justice is denied, where poverty is enforced, where ignorance prevails, and where any one class is made to feel that society is an organized conspiracy to oppress, rob and degrade them, neither persons nor property will be safe.</a:t>
            </a:r>
            <a:endParaRPr lang="en-US" sz="1800" dirty="0">
              <a:effectLst/>
              <a:ea typeface="Times New Roman" panose="02020603050405020304" pitchFamily="18" charset="0"/>
            </a:endParaRPr>
          </a:p>
          <a:p>
            <a:r>
              <a:rPr lang="en-US" sz="1800" dirty="0">
                <a:solidFill>
                  <a:srgbClr val="333333"/>
                </a:solidFill>
                <a:effectLst/>
                <a:ea typeface="Calibri" panose="020F0502020204030204" pitchFamily="34" charset="0"/>
                <a:cs typeface="Arial" panose="020B0604020202020204" pitchFamily="34" charset="0"/>
              </a:rPr>
              <a:t>Education means emancipation. It means light and liberty. </a:t>
            </a:r>
            <a:endParaRPr lang="en-US" sz="1800" dirty="0">
              <a:solidFill>
                <a:srgbClr val="333333"/>
              </a:solidFill>
              <a:ea typeface="Calibri" panose="020F0502020204030204" pitchFamily="34" charset="0"/>
              <a:cs typeface="Arial" panose="020B0604020202020204" pitchFamily="34" charset="0"/>
            </a:endParaRPr>
          </a:p>
          <a:p>
            <a:r>
              <a:rPr lang="en-US" sz="1800" dirty="0">
                <a:solidFill>
                  <a:srgbClr val="333333"/>
                </a:solidFill>
                <a:effectLst/>
                <a:ea typeface="Times New Roman" panose="02020603050405020304" pitchFamily="18" charset="0"/>
                <a:cs typeface="Arial" panose="020B0604020202020204" pitchFamily="34" charset="0"/>
              </a:rPr>
              <a:t>A man's rights rest in three boxes: the ballot box, the jury box, and the cartridge box.</a:t>
            </a:r>
            <a:endParaRPr lang="en-US" sz="1800" dirty="0">
              <a:effectLst/>
              <a:ea typeface="Times New Roman" panose="02020603050405020304" pitchFamily="18" charset="0"/>
            </a:endParaRPr>
          </a:p>
          <a:p>
            <a:r>
              <a:rPr lang="en-US" sz="1800" dirty="0">
                <a:solidFill>
                  <a:srgbClr val="333333"/>
                </a:solidFill>
                <a:effectLst/>
                <a:ea typeface="Times New Roman" panose="02020603050405020304" pitchFamily="18" charset="0"/>
                <a:cs typeface="Arial" panose="020B0604020202020204" pitchFamily="34" charset="0"/>
              </a:rPr>
              <a:t>Once you learn to read, you will be forever free.</a:t>
            </a:r>
            <a:endParaRPr lang="en-US"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861566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Frederick Douglass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Frederick Douglass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308333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Mohandas Gandhi</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Mohandas Gandhi,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Mohandas Gandhi,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Mohandas Gandhi’s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Mohandas Gandhi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Mohandas Gandhi?</a:t>
            </a:r>
            <a:endParaRPr lang="en-US" sz="4000" dirty="0">
              <a:solidFill>
                <a:schemeClr val="tx1"/>
              </a:solidFill>
              <a:highlight>
                <a:srgbClr val="FFFF00"/>
              </a:highlight>
            </a:endParaRPr>
          </a:p>
        </p:txBody>
      </p:sp>
    </p:spTree>
    <p:extLst>
      <p:ext uri="{BB962C8B-B14F-4D97-AF65-F5344CB8AC3E}">
        <p14:creationId xmlns:p14="http://schemas.microsoft.com/office/powerpoint/2010/main" val="8780018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Mahatma Gandhi</a:t>
            </a:r>
          </a:p>
        </p:txBody>
      </p:sp>
      <p:pic>
        <p:nvPicPr>
          <p:cNvPr id="6" name="Picture 5" descr="See the source image">
            <a:extLst>
              <a:ext uri="{FF2B5EF4-FFF2-40B4-BE49-F238E27FC236}">
                <a16:creationId xmlns:a16="http://schemas.microsoft.com/office/drawing/2014/main" id="{3A64D4E5-2299-4CF0-970D-35A38978676B}"/>
              </a:ext>
            </a:extLst>
          </p:cNvPr>
          <p:cNvPicPr/>
          <p:nvPr/>
        </p:nvPicPr>
        <p:blipFill rotWithShape="1">
          <a:blip r:embed="rId2">
            <a:extLst>
              <a:ext uri="{28A0092B-C50C-407E-A947-70E740481C1C}">
                <a14:useLocalDpi xmlns:a14="http://schemas.microsoft.com/office/drawing/2010/main" val="0"/>
              </a:ext>
            </a:extLst>
          </a:blip>
          <a:srcRect r="20581" b="-3"/>
          <a:stretch/>
        </p:blipFill>
        <p:spPr bwMode="auto">
          <a:xfrm>
            <a:off x="228600" y="1966119"/>
            <a:ext cx="3581400" cy="3901282"/>
          </a:xfrm>
          <a:prstGeom prst="rect">
            <a:avLst/>
          </a:prstGeom>
          <a:noFill/>
          <a:ln>
            <a:noFill/>
          </a:ln>
        </p:spPr>
      </p:pic>
      <p:sp>
        <p:nvSpPr>
          <p:cNvPr id="11" name="Content Placeholder 3">
            <a:extLst>
              <a:ext uri="{FF2B5EF4-FFF2-40B4-BE49-F238E27FC236}">
                <a16:creationId xmlns:a16="http://schemas.microsoft.com/office/drawing/2014/main" id="{A3344C6F-B2AE-43E1-B85E-FDEECF5C9F31}"/>
              </a:ext>
            </a:extLst>
          </p:cNvPr>
          <p:cNvSpPr>
            <a:spLocks noGrp="1"/>
          </p:cNvSpPr>
          <p:nvPr>
            <p:ph sz="half" idx="2"/>
          </p:nvPr>
        </p:nvSpPr>
        <p:spPr>
          <a:xfrm>
            <a:off x="3810000" y="1512888"/>
            <a:ext cx="5105400" cy="5257800"/>
          </a:xfrm>
        </p:spPr>
        <p:txBody>
          <a:bodyPr>
            <a:normAutofit lnSpcReduction="10000"/>
          </a:bodyPr>
          <a:lstStyle/>
          <a:p>
            <a:r>
              <a:rPr lang="en-US" dirty="0"/>
              <a:t>1869-1948</a:t>
            </a:r>
          </a:p>
          <a:p>
            <a:r>
              <a:rPr lang="en-US" dirty="0"/>
              <a:t>Studied law in England</a:t>
            </a:r>
          </a:p>
          <a:p>
            <a:r>
              <a:rPr lang="en-US" dirty="0"/>
              <a:t>Lawyer and civil rights activist in South Africa and India</a:t>
            </a:r>
          </a:p>
          <a:p>
            <a:r>
              <a:rPr lang="en-US" dirty="0"/>
              <a:t>Inspired followers with his piety</a:t>
            </a:r>
          </a:p>
          <a:p>
            <a:r>
              <a:rPr lang="en-US" dirty="0"/>
              <a:t>Advocated nonviolence</a:t>
            </a:r>
          </a:p>
          <a:p>
            <a:r>
              <a:rPr lang="en-US" dirty="0"/>
              <a:t>Won independence of India from Great Britain</a:t>
            </a:r>
          </a:p>
          <a:p>
            <a:r>
              <a:rPr lang="en-US" dirty="0"/>
              <a:t>Couldn’t keep India united; Pakistan formed as separate Muslim country</a:t>
            </a:r>
          </a:p>
          <a:p>
            <a:endParaRPr lang="en-US" dirty="0"/>
          </a:p>
        </p:txBody>
      </p:sp>
    </p:spTree>
    <p:extLst>
      <p:ext uri="{BB962C8B-B14F-4D97-AF65-F5344CB8AC3E}">
        <p14:creationId xmlns:p14="http://schemas.microsoft.com/office/powerpoint/2010/main" val="34764092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Mahatma Gandhi</a:t>
            </a:r>
          </a:p>
        </p:txBody>
      </p:sp>
      <p:pic>
        <p:nvPicPr>
          <p:cNvPr id="2" name="Online Media 1" title="A Mahatma Called Gandhi">
            <a:hlinkClick r:id="" action="ppaction://media"/>
            <a:extLst>
              <a:ext uri="{FF2B5EF4-FFF2-40B4-BE49-F238E27FC236}">
                <a16:creationId xmlns:a16="http://schemas.microsoft.com/office/drawing/2014/main" id="{C0475D17-FCB3-4D12-9765-479084F94467}"/>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168846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Mahatma Gandhi</a:t>
            </a:r>
          </a:p>
        </p:txBody>
      </p:sp>
      <p:pic>
        <p:nvPicPr>
          <p:cNvPr id="3" name="Online Media 2" title="Gandhi Clip on the Salt March (teaching clip for non-violence and direct action)">
            <a:hlinkClick r:id="" action="ppaction://media"/>
            <a:extLst>
              <a:ext uri="{FF2B5EF4-FFF2-40B4-BE49-F238E27FC236}">
                <a16:creationId xmlns:a16="http://schemas.microsoft.com/office/drawing/2014/main" id="{3D6A9EE7-9156-4120-9141-9AEF65B4198C}"/>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2707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MLK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MLK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464294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4983162"/>
          </a:xfrm>
        </p:spPr>
        <p:txBody>
          <a:bodyPr>
            <a:normAutofit lnSpcReduction="10000"/>
          </a:bodyPr>
          <a:lstStyle/>
          <a:p>
            <a:r>
              <a:rPr lang="en-US" dirty="0"/>
              <a:t>Transformational Leader:</a:t>
            </a:r>
          </a:p>
          <a:p>
            <a:pPr lvl="1"/>
            <a:r>
              <a:rPr lang="en-US" dirty="0"/>
              <a:t>Individual Consideration</a:t>
            </a:r>
          </a:p>
          <a:p>
            <a:pPr lvl="2"/>
            <a:r>
              <a:rPr lang="en-US" dirty="0"/>
              <a:t>Treats people as unique individuals</a:t>
            </a:r>
          </a:p>
          <a:p>
            <a:pPr lvl="2"/>
            <a:r>
              <a:rPr lang="en-US" dirty="0"/>
              <a:t>Mentors</a:t>
            </a:r>
          </a:p>
          <a:p>
            <a:pPr lvl="1"/>
            <a:r>
              <a:rPr lang="en-US" dirty="0"/>
              <a:t>Intellectual Stimulation</a:t>
            </a:r>
          </a:p>
          <a:p>
            <a:pPr lvl="2"/>
            <a:r>
              <a:rPr lang="en-US" dirty="0"/>
              <a:t>Gandhi challenged people to simplify concepts</a:t>
            </a:r>
          </a:p>
          <a:p>
            <a:pPr lvl="1"/>
            <a:r>
              <a:rPr lang="en-US" dirty="0"/>
              <a:t>Inspirational Motivation</a:t>
            </a:r>
          </a:p>
          <a:p>
            <a:pPr lvl="2"/>
            <a:r>
              <a:rPr lang="en-US" dirty="0"/>
              <a:t>Gandhi called on people to be better than they were</a:t>
            </a:r>
          </a:p>
          <a:p>
            <a:pPr lvl="2"/>
            <a:r>
              <a:rPr lang="en-US" dirty="0"/>
              <a:t>His followers were devoted to him</a:t>
            </a:r>
          </a:p>
          <a:p>
            <a:pPr lvl="1"/>
            <a:r>
              <a:rPr lang="en-US" dirty="0"/>
              <a:t>Idealized Influence</a:t>
            </a:r>
          </a:p>
          <a:p>
            <a:pPr lvl="2"/>
            <a:r>
              <a:rPr lang="en-US" dirty="0"/>
              <a:t>Gandhi led by example</a:t>
            </a:r>
          </a:p>
        </p:txBody>
      </p:sp>
    </p:spTree>
    <p:extLst>
      <p:ext uri="{BB962C8B-B14F-4D97-AF65-F5344CB8AC3E}">
        <p14:creationId xmlns:p14="http://schemas.microsoft.com/office/powerpoint/2010/main" val="388722996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5105400"/>
          </a:xfrm>
        </p:spPr>
        <p:txBody>
          <a:bodyPr>
            <a:normAutofit fontScale="92500" lnSpcReduction="10000"/>
          </a:bodyPr>
          <a:lstStyle/>
          <a:p>
            <a:pPr>
              <a:lnSpc>
                <a:spcPct val="115000"/>
              </a:lnSpc>
              <a:spcBef>
                <a:spcPts val="0"/>
              </a:spcBef>
            </a:pPr>
            <a:r>
              <a:rPr lang="en-US" sz="1800"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Nobody can hurt me without my permission.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800"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Whatever you do may seem insignificant, but it is most important that you do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800"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You must be the change you wish to see in the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800"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Cowards can never be moral.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800"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Hatred can be overcome only by love.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800"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Fear has its use but cowardice has none.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Purity of mind and idleness are incompatible.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0"/>
              </a:spcBef>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Live as if you were to die tomorrow. Learn as if you were to live forever.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0"/>
              </a:spcBef>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eye for an eye will only make the whole world blind.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0"/>
              </a:spcBef>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Happiness is when what you think, what you say, and what you do are in harmony.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0"/>
              </a:spcBef>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Hate the sin, love the sinner.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0"/>
              </a:spcBef>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must not lose faith in humanity. Humanity is like an ocean; if a few drops of the ocean are dirty, the ocean does not become dirty.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0"/>
              </a:spcBef>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best way to find yourself is in the service of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0"/>
              </a:spcBef>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future depends on what you do today.</a:t>
            </a:r>
          </a:p>
          <a:p>
            <a:pPr fontAlgn="base">
              <a:lnSpc>
                <a:spcPct val="115000"/>
              </a:lnSpc>
              <a:spcBef>
                <a:spcPts val="0"/>
              </a:spcBef>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greatness of a nation and its moral progress can be judged by the way its animals are treated.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0"/>
              </a:spcBef>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Earth provides enough to satisfy every man’s needs, but not every man’s greed.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30674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Mahatma Gandhi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Mahatma Gandhi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297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Abraham Lincoln</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Abraham Lincoln,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Abraham Lincoln,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Abraham Lincoln’s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Abraham Lincoln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Abraham Lincoln?</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36672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06EFD7F-D8DD-4A8C-BA4C-57B1FA9AC8B4}"/>
              </a:ext>
            </a:extLst>
          </p:cNvPr>
          <p:cNvSpPr>
            <a:spLocks noGrp="1"/>
          </p:cNvSpPr>
          <p:nvPr>
            <p:ph type="title"/>
          </p:nvPr>
        </p:nvSpPr>
        <p:spPr>
          <a:xfrm>
            <a:off x="1066800" y="273050"/>
            <a:ext cx="7010400" cy="1327150"/>
          </a:xfrm>
        </p:spPr>
        <p:txBody>
          <a:bodyPr/>
          <a:lstStyle/>
          <a:p>
            <a:r>
              <a:rPr lang="en-US" b="0" dirty="0"/>
              <a:t>Abraham Lincoln</a:t>
            </a:r>
          </a:p>
        </p:txBody>
      </p:sp>
      <p:pic>
        <p:nvPicPr>
          <p:cNvPr id="6" name="Picture 5" descr="Abraham Lincoln">
            <a:extLst>
              <a:ext uri="{FF2B5EF4-FFF2-40B4-BE49-F238E27FC236}">
                <a16:creationId xmlns:a16="http://schemas.microsoft.com/office/drawing/2014/main" id="{07B7E150-90D3-40A4-9597-07A3BF7F05E8}"/>
              </a:ext>
            </a:extLst>
          </p:cNvPr>
          <p:cNvPicPr/>
          <p:nvPr/>
        </p:nvPicPr>
        <p:blipFill rotWithShape="1">
          <a:blip r:embed="rId2">
            <a:extLst>
              <a:ext uri="{28A0092B-C50C-407E-A947-70E740481C1C}">
                <a14:useLocalDpi xmlns:a14="http://schemas.microsoft.com/office/drawing/2010/main" val="0"/>
              </a:ext>
            </a:extLst>
          </a:blip>
          <a:srcRect l="10600" r="4601"/>
          <a:stretch/>
        </p:blipFill>
        <p:spPr bwMode="auto">
          <a:xfrm>
            <a:off x="5181600" y="1587708"/>
            <a:ext cx="3657600" cy="4525963"/>
          </a:xfrm>
          <a:prstGeom prst="rect">
            <a:avLst/>
          </a:prstGeom>
          <a:noFill/>
          <a:ln>
            <a:noFill/>
          </a:ln>
        </p:spPr>
      </p:pic>
      <p:sp>
        <p:nvSpPr>
          <p:cNvPr id="23" name="Text Placeholder 3">
            <a:extLst>
              <a:ext uri="{FF2B5EF4-FFF2-40B4-BE49-F238E27FC236}">
                <a16:creationId xmlns:a16="http://schemas.microsoft.com/office/drawing/2014/main" id="{BAD6CB27-4ED1-445A-84E0-4DB2D032306B}"/>
              </a:ext>
            </a:extLst>
          </p:cNvPr>
          <p:cNvSpPr>
            <a:spLocks noGrp="1"/>
          </p:cNvSpPr>
          <p:nvPr>
            <p:ph type="body" sz="half" idx="2"/>
          </p:nvPr>
        </p:nvSpPr>
        <p:spPr>
          <a:xfrm>
            <a:off x="457200" y="1600200"/>
            <a:ext cx="4495800" cy="4984750"/>
          </a:xfrm>
        </p:spPr>
        <p:txBody>
          <a:bodyPr>
            <a:normAutofit lnSpcReduction="10000"/>
          </a:bodyPr>
          <a:lstStyle/>
          <a:p>
            <a:pPr marL="457200" indent="-457200">
              <a:buFont typeface="Arial" panose="020B0604020202020204" pitchFamily="34" charset="0"/>
              <a:buChar char="•"/>
            </a:pPr>
            <a:r>
              <a:rPr lang="en-US" sz="2800" dirty="0"/>
              <a:t>1809-1865</a:t>
            </a:r>
          </a:p>
          <a:p>
            <a:pPr marL="457200" indent="-457200">
              <a:buFont typeface="Arial" panose="020B0604020202020204" pitchFamily="34" charset="0"/>
              <a:buChar char="•"/>
            </a:pPr>
            <a:r>
              <a:rPr lang="en-US" sz="2800" dirty="0"/>
              <a:t>16</a:t>
            </a:r>
            <a:r>
              <a:rPr lang="en-US" sz="2800" baseline="30000" dirty="0"/>
              <a:t>th</a:t>
            </a:r>
            <a:r>
              <a:rPr lang="en-US" sz="2800" dirty="0"/>
              <a:t> President of the US</a:t>
            </a:r>
          </a:p>
          <a:p>
            <a:pPr marL="457200" indent="-457200">
              <a:buFont typeface="Arial" panose="020B0604020202020204" pitchFamily="34" charset="0"/>
              <a:buChar char="•"/>
            </a:pPr>
            <a:r>
              <a:rPr lang="en-US" sz="2800" dirty="0"/>
              <a:t>Protested against slavery, against the war w/Mexico</a:t>
            </a:r>
          </a:p>
          <a:p>
            <a:pPr marL="457200" indent="-457200">
              <a:buFont typeface="Arial" panose="020B0604020202020204" pitchFamily="34" charset="0"/>
              <a:buChar char="•"/>
            </a:pPr>
            <a:r>
              <a:rPr lang="en-US" sz="2800" dirty="0"/>
              <a:t>Confederate states seceded rather than see him President</a:t>
            </a:r>
          </a:p>
          <a:p>
            <a:pPr marL="457200" indent="-457200">
              <a:buFont typeface="Arial" panose="020B0604020202020204" pitchFamily="34" charset="0"/>
              <a:buChar char="•"/>
            </a:pPr>
            <a:r>
              <a:rPr lang="en-US" sz="2800" dirty="0"/>
              <a:t>Led the Union during the Civil War</a:t>
            </a:r>
          </a:p>
          <a:p>
            <a:pPr marL="457200" indent="-457200">
              <a:buFont typeface="Arial" panose="020B0604020202020204" pitchFamily="34" charset="0"/>
              <a:buChar char="•"/>
            </a:pPr>
            <a:r>
              <a:rPr lang="en-US" sz="2800" dirty="0"/>
              <a:t>Emancipated the slaves</a:t>
            </a:r>
          </a:p>
          <a:p>
            <a:pPr marL="457200" indent="-457200">
              <a:buFont typeface="Arial" panose="020B0604020202020204" pitchFamily="34" charset="0"/>
              <a:buChar char="•"/>
            </a:pPr>
            <a:r>
              <a:rPr lang="en-US" sz="2800" dirty="0"/>
              <a:t>Assassinated in 1865</a:t>
            </a:r>
          </a:p>
        </p:txBody>
      </p:sp>
    </p:spTree>
    <p:extLst>
      <p:ext uri="{BB962C8B-B14F-4D97-AF65-F5344CB8AC3E}">
        <p14:creationId xmlns:p14="http://schemas.microsoft.com/office/powerpoint/2010/main" val="141605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fontScale="90000"/>
          </a:bodyPr>
          <a:lstStyle/>
          <a:p>
            <a:r>
              <a:rPr lang="en-US" dirty="0"/>
              <a:t>Abraham Lincoln</a:t>
            </a:r>
            <a:br>
              <a:rPr lang="en-US" dirty="0"/>
            </a:br>
            <a:r>
              <a:rPr lang="en-US" dirty="0"/>
              <a:t>The Gettysburg Address</a:t>
            </a:r>
          </a:p>
        </p:txBody>
      </p:sp>
      <p:pic>
        <p:nvPicPr>
          <p:cNvPr id="2" name="Online Media 1" title="Lincoln's Gettysburg Address">
            <a:hlinkClick r:id="" action="ppaction://media"/>
            <a:extLst>
              <a:ext uri="{FF2B5EF4-FFF2-40B4-BE49-F238E27FC236}">
                <a16:creationId xmlns:a16="http://schemas.microsoft.com/office/drawing/2014/main" id="{DA4A1ECE-2AF2-4251-BED5-AA4872316CAA}"/>
              </a:ext>
            </a:extLst>
          </p:cNvPr>
          <p:cNvPicPr>
            <a:picLocks noRot="1" noChangeAspect="1"/>
          </p:cNvPicPr>
          <p:nvPr>
            <a:videoFile r:link="rId1"/>
          </p:nvPr>
        </p:nvPicPr>
        <p:blipFill>
          <a:blip r:embed="rId3"/>
          <a:stretch>
            <a:fillRect/>
          </a:stretch>
        </p:blipFill>
        <p:spPr>
          <a:xfrm>
            <a:off x="1554691" y="2021540"/>
            <a:ext cx="6034617" cy="4525963"/>
          </a:xfrm>
          <a:prstGeom prst="rect">
            <a:avLst/>
          </a:prstGeom>
          <a:noFill/>
        </p:spPr>
      </p:pic>
    </p:spTree>
    <p:extLst>
      <p:ext uri="{BB962C8B-B14F-4D97-AF65-F5344CB8AC3E}">
        <p14:creationId xmlns:p14="http://schemas.microsoft.com/office/powerpoint/2010/main" val="17403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normAutofit lnSpcReduction="10000"/>
          </a:bodyPr>
          <a:lstStyle/>
          <a:p>
            <a:r>
              <a:rPr lang="en-US" dirty="0"/>
              <a:t>Allow room for strong opinions on your team</a:t>
            </a:r>
          </a:p>
          <a:p>
            <a:pPr lvl="1"/>
            <a:r>
              <a:rPr lang="en-US" dirty="0"/>
              <a:t>Get input from diverse sources</a:t>
            </a:r>
          </a:p>
          <a:p>
            <a:pPr lvl="1"/>
            <a:r>
              <a:rPr lang="en-US" dirty="0"/>
              <a:t>Give all stakeholders a voice and a place within the organization</a:t>
            </a:r>
          </a:p>
          <a:p>
            <a:r>
              <a:rPr lang="en-US" dirty="0"/>
              <a:t>Have the desire to learn</a:t>
            </a:r>
          </a:p>
          <a:p>
            <a:pPr lvl="1"/>
            <a:r>
              <a:rPr lang="en-US" dirty="0"/>
              <a:t>Be a lifelong learner</a:t>
            </a:r>
          </a:p>
          <a:p>
            <a:r>
              <a:rPr lang="en-US" dirty="0"/>
              <a:t>Having character is important</a:t>
            </a:r>
          </a:p>
          <a:p>
            <a:pPr lvl="1"/>
            <a:r>
              <a:rPr lang="en-US" dirty="0"/>
              <a:t>Values are important</a:t>
            </a:r>
          </a:p>
          <a:p>
            <a:pPr lvl="1"/>
            <a:r>
              <a:rPr lang="en-US" dirty="0"/>
              <a:t>Persistence, courage, integrity</a:t>
            </a:r>
          </a:p>
        </p:txBody>
      </p:sp>
    </p:spTree>
    <p:extLst>
      <p:ext uri="{BB962C8B-B14F-4D97-AF65-F5344CB8AC3E}">
        <p14:creationId xmlns:p14="http://schemas.microsoft.com/office/powerpoint/2010/main" val="123280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799"/>
            <a:ext cx="7772400" cy="1156159"/>
          </a:xfrm>
        </p:spPr>
        <p:txBody>
          <a:bodyPr>
            <a:normAutofit fontScale="90000"/>
          </a:bodyPr>
          <a:lstStyle/>
          <a:p>
            <a:r>
              <a:rPr lang="en-US" dirty="0"/>
              <a:t>Historical Leadership Profiles</a:t>
            </a:r>
            <a:br>
              <a:rPr lang="en-US" dirty="0"/>
            </a:br>
            <a:r>
              <a:rPr lang="en-US" dirty="0"/>
              <a:t>Agenda</a:t>
            </a:r>
          </a:p>
        </p:txBody>
      </p:sp>
      <p:sp>
        <p:nvSpPr>
          <p:cNvPr id="3" name="Rectangle 1"/>
          <p:cNvSpPr>
            <a:spLocks noGrp="1" noChangeArrowheads="1"/>
          </p:cNvSpPr>
          <p:nvPr>
            <p:ph type="body" idx="1"/>
          </p:nvPr>
        </p:nvSpPr>
        <p:spPr bwMode="auto">
          <a:xfrm>
            <a:off x="533400" y="1970615"/>
            <a:ext cx="3657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4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2" action="ppaction://hlinksldjump"/>
              </a:rPr>
              <a:t>A1. Nelson Mandela</a:t>
            </a:r>
            <a:endParaRPr kumimoji="0" lang="en-US" altLang="en-US" sz="24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3" action="ppaction://hlinksldjump"/>
              </a:rPr>
              <a:t>A2. Martin Luther King, Jr.</a:t>
            </a:r>
            <a:endParaRPr lang="en-US" alt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4" action="ppaction://hlinksldjump"/>
              </a:rPr>
              <a:t>A3. Abraham Lincoln</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5" action="ppaction://hlinksldjump"/>
              </a:rPr>
              <a:t>A4. Lee </a:t>
            </a:r>
            <a:r>
              <a:rPr lang="en-US" altLang="en-US" sz="2400" dirty="0" err="1">
                <a:latin typeface="Calibri" panose="020F0502020204030204" pitchFamily="34" charset="0"/>
                <a:cs typeface="Calibri" panose="020F0502020204030204" pitchFamily="34" charset="0"/>
                <a:hlinkClick r:id="rId5" action="ppaction://hlinksldjump"/>
              </a:rPr>
              <a:t>Kuan</a:t>
            </a:r>
            <a:r>
              <a:rPr lang="en-US" altLang="en-US" sz="2400" dirty="0">
                <a:latin typeface="Calibri" panose="020F0502020204030204" pitchFamily="34" charset="0"/>
                <a:cs typeface="Calibri" panose="020F0502020204030204" pitchFamily="34" charset="0"/>
                <a:hlinkClick r:id="rId5" action="ppaction://hlinksldjump"/>
              </a:rPr>
              <a:t> Yew</a:t>
            </a:r>
            <a:endParaRPr lang="en-US" alt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6" action="ppaction://hlinksldjump"/>
              </a:rPr>
              <a:t>A5. George Washington</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7" action="ppaction://hlinksldjump"/>
              </a:rPr>
              <a:t>A6. Eleanor Roosevelt</a:t>
            </a:r>
            <a:endParaRPr lang="en-US" alt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8" action="ppaction://hlinksldjump"/>
              </a:rPr>
              <a:t>A7. Napoleon Bonaparte</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9" action="ppaction://hlinksldjump"/>
              </a:rPr>
              <a:t>A8. Genghis Khan</a:t>
            </a:r>
            <a:endParaRPr lang="en-US" alt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10" action="ppaction://hlinksldjump"/>
              </a:rPr>
              <a:t>A9. Winston Churchill</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11" action="ppaction://hlinksldjump"/>
              </a:rPr>
              <a:t>A10. Alexander the Great</a:t>
            </a:r>
            <a:endParaRPr lang="en-US" alt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12" action="ppaction://hlinksldjump"/>
              </a:rPr>
              <a:t>A11. Dwight D. Eisenhower</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400" dirty="0">
                <a:latin typeface="Calibri" panose="020F0502020204030204" pitchFamily="34" charset="0"/>
                <a:cs typeface="Calibri" panose="020F0502020204030204" pitchFamily="34" charset="0"/>
                <a:hlinkClick r:id="rId13" action="ppaction://hlinksldjump"/>
              </a:rPr>
              <a:t>A12. George S. Patton</a:t>
            </a:r>
            <a:endParaRPr kumimoji="0" lang="en-US" altLang="en-US" sz="2400" b="0" i="0" strike="noStrike" cap="none" normalizeH="0" baseline="0" dirty="0">
              <a:ln>
                <a:noFill/>
              </a:ln>
              <a:effectLst/>
            </a:endParaRPr>
          </a:p>
        </p:txBody>
      </p:sp>
      <p:sp>
        <p:nvSpPr>
          <p:cNvPr id="4" name="Rectangle 1">
            <a:extLst>
              <a:ext uri="{FF2B5EF4-FFF2-40B4-BE49-F238E27FC236}">
                <a16:creationId xmlns:a16="http://schemas.microsoft.com/office/drawing/2014/main" id="{C76757A7-E756-42FA-BBC0-53E6E16E0021}"/>
              </a:ext>
            </a:extLst>
          </p:cNvPr>
          <p:cNvSpPr txBox="1">
            <a:spLocks noChangeArrowheads="1"/>
          </p:cNvSpPr>
          <p:nvPr/>
        </p:nvSpPr>
        <p:spPr bwMode="auto">
          <a:xfrm>
            <a:off x="4876800" y="1970615"/>
            <a:ext cx="3657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0" fontAlgn="base" latinLnBrk="0" hangingPunct="0">
              <a:spcBef>
                <a:spcPct val="0"/>
              </a:spcBef>
              <a:spcAft>
                <a:spcPct val="0"/>
              </a:spcAft>
              <a:buFont typeface="Arial" pitchFamily="34" charset="0"/>
              <a:buNone/>
              <a:tabLst>
                <a:tab pos="5937250" algn="r"/>
              </a:tabLst>
              <a:defRPr sz="2000" kern="1200">
                <a:solidFill>
                  <a:schemeClr val="tx1"/>
                </a:solidFill>
                <a:latin typeface="Arial" panose="020B0604020202020204" pitchFamily="34" charset="0"/>
                <a:ea typeface="+mn-ea"/>
                <a:cs typeface="+mn-cs"/>
              </a:defRPr>
            </a:lvl1pPr>
            <a:lvl2pPr marL="457200" indent="0" algn="l" defTabSz="914400" rtl="0" eaLnBrk="0" fontAlgn="base" latinLnBrk="0" hangingPunct="0">
              <a:spcBef>
                <a:spcPct val="0"/>
              </a:spcBef>
              <a:spcAft>
                <a:spcPct val="0"/>
              </a:spcAft>
              <a:buFont typeface="Arial" pitchFamily="34" charset="0"/>
              <a:buNone/>
              <a:tabLst>
                <a:tab pos="5937250" algn="r"/>
              </a:tabLst>
              <a:defRPr sz="1800" kern="1200">
                <a:solidFill>
                  <a:schemeClr val="tx1"/>
                </a:solidFill>
                <a:latin typeface="Arial" panose="020B0604020202020204" pitchFamily="34" charset="0"/>
                <a:ea typeface="+mn-ea"/>
                <a:cs typeface="+mn-cs"/>
              </a:defRPr>
            </a:lvl2pPr>
            <a:lvl3pPr marL="914400" indent="0" algn="l" defTabSz="914400" rtl="0" eaLnBrk="0" fontAlgn="base" latinLnBrk="0" hangingPunct="0">
              <a:spcBef>
                <a:spcPct val="0"/>
              </a:spcBef>
              <a:spcAft>
                <a:spcPct val="0"/>
              </a:spcAft>
              <a:buFont typeface="Arial" pitchFamily="34" charset="0"/>
              <a:buNone/>
              <a:tabLst>
                <a:tab pos="5937250" algn="r"/>
              </a:tabLst>
              <a:defRPr sz="1600" kern="1200">
                <a:solidFill>
                  <a:schemeClr val="tx1"/>
                </a:solidFill>
                <a:latin typeface="Arial" panose="020B0604020202020204" pitchFamily="34" charset="0"/>
                <a:ea typeface="+mn-ea"/>
                <a:cs typeface="+mn-cs"/>
              </a:defRPr>
            </a:lvl3pPr>
            <a:lvl4pPr marL="13716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4pPr>
            <a:lvl5pPr marL="18288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5pPr>
            <a:lvl6pPr marL="22860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6pPr>
            <a:lvl7pPr marL="27432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7pPr>
            <a:lvl8pPr marL="32004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8pPr>
            <a:lvl9pPr marL="3657600" indent="0" algn="l" defTabSz="914400" rtl="0" eaLnBrk="0" fontAlgn="base" latinLnBrk="0" hangingPunct="0">
              <a:spcBef>
                <a:spcPct val="0"/>
              </a:spcBef>
              <a:spcAft>
                <a:spcPct val="0"/>
              </a:spcAft>
              <a:buFont typeface="Arial" pitchFamily="34" charset="0"/>
              <a:buNone/>
              <a:tabLst>
                <a:tab pos="5937250" algn="r"/>
              </a:tabLst>
              <a:defRPr sz="1400" kern="1200">
                <a:solidFill>
                  <a:schemeClr val="tx1"/>
                </a:solidFill>
                <a:latin typeface="Arial" panose="020B0604020202020204" pitchFamily="34" charset="0"/>
                <a:ea typeface="+mn-ea"/>
                <a:cs typeface="+mn-cs"/>
              </a:defRPr>
            </a:lvl9pPr>
          </a:lstStyle>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14" action="ppaction://hlinksldjump"/>
              </a:rPr>
              <a:t>A13. Colin Powell</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15" action="ppaction://hlinksldjump"/>
              </a:rPr>
              <a:t>A14. Sun Tzu</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16" action="ppaction://hlinksldjump"/>
              </a:rPr>
              <a:t>A15. Steve Jobs</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17" action="ppaction://hlinksldjump"/>
              </a:rPr>
              <a:t>A16. Ray Kroc</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18" action="ppaction://hlinksldjump"/>
              </a:rPr>
              <a:t>A17. Walt Disney</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19" action="ppaction://hlinksldjump"/>
              </a:rPr>
              <a:t>A18. Henry Ford</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20" action="ppaction://hlinksldjump"/>
              </a:rPr>
              <a:t>A19. James Doolittle</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21" action="ppaction://hlinksldjump"/>
              </a:rPr>
              <a:t>A20. Chester Nimitz</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22" action="ppaction://hlinksldjump"/>
              </a:rPr>
              <a:t>A21. Douglas MacArthur</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23" action="ppaction://hlinksldjump"/>
              </a:rPr>
              <a:t>A22. Chesty Puller</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24" action="ppaction://hlinksldjump"/>
              </a:rPr>
              <a:t>A23. Frederick Douglass</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pPr>
              <a:buFontTx/>
              <a:buNone/>
            </a:pPr>
            <a:r>
              <a:rPr lang="en-US" altLang="en-US" sz="2400" dirty="0">
                <a:latin typeface="Calibri" panose="020F0502020204030204" pitchFamily="34" charset="0"/>
                <a:ea typeface="Calibri" panose="020F0502020204030204" pitchFamily="34" charset="0"/>
                <a:cs typeface="Calibri" panose="020F0502020204030204" pitchFamily="34" charset="0"/>
                <a:hlinkClick r:id="rId25" action="ppaction://hlinksldjump"/>
              </a:rPr>
              <a:t>A24. Mohandes Gandhi </a:t>
            </a:r>
            <a:endParaRPr lang="en-US" altLang="en-US" sz="2400" dirty="0"/>
          </a:p>
        </p:txBody>
      </p:sp>
    </p:spTree>
    <p:extLst>
      <p:ext uri="{BB962C8B-B14F-4D97-AF65-F5344CB8AC3E}">
        <p14:creationId xmlns:p14="http://schemas.microsoft.com/office/powerpoint/2010/main" val="400313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lnSpcReduction="10000"/>
          </a:bodyPr>
          <a:lstStyle/>
          <a:p>
            <a:pPr fontAlgn="base">
              <a:spcBef>
                <a:spcPts val="0"/>
              </a:spcBef>
            </a:pPr>
            <a:r>
              <a:rPr lang="en-US" sz="1800" dirty="0">
                <a:solidFill>
                  <a:srgbClr val="000000"/>
                </a:solidFill>
                <a:effectLst/>
                <a:ea typeface="Times New Roman" panose="02020603050405020304" pitchFamily="18" charset="0"/>
              </a:rPr>
              <a:t>Always bear in mind that your own resolution to succeed is more important than any other.</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Am I not destroying my enemies when I make friends of them?</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America will never be destroyed from the outside. If we falter and lose our freedoms, it will be because we destroyed ourselves.</a:t>
            </a:r>
          </a:p>
          <a:p>
            <a:r>
              <a:rPr lang="en-US" sz="1800" dirty="0">
                <a:solidFill>
                  <a:srgbClr val="000000"/>
                </a:solidFill>
                <a:effectLst/>
                <a:ea typeface="Times New Roman" panose="02020603050405020304" pitchFamily="18" charset="0"/>
              </a:rPr>
              <a:t>As I would not be a slave, so I would not be a master. This expresses my idea of democracy.</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Character is like a tree and reputation like a shadow. The shadow is what we think of it; the tree is the real thing.</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Give me six hours to chop down a tree and I will spend the first four sharpening the axe.</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I care not much for a man’s religion whose dog and cat are not the better for it.</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I have always found that mercy bears richer fruits than strict justice.</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I walk slowly, but I never walk backward.</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Important principles may, and must, be inflexible.</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That some achieve great success, is proof to all that others can achieve it as well.</a:t>
            </a:r>
          </a:p>
          <a:p>
            <a:r>
              <a:rPr lang="en-US" sz="1800" dirty="0">
                <a:solidFill>
                  <a:srgbClr val="000000"/>
                </a:solidFill>
                <a:effectLst/>
                <a:ea typeface="Times New Roman" panose="02020603050405020304" pitchFamily="18" charset="0"/>
              </a:rPr>
              <a:t>Whatever you are, be a good one.</a:t>
            </a:r>
            <a:endParaRPr lang="en-US" sz="1800" dirty="0">
              <a:effectLst/>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452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Lincoln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Lincoln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515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Lee </a:t>
            </a:r>
            <a:r>
              <a:rPr lang="en-US" dirty="0" err="1"/>
              <a:t>Kuan</a:t>
            </a:r>
            <a:r>
              <a:rPr lang="en-US" dirty="0"/>
              <a:t> Yew</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Lee </a:t>
            </a:r>
            <a:r>
              <a:rPr lang="en-US" sz="1800" i="1" dirty="0" err="1">
                <a:solidFill>
                  <a:schemeClr val="tx1"/>
                </a:solidFill>
              </a:rPr>
              <a:t>Kuan</a:t>
            </a:r>
            <a:r>
              <a:rPr lang="en-US" sz="1800" i="1" dirty="0">
                <a:solidFill>
                  <a:schemeClr val="tx1"/>
                </a:solidFill>
              </a:rPr>
              <a:t> Yew,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Lee </a:t>
            </a:r>
            <a:r>
              <a:rPr lang="en-US"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Kuan</a:t>
            </a: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Yew,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Lee </a:t>
            </a:r>
            <a:r>
              <a:rPr lang="en-US"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Kuan</a:t>
            </a: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Yew’s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Lee </a:t>
            </a:r>
            <a:r>
              <a:rPr lang="en-US"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Kuan</a:t>
            </a: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Yew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Lee </a:t>
            </a:r>
            <a:r>
              <a:rPr lang="en-US" dirty="0" err="1">
                <a:solidFill>
                  <a:schemeClr val="tx1"/>
                </a:solidFill>
                <a:highlight>
                  <a:srgbClr val="FFFF00"/>
                </a:highlight>
              </a:rPr>
              <a:t>Kuan</a:t>
            </a:r>
            <a:r>
              <a:rPr lang="en-US" dirty="0">
                <a:solidFill>
                  <a:schemeClr val="tx1"/>
                </a:solidFill>
                <a:highlight>
                  <a:srgbClr val="FFFF00"/>
                </a:highlight>
              </a:rPr>
              <a:t> Yew?</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43073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C10A69D-DA9D-4E99-928C-C1C58B324F83}"/>
              </a:ext>
            </a:extLst>
          </p:cNvPr>
          <p:cNvSpPr>
            <a:spLocks noGrp="1"/>
          </p:cNvSpPr>
          <p:nvPr>
            <p:ph type="title"/>
          </p:nvPr>
        </p:nvSpPr>
        <p:spPr>
          <a:xfrm>
            <a:off x="1134687" y="274638"/>
            <a:ext cx="6858000" cy="1143000"/>
          </a:xfrm>
        </p:spPr>
        <p:txBody>
          <a:bodyPr/>
          <a:lstStyle/>
          <a:p>
            <a:r>
              <a:rPr lang="en-US" dirty="0"/>
              <a:t>Lee </a:t>
            </a:r>
            <a:r>
              <a:rPr lang="en-US" dirty="0" err="1"/>
              <a:t>Kuan</a:t>
            </a:r>
            <a:r>
              <a:rPr lang="en-US" dirty="0"/>
              <a:t> Yew</a:t>
            </a:r>
          </a:p>
        </p:txBody>
      </p:sp>
      <p:pic>
        <p:nvPicPr>
          <p:cNvPr id="6" name="Picture 5" descr="Lee Kuan Yew">
            <a:extLst>
              <a:ext uri="{FF2B5EF4-FFF2-40B4-BE49-F238E27FC236}">
                <a16:creationId xmlns:a16="http://schemas.microsoft.com/office/drawing/2014/main" id="{4CD89299-D8B1-47E2-9E2D-27305E877256}"/>
              </a:ext>
            </a:extLst>
          </p:cNvPr>
          <p:cNvPicPr/>
          <p:nvPr/>
        </p:nvPicPr>
        <p:blipFill rotWithShape="1">
          <a:blip r:embed="rId2">
            <a:extLst>
              <a:ext uri="{28A0092B-C50C-407E-A947-70E740481C1C}">
                <a14:useLocalDpi xmlns:a14="http://schemas.microsoft.com/office/drawing/2010/main" val="0"/>
              </a:ext>
            </a:extLst>
          </a:blip>
          <a:srcRect r="1222" b="3"/>
          <a:stretch/>
        </p:blipFill>
        <p:spPr bwMode="auto">
          <a:xfrm>
            <a:off x="457200" y="1600201"/>
            <a:ext cx="3657600" cy="4038600"/>
          </a:xfrm>
          <a:prstGeom prst="rect">
            <a:avLst/>
          </a:prstGeom>
          <a:noFill/>
          <a:ln>
            <a:noFill/>
          </a:ln>
        </p:spPr>
      </p:pic>
      <p:sp>
        <p:nvSpPr>
          <p:cNvPr id="13" name="Content Placeholder 3">
            <a:extLst>
              <a:ext uri="{FF2B5EF4-FFF2-40B4-BE49-F238E27FC236}">
                <a16:creationId xmlns:a16="http://schemas.microsoft.com/office/drawing/2014/main" id="{1EED3A14-4C98-442C-B260-3F2CD31529DE}"/>
              </a:ext>
            </a:extLst>
          </p:cNvPr>
          <p:cNvSpPr>
            <a:spLocks noGrp="1"/>
          </p:cNvSpPr>
          <p:nvPr>
            <p:ph sz="half" idx="2"/>
          </p:nvPr>
        </p:nvSpPr>
        <p:spPr>
          <a:xfrm>
            <a:off x="4267200" y="1600200"/>
            <a:ext cx="4648200" cy="4525963"/>
          </a:xfrm>
        </p:spPr>
        <p:txBody>
          <a:bodyPr>
            <a:normAutofit fontScale="92500" lnSpcReduction="10000"/>
          </a:bodyPr>
          <a:lstStyle/>
          <a:p>
            <a:r>
              <a:rPr lang="en-US" dirty="0"/>
              <a:t>1923-2015</a:t>
            </a:r>
          </a:p>
          <a:p>
            <a:r>
              <a:rPr lang="en-US" dirty="0"/>
              <a:t>First, longest serving Prime Minister of Singapore</a:t>
            </a:r>
          </a:p>
          <a:p>
            <a:r>
              <a:rPr lang="en-US" dirty="0"/>
              <a:t>Fought against British colonial rule and for an independent Singapore</a:t>
            </a:r>
          </a:p>
          <a:p>
            <a:r>
              <a:rPr lang="en-US" dirty="0"/>
              <a:t>Wanted union with Malaysia but failed</a:t>
            </a:r>
          </a:p>
          <a:p>
            <a:r>
              <a:rPr lang="en-US" dirty="0"/>
              <a:t>Built a thriving Singapore</a:t>
            </a:r>
          </a:p>
          <a:p>
            <a:r>
              <a:rPr lang="en-US" dirty="0"/>
              <a:t>Autocratic leadership style still pervades Singapore’s culture</a:t>
            </a:r>
          </a:p>
        </p:txBody>
      </p:sp>
    </p:spTree>
    <p:extLst>
      <p:ext uri="{BB962C8B-B14F-4D97-AF65-F5344CB8AC3E}">
        <p14:creationId xmlns:p14="http://schemas.microsoft.com/office/powerpoint/2010/main" val="1604842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Lee </a:t>
            </a:r>
            <a:r>
              <a:rPr lang="en-US" dirty="0" err="1"/>
              <a:t>Kuan</a:t>
            </a:r>
            <a:r>
              <a:rPr lang="en-US" dirty="0"/>
              <a:t> Yew</a:t>
            </a:r>
          </a:p>
        </p:txBody>
      </p:sp>
      <p:pic>
        <p:nvPicPr>
          <p:cNvPr id="2" name="Online Media 1" title="Lee kwan Yew's inspirational speech and advice">
            <a:hlinkClick r:id="" action="ppaction://media"/>
            <a:extLst>
              <a:ext uri="{FF2B5EF4-FFF2-40B4-BE49-F238E27FC236}">
                <a16:creationId xmlns:a16="http://schemas.microsoft.com/office/drawing/2014/main" id="{2730B431-2E24-4562-B94F-D1AE4F7B7697}"/>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584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lstStyle/>
          <a:p>
            <a:r>
              <a:rPr lang="en-US" dirty="0"/>
              <a:t>Say it as it is</a:t>
            </a:r>
          </a:p>
          <a:p>
            <a:pPr lvl="1"/>
            <a:r>
              <a:rPr lang="en-US" dirty="0"/>
              <a:t>He was straightforward and blunt</a:t>
            </a:r>
          </a:p>
          <a:p>
            <a:pPr lvl="1"/>
            <a:r>
              <a:rPr lang="en-US" dirty="0"/>
              <a:t>He was honest, and could be trusted</a:t>
            </a:r>
          </a:p>
          <a:p>
            <a:r>
              <a:rPr lang="en-US" dirty="0"/>
              <a:t>Plan your leadership succession</a:t>
            </a:r>
          </a:p>
          <a:p>
            <a:pPr lvl="1"/>
            <a:r>
              <a:rPr lang="en-US" dirty="0"/>
              <a:t>The organization must transcend you</a:t>
            </a:r>
          </a:p>
          <a:p>
            <a:r>
              <a:rPr lang="en-US" dirty="0"/>
              <a:t>Stay tenacious</a:t>
            </a:r>
          </a:p>
          <a:p>
            <a:pPr lvl="1"/>
            <a:r>
              <a:rPr lang="en-US" dirty="0"/>
              <a:t>Never give up</a:t>
            </a:r>
          </a:p>
          <a:p>
            <a:pPr lvl="1"/>
            <a:r>
              <a:rPr lang="en-US" dirty="0"/>
              <a:t>Keep your resolve, keep focused </a:t>
            </a:r>
          </a:p>
        </p:txBody>
      </p:sp>
    </p:spTree>
    <p:extLst>
      <p:ext uri="{BB962C8B-B14F-4D97-AF65-F5344CB8AC3E}">
        <p14:creationId xmlns:p14="http://schemas.microsoft.com/office/powerpoint/2010/main" val="281167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685800" y="1752599"/>
            <a:ext cx="8229600" cy="4830763"/>
          </a:xfrm>
        </p:spPr>
        <p:txBody>
          <a:bodyPr/>
          <a:lstStyle/>
          <a:p>
            <a:pPr fontAlgn="base"/>
            <a:r>
              <a:rPr lang="en-US" sz="1800" dirty="0">
                <a:solidFill>
                  <a:srgbClr val="000000"/>
                </a:solidFill>
              </a:rPr>
              <a:t>Between being loved and being feared, I have always believed Machiavelli was right. If nobody is afraid of me, I’m meaningless.</a:t>
            </a:r>
          </a:p>
          <a:p>
            <a:pPr fontAlgn="base"/>
            <a:r>
              <a:rPr lang="en-US" sz="1800" dirty="0">
                <a:solidFill>
                  <a:srgbClr val="000000"/>
                </a:solidFill>
              </a:rPr>
              <a:t>I always tried to be correct, not politically correct.</a:t>
            </a:r>
          </a:p>
          <a:p>
            <a:pPr fontAlgn="base"/>
            <a:r>
              <a:rPr lang="en-US" sz="1800" dirty="0">
                <a:solidFill>
                  <a:srgbClr val="000000"/>
                </a:solidFill>
              </a:rPr>
              <a:t>When you’re Singapore and your existence depends on performance – extraordinary performance, better than your competitors – when that performance disappears because the system on which it’s been based becomes eroded, then you’ve lost everything… I try to tell the younger generation that and they say the old man is playing the same record, we’ve heard it all before. I happen to know how we got here, and I know how we can unscramble it.</a:t>
            </a:r>
          </a:p>
          <a:p>
            <a:pPr fontAlgn="base"/>
            <a:r>
              <a:rPr lang="en-US" sz="1800" dirty="0">
                <a:solidFill>
                  <a:srgbClr val="000000"/>
                </a:solidFill>
              </a:rPr>
              <a:t>If you can’t force or are unwilling to force your people to follow you, with or without threats, you are not a leader.</a:t>
            </a:r>
          </a:p>
          <a:p>
            <a:pPr fontAlgn="base"/>
            <a:r>
              <a:rPr lang="en-US" sz="1800" dirty="0">
                <a:solidFill>
                  <a:srgbClr val="000000"/>
                </a:solidFill>
              </a:rPr>
              <a:t>What I fear is complacency. When things always become better, people tend to want more for less work.</a:t>
            </a:r>
          </a:p>
          <a:p>
            <a:pPr marL="0" indent="0">
              <a:buNone/>
            </a:pPr>
            <a:endParaRPr lang="en-US" sz="16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08175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Lee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Kuan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Yew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Lee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Kuan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Yew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8662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George Washington</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George Washington,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George Washington,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George Washington’s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George Washington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George Washington?</a:t>
            </a:r>
            <a:endParaRPr lang="en-US" sz="4000" dirty="0">
              <a:solidFill>
                <a:schemeClr val="tx1"/>
              </a:solidFill>
              <a:highlight>
                <a:srgbClr val="FFFF00"/>
              </a:highlight>
            </a:endParaRPr>
          </a:p>
        </p:txBody>
      </p:sp>
    </p:spTree>
    <p:extLst>
      <p:ext uri="{BB962C8B-B14F-4D97-AF65-F5344CB8AC3E}">
        <p14:creationId xmlns:p14="http://schemas.microsoft.com/office/powerpoint/2010/main" val="4263670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George Washington</a:t>
            </a:r>
          </a:p>
        </p:txBody>
      </p:sp>
      <p:sp>
        <p:nvSpPr>
          <p:cNvPr id="11" name="Content Placeholder 2">
            <a:extLst>
              <a:ext uri="{FF2B5EF4-FFF2-40B4-BE49-F238E27FC236}">
                <a16:creationId xmlns:a16="http://schemas.microsoft.com/office/drawing/2014/main" id="{B56E66EA-92CF-4CB4-B27D-B5021E88280C}"/>
              </a:ext>
            </a:extLst>
          </p:cNvPr>
          <p:cNvSpPr>
            <a:spLocks noGrp="1"/>
          </p:cNvSpPr>
          <p:nvPr>
            <p:ph sz="half" idx="1"/>
          </p:nvPr>
        </p:nvSpPr>
        <p:spPr>
          <a:xfrm>
            <a:off x="457200" y="1600200"/>
            <a:ext cx="4800600" cy="4525963"/>
          </a:xfrm>
        </p:spPr>
        <p:txBody>
          <a:bodyPr>
            <a:normAutofit lnSpcReduction="10000"/>
          </a:bodyPr>
          <a:lstStyle/>
          <a:p>
            <a:r>
              <a:rPr lang="en-US" dirty="0"/>
              <a:t>1732-1799</a:t>
            </a:r>
          </a:p>
          <a:p>
            <a:r>
              <a:rPr lang="en-US" dirty="0"/>
              <a:t>Father of his country</a:t>
            </a:r>
          </a:p>
          <a:p>
            <a:r>
              <a:rPr lang="en-US" dirty="0"/>
              <a:t>Military leader</a:t>
            </a:r>
          </a:p>
          <a:p>
            <a:r>
              <a:rPr lang="en-US" dirty="0"/>
              <a:t>Reluctant to serve as president</a:t>
            </a:r>
          </a:p>
          <a:p>
            <a:r>
              <a:rPr lang="en-US" dirty="0"/>
              <a:t>Brought unity among diverse opinions of politicians</a:t>
            </a:r>
          </a:p>
          <a:p>
            <a:r>
              <a:rPr lang="en-US" dirty="0"/>
              <a:t>Slaveholder</a:t>
            </a:r>
          </a:p>
          <a:p>
            <a:r>
              <a:rPr lang="en-US" dirty="0"/>
              <a:t>Committed to his soldiers’ welfare and discipline</a:t>
            </a:r>
          </a:p>
        </p:txBody>
      </p:sp>
      <p:pic>
        <p:nvPicPr>
          <p:cNvPr id="6" name="Picture 5" descr="George Washington">
            <a:extLst>
              <a:ext uri="{FF2B5EF4-FFF2-40B4-BE49-F238E27FC236}">
                <a16:creationId xmlns:a16="http://schemas.microsoft.com/office/drawing/2014/main" id="{5915E93C-EAFA-44E4-AE08-1CF2878BC75F}"/>
              </a:ext>
            </a:extLst>
          </p:cNvPr>
          <p:cNvPicPr/>
          <p:nvPr/>
        </p:nvPicPr>
        <p:blipFill rotWithShape="1">
          <a:blip r:embed="rId2">
            <a:extLst>
              <a:ext uri="{28A0092B-C50C-407E-A947-70E740481C1C}">
                <a14:useLocalDpi xmlns:a14="http://schemas.microsoft.com/office/drawing/2010/main" val="0"/>
              </a:ext>
            </a:extLst>
          </a:blip>
          <a:srcRect r="1" b="10720"/>
          <a:stretch/>
        </p:blipFill>
        <p:spPr bwMode="auto">
          <a:xfrm>
            <a:off x="5410200" y="1596452"/>
            <a:ext cx="3505200" cy="4114800"/>
          </a:xfrm>
          <a:prstGeom prst="rect">
            <a:avLst/>
          </a:prstGeom>
          <a:noFill/>
          <a:ln>
            <a:noFill/>
          </a:ln>
        </p:spPr>
      </p:pic>
    </p:spTree>
    <p:extLst>
      <p:ext uri="{BB962C8B-B14F-4D97-AF65-F5344CB8AC3E}">
        <p14:creationId xmlns:p14="http://schemas.microsoft.com/office/powerpoint/2010/main" val="375879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Historical Leadership Profiles </a:t>
            </a:r>
            <a:br>
              <a:rPr lang="en-US" dirty="0"/>
            </a:br>
            <a:r>
              <a:rPr lang="en-US" dirty="0"/>
              <a:t>Unit Objectives</a:t>
            </a:r>
            <a:br>
              <a:rPr lang="en-US" dirty="0"/>
            </a:br>
            <a:endParaRPr lang="en-US" dirty="0"/>
          </a:p>
        </p:txBody>
      </p:sp>
      <p:sp>
        <p:nvSpPr>
          <p:cNvPr id="5" name="Text Placeholder 4"/>
          <p:cNvSpPr>
            <a:spLocks noGrp="1"/>
          </p:cNvSpPr>
          <p:nvPr>
            <p:ph type="body" idx="1"/>
          </p:nvPr>
        </p:nvSpPr>
        <p:spPr>
          <a:xfrm>
            <a:off x="266700" y="1981200"/>
            <a:ext cx="8610600" cy="3657600"/>
          </a:xfrm>
        </p:spPr>
        <p:txBody>
          <a:bodyPr numCol="1">
            <a:normAutofit/>
          </a:bodyPr>
          <a:lstStyle/>
          <a:p>
            <a:r>
              <a:rPr lang="en-US" i="1" dirty="0">
                <a:solidFill>
                  <a:schemeClr val="tx1"/>
                </a:solidFill>
              </a:rPr>
              <a:t>The desired outcome of this unit is for cadets to learn about successful historical leaders, the reasons for their success, and what their experience added to the study of leadership.</a:t>
            </a:r>
          </a:p>
          <a:p>
            <a:endParaRPr lang="en-US" i="1" dirty="0">
              <a:solidFill>
                <a:schemeClr val="tx1"/>
              </a:solidFill>
            </a:endParaRPr>
          </a:p>
          <a:p>
            <a:r>
              <a:rPr lang="en-US" sz="2800" b="1" u="sng" dirty="0">
                <a:solidFill>
                  <a:schemeClr val="tx1"/>
                </a:solidFill>
              </a:rPr>
              <a:t>Plan of Action</a:t>
            </a:r>
            <a:r>
              <a:rPr lang="en-US" sz="2800" dirty="0">
                <a:solidFill>
                  <a:schemeClr val="tx1"/>
                </a:solidFill>
              </a:rPr>
              <a:t>: </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historical leaders, the basics of who they were and what they did.</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Explain the leadership lessons we learned from each of the historical leaders.</a:t>
            </a:r>
          </a:p>
          <a:p>
            <a:pPr marL="342900" indent="-342900">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Compare the leadership of historical leaders to your own leadership skills, styles, and dynamics.</a:t>
            </a:r>
            <a:br>
              <a:rPr lang="en-US" i="1"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20739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George Washington</a:t>
            </a:r>
          </a:p>
        </p:txBody>
      </p:sp>
      <p:pic>
        <p:nvPicPr>
          <p:cNvPr id="2" name="Online Media 1" title="George Washington - First U.S. President | Mini Bio | BIO">
            <a:hlinkClick r:id="" action="ppaction://media"/>
            <a:extLst>
              <a:ext uri="{FF2B5EF4-FFF2-40B4-BE49-F238E27FC236}">
                <a16:creationId xmlns:a16="http://schemas.microsoft.com/office/drawing/2014/main" id="{2B50C087-3C05-4159-960F-D06AC92F6B6E}"/>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78833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lstStyle/>
          <a:p>
            <a:r>
              <a:rPr lang="en-US" dirty="0"/>
              <a:t>Character builds credibility like nothing else</a:t>
            </a:r>
          </a:p>
          <a:p>
            <a:pPr lvl="1"/>
            <a:r>
              <a:rPr lang="en-US" dirty="0"/>
              <a:t>Integrity builds trust</a:t>
            </a:r>
          </a:p>
          <a:p>
            <a:pPr lvl="1"/>
            <a:r>
              <a:rPr lang="en-US" dirty="0"/>
              <a:t>People follow leaders they trust – even to places they don’t want to go</a:t>
            </a:r>
          </a:p>
          <a:p>
            <a:r>
              <a:rPr lang="en-US" dirty="0"/>
              <a:t>Take care of your people</a:t>
            </a:r>
          </a:p>
          <a:p>
            <a:pPr lvl="1"/>
            <a:r>
              <a:rPr lang="en-US" dirty="0"/>
              <a:t>If you take care of them, they’ll take care of you</a:t>
            </a:r>
          </a:p>
          <a:p>
            <a:r>
              <a:rPr lang="en-US" dirty="0"/>
              <a:t>Model the behavior you wish to see</a:t>
            </a:r>
          </a:p>
          <a:p>
            <a:pPr lvl="1"/>
            <a:r>
              <a:rPr lang="en-US" dirty="0"/>
              <a:t>Lead by example</a:t>
            </a:r>
          </a:p>
        </p:txBody>
      </p:sp>
    </p:spTree>
    <p:extLst>
      <p:ext uri="{BB962C8B-B14F-4D97-AF65-F5344CB8AC3E}">
        <p14:creationId xmlns:p14="http://schemas.microsoft.com/office/powerpoint/2010/main" val="278380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446615"/>
            <a:ext cx="8534400" cy="5181600"/>
          </a:xfrm>
        </p:spPr>
        <p:txBody>
          <a:bodyPr>
            <a:noAutofit/>
          </a:bodyPr>
          <a:lstStyle/>
          <a:p>
            <a:pPr fontAlgn="base"/>
            <a:r>
              <a:rPr lang="en-US" sz="1800" dirty="0">
                <a:solidFill>
                  <a:srgbClr val="000000"/>
                </a:solidFill>
              </a:rPr>
              <a:t>Associate with men of good quality if you esteem your own reputation; for it is better to be alone than in bad company.</a:t>
            </a:r>
          </a:p>
          <a:p>
            <a:pPr fontAlgn="base"/>
            <a:r>
              <a:rPr lang="en-US" sz="1800" dirty="0">
                <a:solidFill>
                  <a:srgbClr val="000000"/>
                </a:solidFill>
              </a:rPr>
              <a:t>Laws made by common consent must not be trampled on by individuals.</a:t>
            </a:r>
          </a:p>
          <a:p>
            <a:pPr fontAlgn="base"/>
            <a:r>
              <a:rPr lang="en-US" sz="1800" dirty="0">
                <a:solidFill>
                  <a:srgbClr val="000000"/>
                </a:solidFill>
              </a:rPr>
              <a:t>I hope I shall possess firmness and virtue enough to maintain what I consider the most enviable of all titles, the character of an honest man.</a:t>
            </a:r>
          </a:p>
          <a:p>
            <a:pPr fontAlgn="base"/>
            <a:r>
              <a:rPr lang="en-US" sz="1800" dirty="0">
                <a:solidFill>
                  <a:srgbClr val="000000"/>
                </a:solidFill>
              </a:rPr>
              <a:t>My first wish is to see this plague of mankind</a:t>
            </a:r>
          </a:p>
          <a:p>
            <a:pPr fontAlgn="base"/>
            <a:r>
              <a:rPr lang="en-US" sz="1800" dirty="0">
                <a:solidFill>
                  <a:srgbClr val="000000"/>
                </a:solidFill>
              </a:rPr>
              <a:t>If we desire to avoid insult, we must be able to repel it; if we desire to secure peace, one of the most powerful instruments of our rising prosperity, it must be known, that we are at all times ready for War.</a:t>
            </a:r>
          </a:p>
          <a:p>
            <a:pPr fontAlgn="base"/>
            <a:r>
              <a:rPr lang="en-US" sz="1800" dirty="0">
                <a:solidFill>
                  <a:srgbClr val="000000"/>
                </a:solidFill>
              </a:rPr>
              <a:t>Discipline is the soul of an army. It makes small numbers formidable; procures success to the weak, and esteem to all.</a:t>
            </a:r>
          </a:p>
          <a:p>
            <a:pPr fontAlgn="base"/>
            <a:r>
              <a:rPr lang="en-US" sz="1800" dirty="0">
                <a:solidFill>
                  <a:srgbClr val="000000"/>
                </a:solidFill>
              </a:rPr>
              <a:t>When we assumed the Soldier, we did not lay aside the Citizen.</a:t>
            </a:r>
          </a:p>
          <a:p>
            <a:pPr fontAlgn="base"/>
            <a:r>
              <a:rPr lang="en-US" sz="1800" dirty="0">
                <a:solidFill>
                  <a:srgbClr val="000000"/>
                </a:solidFill>
              </a:rPr>
              <a:t>If the freedom of speech is taken away then dumb and silent we may be led, like sheep to the slaughter.</a:t>
            </a:r>
          </a:p>
          <a:p>
            <a:pPr fontAlgn="base"/>
            <a:r>
              <a:rPr lang="en-US" sz="1800" dirty="0">
                <a:solidFill>
                  <a:srgbClr val="000000"/>
                </a:solidFill>
              </a:rPr>
              <a:t>It is better to offer no excuse than a bad one.</a:t>
            </a:r>
          </a:p>
          <a:p>
            <a:pPr fontAlgn="base"/>
            <a:r>
              <a:rPr lang="en-US" sz="1800" dirty="0">
                <a:solidFill>
                  <a:srgbClr val="000000"/>
                </a:solidFill>
              </a:rPr>
              <a:t>We should not look back unless it is to derive useful lessons from past errors, and for the purpose of profiting by dearly bought experience.</a:t>
            </a:r>
            <a:br>
              <a:rPr lang="en-US" sz="1800" dirty="0">
                <a:solidFill>
                  <a:srgbClr val="000000"/>
                </a:solidFill>
              </a:rPr>
            </a:br>
            <a:endParaRPr lang="en-US" sz="1800" dirty="0">
              <a:solidFill>
                <a:srgbClr val="000000"/>
              </a:solidFill>
            </a:endParaRPr>
          </a:p>
        </p:txBody>
      </p:sp>
    </p:spTree>
    <p:extLst>
      <p:ext uri="{BB962C8B-B14F-4D97-AF65-F5344CB8AC3E}">
        <p14:creationId xmlns:p14="http://schemas.microsoft.com/office/powerpoint/2010/main" val="3744984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George Washington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Washington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44162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Eleanor Roosevelt</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Eleanor Roosevelt, the reasons for her success, and what her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Eleanor Roosevelt, and what she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Eleanor Roosevelt’s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Eleanor Roosevelt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Eleanor Roosevelt?</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561791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4853FA-BCE8-4705-92BE-44A5FE34909E}"/>
              </a:ext>
            </a:extLst>
          </p:cNvPr>
          <p:cNvSpPr>
            <a:spLocks noGrp="1"/>
          </p:cNvSpPr>
          <p:nvPr>
            <p:ph type="title"/>
          </p:nvPr>
        </p:nvSpPr>
        <p:spPr>
          <a:xfrm>
            <a:off x="1134687" y="274638"/>
            <a:ext cx="6858000" cy="1143000"/>
          </a:xfrm>
        </p:spPr>
        <p:txBody>
          <a:bodyPr/>
          <a:lstStyle/>
          <a:p>
            <a:r>
              <a:rPr lang="en-US" dirty="0"/>
              <a:t>Eleanor Roosevelt</a:t>
            </a:r>
          </a:p>
        </p:txBody>
      </p:sp>
      <p:pic>
        <p:nvPicPr>
          <p:cNvPr id="6" name="Picture 5" descr="Eleanor Roosevelt Leadership Profile">
            <a:extLst>
              <a:ext uri="{FF2B5EF4-FFF2-40B4-BE49-F238E27FC236}">
                <a16:creationId xmlns:a16="http://schemas.microsoft.com/office/drawing/2014/main" id="{138B0FE3-240F-491A-BF7D-EBE101DBAE73}"/>
              </a:ext>
            </a:extLst>
          </p:cNvPr>
          <p:cNvPicPr/>
          <p:nvPr/>
        </p:nvPicPr>
        <p:blipFill rotWithShape="1">
          <a:blip r:embed="rId2" cstate="print">
            <a:extLst>
              <a:ext uri="{28A0092B-C50C-407E-A947-70E740481C1C}">
                <a14:useLocalDpi xmlns:a14="http://schemas.microsoft.com/office/drawing/2010/main" val="0"/>
              </a:ext>
            </a:extLst>
          </a:blip>
          <a:srcRect r="-1" b="7543"/>
          <a:stretch/>
        </p:blipFill>
        <p:spPr bwMode="auto">
          <a:xfrm>
            <a:off x="457200" y="1600201"/>
            <a:ext cx="3429000" cy="4038600"/>
          </a:xfrm>
          <a:prstGeom prst="rect">
            <a:avLst/>
          </a:prstGeom>
          <a:noFill/>
          <a:ln>
            <a:noFill/>
          </a:ln>
        </p:spPr>
      </p:pic>
      <p:sp>
        <p:nvSpPr>
          <p:cNvPr id="13" name="Content Placeholder 3">
            <a:extLst>
              <a:ext uri="{FF2B5EF4-FFF2-40B4-BE49-F238E27FC236}">
                <a16:creationId xmlns:a16="http://schemas.microsoft.com/office/drawing/2014/main" id="{A8A3E9A9-9B66-4761-9DD6-28D3F6420384}"/>
              </a:ext>
            </a:extLst>
          </p:cNvPr>
          <p:cNvSpPr>
            <a:spLocks noGrp="1"/>
          </p:cNvSpPr>
          <p:nvPr>
            <p:ph sz="half" idx="2"/>
          </p:nvPr>
        </p:nvSpPr>
        <p:spPr>
          <a:xfrm>
            <a:off x="4038600" y="1600200"/>
            <a:ext cx="4876800" cy="4983162"/>
          </a:xfrm>
        </p:spPr>
        <p:txBody>
          <a:bodyPr>
            <a:normAutofit fontScale="92500"/>
          </a:bodyPr>
          <a:lstStyle/>
          <a:p>
            <a:r>
              <a:rPr lang="en-US" dirty="0"/>
              <a:t>1884-1962</a:t>
            </a:r>
          </a:p>
          <a:p>
            <a:r>
              <a:rPr lang="en-US" dirty="0"/>
              <a:t>First Lady 1933-1945</a:t>
            </a:r>
          </a:p>
          <a:p>
            <a:r>
              <a:rPr lang="en-US" dirty="0"/>
              <a:t>Redefined the role of First Lady, involved in political &amp; civil life</a:t>
            </a:r>
          </a:p>
          <a:p>
            <a:r>
              <a:rPr lang="en-US" dirty="0"/>
              <a:t>Diplomat, social activist, and humanitarian</a:t>
            </a:r>
          </a:p>
          <a:p>
            <a:r>
              <a:rPr lang="en-US" dirty="0"/>
              <a:t>Public speaker, author, acted for the President</a:t>
            </a:r>
          </a:p>
          <a:p>
            <a:r>
              <a:rPr lang="en-US" dirty="0"/>
              <a:t>Supported Civil Rights Movement</a:t>
            </a:r>
          </a:p>
          <a:p>
            <a:r>
              <a:rPr lang="en-US" dirty="0"/>
              <a:t>Supported women’s causes</a:t>
            </a:r>
          </a:p>
        </p:txBody>
      </p:sp>
    </p:spTree>
    <p:extLst>
      <p:ext uri="{BB962C8B-B14F-4D97-AF65-F5344CB8AC3E}">
        <p14:creationId xmlns:p14="http://schemas.microsoft.com/office/powerpoint/2010/main" val="450142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Eleanor Roosevelt</a:t>
            </a:r>
          </a:p>
        </p:txBody>
      </p:sp>
      <p:pic>
        <p:nvPicPr>
          <p:cNvPr id="2" name="Online Media 1" title="Biography: Eleanor Roosevelt">
            <a:hlinkClick r:id="" action="ppaction://media"/>
            <a:extLst>
              <a:ext uri="{FF2B5EF4-FFF2-40B4-BE49-F238E27FC236}">
                <a16:creationId xmlns:a16="http://schemas.microsoft.com/office/drawing/2014/main" id="{8DFB0DDB-C483-41C8-B1FD-11C2A427077C}"/>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17303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lnSpcReduction="10000"/>
          </a:bodyPr>
          <a:lstStyle/>
          <a:p>
            <a:r>
              <a:rPr lang="en-US" dirty="0"/>
              <a:t>Define your own role as a leader</a:t>
            </a:r>
          </a:p>
          <a:p>
            <a:pPr lvl="1"/>
            <a:r>
              <a:rPr lang="en-US" dirty="0"/>
              <a:t>Be true to yourself</a:t>
            </a:r>
          </a:p>
          <a:p>
            <a:pPr lvl="1"/>
            <a:r>
              <a:rPr lang="en-US" dirty="0"/>
              <a:t>Fit the needs of your situation, not just what your predecessors have done</a:t>
            </a:r>
          </a:p>
          <a:p>
            <a:r>
              <a:rPr lang="en-US" dirty="0"/>
              <a:t>Use your position to advance your goals</a:t>
            </a:r>
          </a:p>
          <a:p>
            <a:pPr lvl="1"/>
            <a:r>
              <a:rPr lang="en-US" dirty="0"/>
              <a:t>Fight for what you believe in</a:t>
            </a:r>
          </a:p>
          <a:p>
            <a:pPr lvl="1"/>
            <a:r>
              <a:rPr lang="en-US" dirty="0"/>
              <a:t>Use your position as a positive way to bring about change</a:t>
            </a:r>
          </a:p>
          <a:p>
            <a:r>
              <a:rPr lang="en-US" dirty="0"/>
              <a:t>Mentors are important to your growth</a:t>
            </a:r>
          </a:p>
          <a:p>
            <a:pPr lvl="1"/>
            <a:r>
              <a:rPr lang="en-US" dirty="0"/>
              <a:t>Learn from your mentors, &amp; let them guide you</a:t>
            </a:r>
          </a:p>
        </p:txBody>
      </p:sp>
    </p:spTree>
    <p:extLst>
      <p:ext uri="{BB962C8B-B14F-4D97-AF65-F5344CB8AC3E}">
        <p14:creationId xmlns:p14="http://schemas.microsoft.com/office/powerpoint/2010/main" val="4192875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5105400"/>
          </a:xfrm>
        </p:spPr>
        <p:txBody>
          <a:bodyPr>
            <a:normAutofit fontScale="92500" lnSpcReduction="10000"/>
          </a:bodyPr>
          <a:lstStyle/>
          <a:p>
            <a:pPr marR="0" lvl="0" fontAlgn="base">
              <a:lnSpc>
                <a:spcPct val="110000"/>
              </a:lnSpc>
              <a:spcAft>
                <a:spcPts val="0"/>
              </a:spcAft>
            </a:pPr>
            <a:r>
              <a:rPr lang="en-US" sz="1900" dirty="0">
                <a:solidFill>
                  <a:srgbClr val="000000"/>
                </a:solidFill>
              </a:rPr>
              <a:t>No one can make you feel inferior without your consent.</a:t>
            </a:r>
          </a:p>
          <a:p>
            <a:pPr marR="0" lvl="0" fontAlgn="base">
              <a:lnSpc>
                <a:spcPct val="110000"/>
              </a:lnSpc>
              <a:spcAft>
                <a:spcPts val="0"/>
              </a:spcAft>
            </a:pPr>
            <a:r>
              <a:rPr lang="en-US" sz="1900" dirty="0">
                <a:solidFill>
                  <a:srgbClr val="000000"/>
                </a:solidFill>
              </a:rPr>
              <a:t>You must do the things you think you cannot do.</a:t>
            </a:r>
          </a:p>
          <a:p>
            <a:pPr marR="0" lvl="0" fontAlgn="base">
              <a:lnSpc>
                <a:spcPct val="110000"/>
              </a:lnSpc>
              <a:spcAft>
                <a:spcPts val="0"/>
              </a:spcAft>
            </a:pPr>
            <a:r>
              <a:rPr lang="en-US" sz="1900" dirty="0">
                <a:solidFill>
                  <a:srgbClr val="000000"/>
                </a:solidFill>
              </a:rPr>
              <a:t>The future belongs to those who believe in the beauty of their dreams.</a:t>
            </a:r>
          </a:p>
          <a:p>
            <a:pPr marR="0" lvl="0" fontAlgn="base">
              <a:lnSpc>
                <a:spcPct val="110000"/>
              </a:lnSpc>
              <a:spcAft>
                <a:spcPts val="0"/>
              </a:spcAft>
            </a:pPr>
            <a:r>
              <a:rPr lang="en-US" sz="1900" dirty="0">
                <a:solidFill>
                  <a:srgbClr val="000000"/>
                </a:solidFill>
              </a:rPr>
              <a:t>Great minds discuss ideas; average minds discuss events; small minds discuss people.</a:t>
            </a:r>
          </a:p>
          <a:p>
            <a:pPr marR="0" lvl="0" fontAlgn="base">
              <a:lnSpc>
                <a:spcPct val="110000"/>
              </a:lnSpc>
              <a:spcAft>
                <a:spcPts val="0"/>
              </a:spcAft>
            </a:pPr>
            <a:r>
              <a:rPr lang="en-US" sz="1900" dirty="0">
                <a:solidFill>
                  <a:srgbClr val="000000"/>
                </a:solidFill>
              </a:rPr>
              <a:t>You gain strength, courage, and confidence by every experience in which you really stop to look fear in the face. You are able to say to yourself, ‘I lived through this horror. I can take the next thing that comes along.’</a:t>
            </a:r>
          </a:p>
          <a:p>
            <a:pPr marR="0" lvl="0" fontAlgn="base">
              <a:lnSpc>
                <a:spcPct val="110000"/>
              </a:lnSpc>
              <a:spcAft>
                <a:spcPts val="0"/>
              </a:spcAft>
            </a:pPr>
            <a:r>
              <a:rPr lang="en-US" sz="1900" dirty="0">
                <a:solidFill>
                  <a:srgbClr val="000000"/>
                </a:solidFill>
              </a:rPr>
              <a:t>In the long run, we shape our lives, and we shape ourselves. The process never ends until we die. And the choices we make are ultimately our own responsibility.</a:t>
            </a:r>
          </a:p>
          <a:p>
            <a:pPr marR="0" lvl="0" fontAlgn="base">
              <a:lnSpc>
                <a:spcPct val="110000"/>
              </a:lnSpc>
              <a:spcAft>
                <a:spcPts val="0"/>
              </a:spcAft>
            </a:pPr>
            <a:r>
              <a:rPr lang="en-US" sz="1900" dirty="0">
                <a:solidFill>
                  <a:srgbClr val="000000"/>
                </a:solidFill>
              </a:rPr>
              <a:t>It is not fair to ask of others what you are not willing to do yourself.</a:t>
            </a:r>
          </a:p>
          <a:p>
            <a:pPr marR="0" lvl="0" fontAlgn="base">
              <a:lnSpc>
                <a:spcPct val="110000"/>
              </a:lnSpc>
              <a:spcAft>
                <a:spcPts val="0"/>
              </a:spcAft>
            </a:pPr>
            <a:r>
              <a:rPr lang="en-US" sz="1900" dirty="0">
                <a:solidFill>
                  <a:srgbClr val="000000"/>
                </a:solidFill>
              </a:rPr>
              <a:t>Do what you feel in your heart to be right- for you’ll be criticized anyway. You’ll be damned if you do, and damned if you don’t.</a:t>
            </a:r>
          </a:p>
          <a:p>
            <a:pPr marR="0" lvl="0" fontAlgn="base">
              <a:lnSpc>
                <a:spcPct val="110000"/>
              </a:lnSpc>
              <a:spcAft>
                <a:spcPts val="0"/>
              </a:spcAft>
            </a:pPr>
            <a:r>
              <a:rPr lang="en-US" sz="1900" dirty="0">
                <a:solidFill>
                  <a:srgbClr val="000000"/>
                </a:solidFill>
              </a:rPr>
              <a:t>Life must be lived and curiosity kept alive. One must never, for any reason, turn his back on life.</a:t>
            </a:r>
          </a:p>
          <a:p>
            <a:pPr marR="0" lvl="0" fontAlgn="base">
              <a:lnSpc>
                <a:spcPct val="110000"/>
              </a:lnSpc>
              <a:spcAft>
                <a:spcPts val="0"/>
              </a:spcAft>
            </a:pPr>
            <a:r>
              <a:rPr lang="en-US" sz="1900" dirty="0">
                <a:solidFill>
                  <a:srgbClr val="000000"/>
                </a:solidFill>
              </a:rPr>
              <a:t>You can often change your circumstances by changing your attitude.</a:t>
            </a:r>
          </a:p>
          <a:p>
            <a:pPr marR="0" lvl="0" fontAlgn="base">
              <a:lnSpc>
                <a:spcPct val="110000"/>
              </a:lnSpc>
              <a:spcAft>
                <a:spcPts val="0"/>
              </a:spcAft>
            </a:pPr>
            <a:r>
              <a:rPr lang="en-US" sz="1900" dirty="0">
                <a:solidFill>
                  <a:srgbClr val="000000"/>
                </a:solidFill>
              </a:rPr>
              <a:t>Happiness is not a goal; it is a by-product.</a:t>
            </a:r>
          </a:p>
          <a:p>
            <a:endParaRPr lang="en-US" dirty="0"/>
          </a:p>
        </p:txBody>
      </p:sp>
    </p:spTree>
    <p:extLst>
      <p:ext uri="{BB962C8B-B14F-4D97-AF65-F5344CB8AC3E}">
        <p14:creationId xmlns:p14="http://schemas.microsoft.com/office/powerpoint/2010/main" val="618280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Eleanor Roosevelt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she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Eleanor Roosevelt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6060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Nelson </a:t>
            </a:r>
            <a:r>
              <a:rPr lang="en-US" dirty="0" err="1"/>
              <a:t>mandela</a:t>
            </a:r>
            <a:endParaRPr lang="en-US" dirty="0"/>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Nelson Mandela,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Nelson Mandela,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Nelson Mandela’s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Nelson Mandela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Nelson Mandela?</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7155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Napoleon Bonaparte</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Napoleon Bonaparte,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Napoleon Bonaparte,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Napoleon Bonaparte’s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Napoleon Bonaparte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Napoleon Bonaparte?</a:t>
            </a:r>
            <a:endParaRPr lang="en-US" sz="4000" dirty="0">
              <a:solidFill>
                <a:schemeClr val="tx1"/>
              </a:solidFill>
              <a:highlight>
                <a:srgbClr val="FFFF00"/>
              </a:highlight>
            </a:endParaRPr>
          </a:p>
        </p:txBody>
      </p:sp>
    </p:spTree>
    <p:extLst>
      <p:ext uri="{BB962C8B-B14F-4D97-AF65-F5344CB8AC3E}">
        <p14:creationId xmlns:p14="http://schemas.microsoft.com/office/powerpoint/2010/main" val="4085639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Napoleon Bonaparte</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228600" y="1600200"/>
            <a:ext cx="4267200" cy="4983162"/>
          </a:xfrm>
        </p:spPr>
        <p:txBody>
          <a:bodyPr>
            <a:normAutofit lnSpcReduction="10000"/>
          </a:bodyPr>
          <a:lstStyle/>
          <a:p>
            <a:pPr>
              <a:lnSpc>
                <a:spcPct val="90000"/>
              </a:lnSpc>
            </a:pPr>
            <a:r>
              <a:rPr lang="en-US" sz="2400" dirty="0"/>
              <a:t>1769-1821</a:t>
            </a:r>
          </a:p>
          <a:p>
            <a:pPr>
              <a:lnSpc>
                <a:spcPct val="90000"/>
              </a:lnSpc>
            </a:pPr>
            <a:r>
              <a:rPr lang="en-US" sz="2400" dirty="0"/>
              <a:t>Conquered most of Europe, Egypt, &amp; Syria</a:t>
            </a:r>
          </a:p>
          <a:p>
            <a:pPr>
              <a:lnSpc>
                <a:spcPct val="90000"/>
              </a:lnSpc>
            </a:pPr>
            <a:r>
              <a:rPr lang="en-US" sz="2400" dirty="0"/>
              <a:t>Military genius, made France a superpower</a:t>
            </a:r>
          </a:p>
          <a:p>
            <a:pPr>
              <a:lnSpc>
                <a:spcPct val="90000"/>
              </a:lnSpc>
            </a:pPr>
            <a:r>
              <a:rPr lang="en-US" sz="2400" dirty="0"/>
              <a:t>Stopped by Russian ability to survive defeats and the Russian winter</a:t>
            </a:r>
          </a:p>
          <a:p>
            <a:pPr>
              <a:lnSpc>
                <a:spcPct val="90000"/>
              </a:lnSpc>
            </a:pPr>
            <a:r>
              <a:rPr lang="en-US" sz="2400" dirty="0"/>
              <a:t>European countries banded together to fight against France</a:t>
            </a:r>
          </a:p>
          <a:p>
            <a:pPr>
              <a:lnSpc>
                <a:spcPct val="90000"/>
              </a:lnSpc>
            </a:pPr>
            <a:r>
              <a:rPr lang="en-US" sz="2400" dirty="0"/>
              <a:t>Lost to Britain and Prussia at Waterloo (Belgium)</a:t>
            </a:r>
          </a:p>
          <a:p>
            <a:pPr>
              <a:lnSpc>
                <a:spcPct val="90000"/>
              </a:lnSpc>
            </a:pPr>
            <a:r>
              <a:rPr lang="en-US" sz="2400" dirty="0"/>
              <a:t>Exiled to an island in 1815, where he died in 1821</a:t>
            </a:r>
          </a:p>
        </p:txBody>
      </p:sp>
      <p:pic>
        <p:nvPicPr>
          <p:cNvPr id="6" name="Picture 5" descr="See the source image">
            <a:extLst>
              <a:ext uri="{FF2B5EF4-FFF2-40B4-BE49-F238E27FC236}">
                <a16:creationId xmlns:a16="http://schemas.microsoft.com/office/drawing/2014/main" id="{51155A2D-1A93-4F01-8202-9A5B71BF8022}"/>
              </a:ext>
            </a:extLst>
          </p:cNvPr>
          <p:cNvPicPr/>
          <p:nvPr/>
        </p:nvPicPr>
        <p:blipFill rotWithShape="1">
          <a:blip r:embed="rId2" cstate="print">
            <a:extLst>
              <a:ext uri="{28A0092B-C50C-407E-A947-70E740481C1C}">
                <a14:useLocalDpi xmlns:a14="http://schemas.microsoft.com/office/drawing/2010/main" val="0"/>
              </a:ext>
            </a:extLst>
          </a:blip>
          <a:srcRect r="3" b="22675"/>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1137957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Napoleon Bonaparte</a:t>
            </a:r>
          </a:p>
        </p:txBody>
      </p:sp>
      <p:pic>
        <p:nvPicPr>
          <p:cNvPr id="2" name="Online Media 1" title="Leadership Concept and Skills: Napoleon Bonaparte">
            <a:hlinkClick r:id="" action="ppaction://media"/>
            <a:extLst>
              <a:ext uri="{FF2B5EF4-FFF2-40B4-BE49-F238E27FC236}">
                <a16:creationId xmlns:a16="http://schemas.microsoft.com/office/drawing/2014/main" id="{47905085-12A4-4858-B5BE-F831F895D745}"/>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47462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5105400"/>
          </a:xfrm>
        </p:spPr>
        <p:txBody>
          <a:bodyPr>
            <a:normAutofit fontScale="92500" lnSpcReduction="20000"/>
          </a:bodyPr>
          <a:lstStyle/>
          <a:p>
            <a:r>
              <a:rPr lang="en-US" dirty="0"/>
              <a:t>Vision and Imagination</a:t>
            </a:r>
          </a:p>
          <a:p>
            <a:pPr lvl="1"/>
            <a:r>
              <a:rPr lang="en-US" dirty="0"/>
              <a:t>Napoleon had a great vision for France</a:t>
            </a:r>
          </a:p>
          <a:p>
            <a:pPr lvl="1"/>
            <a:r>
              <a:rPr lang="en-US" dirty="0"/>
              <a:t>He was able to inspire people to follow him</a:t>
            </a:r>
          </a:p>
          <a:p>
            <a:pPr lvl="1"/>
            <a:r>
              <a:rPr lang="en-US" dirty="0"/>
              <a:t>He was able to attain much of what he envisioned</a:t>
            </a:r>
          </a:p>
          <a:p>
            <a:r>
              <a:rPr lang="en-US" dirty="0"/>
              <a:t>Know your people</a:t>
            </a:r>
          </a:p>
          <a:p>
            <a:pPr lvl="1"/>
            <a:r>
              <a:rPr lang="en-US" dirty="0"/>
              <a:t>Napoleon knew and inspired his soldiers</a:t>
            </a:r>
          </a:p>
          <a:p>
            <a:pPr lvl="1"/>
            <a:r>
              <a:rPr lang="en-US" dirty="0"/>
              <a:t>He would mingle with them and they looked to him as their leader</a:t>
            </a:r>
          </a:p>
          <a:p>
            <a:r>
              <a:rPr lang="en-US" dirty="0"/>
              <a:t>Persistence is key for your success</a:t>
            </a:r>
          </a:p>
          <a:p>
            <a:pPr lvl="1"/>
            <a:r>
              <a:rPr lang="en-US" dirty="0"/>
              <a:t>Even when he failed, he regrouped and approached his goals another way</a:t>
            </a:r>
          </a:p>
          <a:p>
            <a:pPr lvl="1"/>
            <a:r>
              <a:rPr lang="en-US" dirty="0"/>
              <a:t>He never gave up</a:t>
            </a:r>
          </a:p>
        </p:txBody>
      </p:sp>
    </p:spTree>
    <p:extLst>
      <p:ext uri="{BB962C8B-B14F-4D97-AF65-F5344CB8AC3E}">
        <p14:creationId xmlns:p14="http://schemas.microsoft.com/office/powerpoint/2010/main" val="1885009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5181600"/>
          </a:xfrm>
        </p:spPr>
        <p:txBody>
          <a:bodyPr>
            <a:normAutofit/>
          </a:bodyPr>
          <a:lstStyle/>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The word impossible is not in my dictionary.</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There are only two forces in the world, the sword and the spirit. In the long run the sword will always be conquered by the spirit.</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A picture is worth a thousand words.</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Nothing is more difficult, and therefore more precious, than to be able to decide.</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A leader is a dealer in hope</a:t>
            </a: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Victory belongs to the most persevering.</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It requires more courage to suffer than to die.</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Take time to deliberate, but when the time for action has arrived, stop thinking and go in.</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With audacity one can undertake anything, but not do everything.</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Four hostile newspapers are more to be feared than a thousand bayonets.</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Impossible is a word to be found only in the dictionary of fools.</a:t>
            </a:r>
            <a:endParaRPr lang="en-US" sz="1800" dirty="0">
              <a:effectLst/>
              <a:latin typeface="Times New Roman" panose="02020603050405020304" pitchFamily="18" charset="0"/>
              <a:ea typeface="Times New Roman" panose="02020603050405020304" pitchFamily="18" charset="0"/>
            </a:endParaRPr>
          </a:p>
          <a:p>
            <a:pPr fontAlgn="base">
              <a:spcBef>
                <a:spcPts val="0"/>
              </a:spcBef>
            </a:pPr>
            <a:r>
              <a:rPr lang="en-US" sz="1800" dirty="0">
                <a:solidFill>
                  <a:srgbClr val="000000"/>
                </a:solidFill>
                <a:effectLst/>
                <a:latin typeface="Calibri" panose="020F0502020204030204" pitchFamily="34" charset="0"/>
                <a:ea typeface="Times New Roman" panose="02020603050405020304" pitchFamily="18" charset="0"/>
              </a:rPr>
              <a:t>A true man hates no one.</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Courage is like love; it must have hope for nourishment.</a:t>
            </a:r>
            <a:endParaRPr lang="en-US"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Ten people who speak make more noise than ten thousand who are silent.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92486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Napoleon Bonaparte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Napoleon Bonaparte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77845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Genghis Khan</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Genghis Khan,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Genghis Khan,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Genghis Khan’s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Genghis Khan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Genghis Khan?</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792537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Genghis Khan (Temujin)</a:t>
            </a:r>
          </a:p>
        </p:txBody>
      </p:sp>
      <p:pic>
        <p:nvPicPr>
          <p:cNvPr id="6" name="Picture 5" descr="Genghis Khan">
            <a:extLst>
              <a:ext uri="{FF2B5EF4-FFF2-40B4-BE49-F238E27FC236}">
                <a16:creationId xmlns:a16="http://schemas.microsoft.com/office/drawing/2014/main" id="{62DC407D-70E0-4033-A9C1-D244410B03D9}"/>
              </a:ext>
            </a:extLst>
          </p:cNvPr>
          <p:cNvPicPr/>
          <p:nvPr/>
        </p:nvPicPr>
        <p:blipFill rotWithShape="1">
          <a:blip r:embed="rId2">
            <a:extLst>
              <a:ext uri="{28A0092B-C50C-407E-A947-70E740481C1C}">
                <a14:useLocalDpi xmlns:a14="http://schemas.microsoft.com/office/drawing/2010/main" val="0"/>
              </a:ext>
            </a:extLst>
          </a:blip>
          <a:srcRect r="2" b="25290"/>
          <a:stretch/>
        </p:blipFill>
        <p:spPr bwMode="auto">
          <a:xfrm>
            <a:off x="457200" y="1600201"/>
            <a:ext cx="3276600" cy="3962400"/>
          </a:xfrm>
          <a:prstGeom prst="rect">
            <a:avLst/>
          </a:prstGeom>
          <a:noFill/>
          <a:ln>
            <a:noFill/>
          </a:ln>
        </p:spPr>
      </p:pic>
      <p:sp>
        <p:nvSpPr>
          <p:cNvPr id="5" name="Content Placeholder 4">
            <a:extLst>
              <a:ext uri="{FF2B5EF4-FFF2-40B4-BE49-F238E27FC236}">
                <a16:creationId xmlns:a16="http://schemas.microsoft.com/office/drawing/2014/main" id="{CC292F80-3C26-4297-9721-1F36DDF62F59}"/>
              </a:ext>
            </a:extLst>
          </p:cNvPr>
          <p:cNvSpPr>
            <a:spLocks noGrp="1"/>
          </p:cNvSpPr>
          <p:nvPr>
            <p:ph sz="half" idx="2"/>
          </p:nvPr>
        </p:nvSpPr>
        <p:spPr>
          <a:xfrm>
            <a:off x="3886200" y="1600200"/>
            <a:ext cx="4800600" cy="4525963"/>
          </a:xfrm>
        </p:spPr>
        <p:txBody>
          <a:bodyPr>
            <a:normAutofit lnSpcReduction="10000"/>
          </a:bodyPr>
          <a:lstStyle/>
          <a:p>
            <a:pPr>
              <a:lnSpc>
                <a:spcPct val="90000"/>
              </a:lnSpc>
            </a:pPr>
            <a:r>
              <a:rPr lang="en-US" sz="2400" dirty="0"/>
              <a:t>1162-1227</a:t>
            </a:r>
          </a:p>
          <a:p>
            <a:pPr>
              <a:lnSpc>
                <a:spcPct val="90000"/>
              </a:lnSpc>
            </a:pPr>
            <a:r>
              <a:rPr lang="en-US" sz="2400" dirty="0"/>
              <a:t>Son of a Mongolian tribal leader</a:t>
            </a:r>
          </a:p>
          <a:p>
            <a:pPr>
              <a:lnSpc>
                <a:spcPct val="90000"/>
              </a:lnSpc>
            </a:pPr>
            <a:r>
              <a:rPr lang="en-US" sz="2400" dirty="0"/>
              <a:t>A rival tribe stole his wife; he attacked them and saved her, and became a war leader</a:t>
            </a:r>
          </a:p>
          <a:p>
            <a:pPr>
              <a:lnSpc>
                <a:spcPct val="90000"/>
              </a:lnSpc>
            </a:pPr>
            <a:r>
              <a:rPr lang="en-US" sz="2400" dirty="0"/>
              <a:t>Once he defeated an enemy, he adopted them</a:t>
            </a:r>
          </a:p>
          <a:p>
            <a:pPr>
              <a:lnSpc>
                <a:spcPct val="90000"/>
              </a:lnSpc>
            </a:pPr>
            <a:r>
              <a:rPr lang="en-US" sz="2400" dirty="0"/>
              <a:t>Conquered China, Persia, and headed toward Europe, but had to return to Mongolia, so Europe was spared</a:t>
            </a:r>
          </a:p>
          <a:p>
            <a:pPr>
              <a:lnSpc>
                <a:spcPct val="90000"/>
              </a:lnSpc>
            </a:pPr>
            <a:r>
              <a:rPr lang="en-US" sz="2400" dirty="0"/>
              <a:t>Formed the largest empire in history</a:t>
            </a:r>
          </a:p>
        </p:txBody>
      </p:sp>
    </p:spTree>
    <p:extLst>
      <p:ext uri="{BB962C8B-B14F-4D97-AF65-F5344CB8AC3E}">
        <p14:creationId xmlns:p14="http://schemas.microsoft.com/office/powerpoint/2010/main" val="25678360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7454-A75F-4CC5-B2C4-A2919195967B}"/>
              </a:ext>
            </a:extLst>
          </p:cNvPr>
          <p:cNvSpPr>
            <a:spLocks noGrp="1"/>
          </p:cNvSpPr>
          <p:nvPr>
            <p:ph type="title"/>
          </p:nvPr>
        </p:nvSpPr>
        <p:spPr/>
        <p:txBody>
          <a:bodyPr/>
          <a:lstStyle/>
          <a:p>
            <a:r>
              <a:rPr lang="en-US" dirty="0"/>
              <a:t>Mongol Empire</a:t>
            </a:r>
          </a:p>
        </p:txBody>
      </p:sp>
      <p:pic>
        <p:nvPicPr>
          <p:cNvPr id="2050" name="Picture 2">
            <a:extLst>
              <a:ext uri="{FF2B5EF4-FFF2-40B4-BE49-F238E27FC236}">
                <a16:creationId xmlns:a16="http://schemas.microsoft.com/office/drawing/2014/main" id="{8A13B18F-B89A-4583-9496-D99B962D2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92" y="1436688"/>
            <a:ext cx="8059615"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850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Genghis Khan</a:t>
            </a:r>
          </a:p>
        </p:txBody>
      </p:sp>
      <p:pic>
        <p:nvPicPr>
          <p:cNvPr id="2" name="Online Media 1" title="The rise and fall of the Mongol Empire - Anne F. Broadbridge">
            <a:hlinkClick r:id="" action="ppaction://media"/>
            <a:extLst>
              <a:ext uri="{FF2B5EF4-FFF2-40B4-BE49-F238E27FC236}">
                <a16:creationId xmlns:a16="http://schemas.microsoft.com/office/drawing/2014/main" id="{E59FF116-BCBE-454F-86DB-44115338A0D3}"/>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16025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Nelson Mandela</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457200" y="1600200"/>
            <a:ext cx="4038600" cy="4525963"/>
          </a:xfrm>
        </p:spPr>
        <p:txBody>
          <a:bodyPr>
            <a:normAutofit lnSpcReduction="10000"/>
          </a:bodyPr>
          <a:lstStyle/>
          <a:p>
            <a:pPr>
              <a:lnSpc>
                <a:spcPct val="90000"/>
              </a:lnSpc>
            </a:pPr>
            <a:r>
              <a:rPr lang="en-US" sz="2600" dirty="0"/>
              <a:t>1918-2013</a:t>
            </a:r>
          </a:p>
          <a:p>
            <a:pPr>
              <a:lnSpc>
                <a:spcPct val="90000"/>
              </a:lnSpc>
            </a:pPr>
            <a:r>
              <a:rPr lang="en-US" sz="2600" dirty="0"/>
              <a:t>Social activist</a:t>
            </a:r>
          </a:p>
          <a:p>
            <a:pPr>
              <a:lnSpc>
                <a:spcPct val="90000"/>
              </a:lnSpc>
            </a:pPr>
            <a:r>
              <a:rPr lang="en-US" sz="2600" dirty="0"/>
              <a:t>Believed in non-violence</a:t>
            </a:r>
          </a:p>
          <a:p>
            <a:pPr>
              <a:lnSpc>
                <a:spcPct val="90000"/>
              </a:lnSpc>
            </a:pPr>
            <a:r>
              <a:rPr lang="en-US" sz="2600" dirty="0"/>
              <a:t>First Black President of South Africa</a:t>
            </a:r>
          </a:p>
          <a:p>
            <a:pPr>
              <a:lnSpc>
                <a:spcPct val="90000"/>
              </a:lnSpc>
            </a:pPr>
            <a:r>
              <a:rPr lang="en-US" sz="2600" dirty="0"/>
              <a:t>Instrumental in ending apartheid</a:t>
            </a:r>
          </a:p>
          <a:p>
            <a:pPr>
              <a:lnSpc>
                <a:spcPct val="90000"/>
              </a:lnSpc>
            </a:pPr>
            <a:r>
              <a:rPr lang="en-US" sz="2600" dirty="0"/>
              <a:t>Imprisoned for 27 years</a:t>
            </a:r>
          </a:p>
          <a:p>
            <a:pPr>
              <a:lnSpc>
                <a:spcPct val="90000"/>
              </a:lnSpc>
            </a:pPr>
            <a:r>
              <a:rPr lang="en-US" sz="2600" dirty="0"/>
              <a:t>Never gave up his vision for equal rights in South Africa</a:t>
            </a:r>
          </a:p>
          <a:p>
            <a:pPr>
              <a:lnSpc>
                <a:spcPct val="90000"/>
              </a:lnSpc>
            </a:pPr>
            <a:r>
              <a:rPr lang="en-US" sz="2600" dirty="0"/>
              <a:t>Nobel Peace Prize in 1993</a:t>
            </a:r>
          </a:p>
        </p:txBody>
      </p:sp>
      <p:pic>
        <p:nvPicPr>
          <p:cNvPr id="6" name="Picture 5" descr="Nelson Mandela">
            <a:extLst>
              <a:ext uri="{FF2B5EF4-FFF2-40B4-BE49-F238E27FC236}">
                <a16:creationId xmlns:a16="http://schemas.microsoft.com/office/drawing/2014/main" id="{F2D3CDBE-8633-4200-BFC4-75F99779700F}"/>
              </a:ext>
            </a:extLst>
          </p:cNvPr>
          <p:cNvPicPr/>
          <p:nvPr/>
        </p:nvPicPr>
        <p:blipFill rotWithShape="1">
          <a:blip r:embed="rId2">
            <a:extLst>
              <a:ext uri="{28A0092B-C50C-407E-A947-70E740481C1C}">
                <a14:useLocalDpi xmlns:a14="http://schemas.microsoft.com/office/drawing/2010/main" val="0"/>
              </a:ext>
            </a:extLst>
          </a:blip>
          <a:srcRect t="13498" r="-1" b="1330"/>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1567920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normAutofit lnSpcReduction="10000"/>
          </a:bodyPr>
          <a:lstStyle/>
          <a:p>
            <a:r>
              <a:rPr lang="en-US" dirty="0"/>
              <a:t>Be a great student</a:t>
            </a:r>
          </a:p>
          <a:p>
            <a:pPr lvl="1"/>
            <a:r>
              <a:rPr lang="en-US" dirty="0"/>
              <a:t>Genghis Khan was open to new cultures</a:t>
            </a:r>
          </a:p>
          <a:p>
            <a:pPr lvl="1"/>
            <a:r>
              <a:rPr lang="en-US" dirty="0"/>
              <a:t>Adopted the better technologies, practices of people he conquered</a:t>
            </a:r>
          </a:p>
          <a:p>
            <a:pPr lvl="1"/>
            <a:r>
              <a:rPr lang="en-US" dirty="0"/>
              <a:t>Never stopped learning</a:t>
            </a:r>
          </a:p>
          <a:p>
            <a:r>
              <a:rPr lang="en-US" dirty="0"/>
              <a:t>Cultivate discipline in your team</a:t>
            </a:r>
          </a:p>
          <a:p>
            <a:pPr lvl="1"/>
            <a:r>
              <a:rPr lang="en-US" dirty="0"/>
              <a:t>Keeps people focused on goals</a:t>
            </a:r>
          </a:p>
          <a:p>
            <a:r>
              <a:rPr lang="en-US" dirty="0"/>
              <a:t>Preparation is key</a:t>
            </a:r>
          </a:p>
          <a:p>
            <a:pPr lvl="1"/>
            <a:r>
              <a:rPr lang="en-US" dirty="0"/>
              <a:t>If you come prepared, you will succeed</a:t>
            </a:r>
          </a:p>
          <a:p>
            <a:endParaRPr lang="en-US" dirty="0"/>
          </a:p>
        </p:txBody>
      </p:sp>
    </p:spTree>
    <p:extLst>
      <p:ext uri="{BB962C8B-B14F-4D97-AF65-F5344CB8AC3E}">
        <p14:creationId xmlns:p14="http://schemas.microsoft.com/office/powerpoint/2010/main" val="3201505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800600"/>
          </a:xfrm>
        </p:spPr>
        <p:txBody>
          <a:bodyPr/>
          <a:lstStyle/>
          <a:p>
            <a:pPr fontAlgn="base">
              <a:spcBef>
                <a:spcPts val="0"/>
              </a:spcBef>
            </a:pPr>
            <a:r>
              <a:rPr lang="en-US" sz="2000" dirty="0">
                <a:solidFill>
                  <a:srgbClr val="000000"/>
                </a:solidFill>
                <a:effectLst/>
                <a:ea typeface="Times New Roman" panose="02020603050405020304" pitchFamily="18" charset="0"/>
              </a:rPr>
              <a:t>With Heaven’s aid I have conquered for you a huge empire. But my life was too short to achieve the conquest of the world. That task is left for you.</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A leader can never be happy until his people are happy.</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An action committed in anger is an action doomed to failure.</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Be of one mind and one faith, that you may conquer your enemies and lead long and happy lives.</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The strength of a wall is neither greater nor less than the courage of the men who defend it.</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It is not sufficient that I succeed – all others must fail.</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Conquering the world on horseback is easy; it is dismounting and governing that is hard.</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There is no good in anything until it is finished.</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One arrow alone can easily be broken but many arrows are indestructible.</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If my body dies, let my body die, but do not let my country die.</a:t>
            </a:r>
            <a:endParaRPr lang="en-US" sz="20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900163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Genghis Khan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Genghis Khan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67407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Winston Churchill</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Winston Churchill,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Winston Churchill,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Winston Churchill’s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Winston Churchill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Winston Churchill?</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655471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Winston Churchill</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304800" y="1600201"/>
            <a:ext cx="4572000" cy="4964111"/>
          </a:xfrm>
        </p:spPr>
        <p:txBody>
          <a:bodyPr>
            <a:normAutofit lnSpcReduction="10000"/>
          </a:bodyPr>
          <a:lstStyle/>
          <a:p>
            <a:pPr>
              <a:lnSpc>
                <a:spcPct val="90000"/>
              </a:lnSpc>
            </a:pPr>
            <a:r>
              <a:rPr lang="en-US" dirty="0"/>
              <a:t>1874-1965</a:t>
            </a:r>
          </a:p>
          <a:p>
            <a:pPr>
              <a:lnSpc>
                <a:spcPct val="90000"/>
              </a:lnSpc>
            </a:pPr>
            <a:r>
              <a:rPr lang="en-US" dirty="0"/>
              <a:t>Prime Minister of Great Britain during World War II</a:t>
            </a:r>
          </a:p>
          <a:p>
            <a:pPr>
              <a:lnSpc>
                <a:spcPct val="90000"/>
              </a:lnSpc>
            </a:pPr>
            <a:r>
              <a:rPr lang="en-US" dirty="0"/>
              <a:t>Inspirational speaker (though he grew up with a stutter!) and writer</a:t>
            </a:r>
          </a:p>
          <a:p>
            <a:pPr>
              <a:lnSpc>
                <a:spcPct val="90000"/>
              </a:lnSpc>
            </a:pPr>
            <a:r>
              <a:rPr lang="en-US" dirty="0"/>
              <a:t>1</a:t>
            </a:r>
            <a:r>
              <a:rPr lang="en-US" baseline="30000" dirty="0"/>
              <a:t>st</a:t>
            </a:r>
            <a:r>
              <a:rPr lang="en-US" dirty="0"/>
              <a:t> Lord of the Admiralty in WWI – responsible for the debacle at Gallipoli</a:t>
            </a:r>
          </a:p>
          <a:p>
            <a:pPr>
              <a:lnSpc>
                <a:spcPct val="90000"/>
              </a:lnSpc>
            </a:pPr>
            <a:r>
              <a:rPr lang="en-US" dirty="0"/>
              <a:t>Inspired Britons not to give up in WWII</a:t>
            </a:r>
          </a:p>
          <a:p>
            <a:pPr>
              <a:lnSpc>
                <a:spcPct val="90000"/>
              </a:lnSpc>
            </a:pPr>
            <a:r>
              <a:rPr lang="en-US" dirty="0"/>
              <a:t>Nobel Prize in Literature in 1953</a:t>
            </a:r>
          </a:p>
          <a:p>
            <a:pPr>
              <a:lnSpc>
                <a:spcPct val="90000"/>
              </a:lnSpc>
            </a:pPr>
            <a:endParaRPr lang="en-US" sz="2400" dirty="0"/>
          </a:p>
        </p:txBody>
      </p:sp>
      <p:pic>
        <p:nvPicPr>
          <p:cNvPr id="6" name="Picture 5" descr="Winston Churchill">
            <a:extLst>
              <a:ext uri="{FF2B5EF4-FFF2-40B4-BE49-F238E27FC236}">
                <a16:creationId xmlns:a16="http://schemas.microsoft.com/office/drawing/2014/main" id="{5C7780A3-C226-4EE9-9088-18FFFC4BCD97}"/>
              </a:ext>
            </a:extLst>
          </p:cNvPr>
          <p:cNvPicPr/>
          <p:nvPr/>
        </p:nvPicPr>
        <p:blipFill rotWithShape="1">
          <a:blip r:embed="rId2">
            <a:extLst>
              <a:ext uri="{28A0092B-C50C-407E-A947-70E740481C1C}">
                <a14:useLocalDpi xmlns:a14="http://schemas.microsoft.com/office/drawing/2010/main" val="0"/>
              </a:ext>
            </a:extLst>
          </a:blip>
          <a:srcRect b="12587"/>
          <a:stretch/>
        </p:blipFill>
        <p:spPr bwMode="auto">
          <a:xfrm>
            <a:off x="4876800" y="1600201"/>
            <a:ext cx="3810000" cy="4343400"/>
          </a:xfrm>
          <a:prstGeom prst="rect">
            <a:avLst/>
          </a:prstGeom>
          <a:noFill/>
          <a:ln>
            <a:noFill/>
          </a:ln>
        </p:spPr>
      </p:pic>
    </p:spTree>
    <p:extLst>
      <p:ext uri="{BB962C8B-B14F-4D97-AF65-F5344CB8AC3E}">
        <p14:creationId xmlns:p14="http://schemas.microsoft.com/office/powerpoint/2010/main" val="2636774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Winston Churchill</a:t>
            </a:r>
          </a:p>
        </p:txBody>
      </p:sp>
      <p:pic>
        <p:nvPicPr>
          <p:cNvPr id="2" name="Online Media 1" title="WE SHALL NEVER SURRENDER speech by Winston Churchill (We Shall Fight on the Beaches)">
            <a:hlinkClick r:id="" action="ppaction://media"/>
            <a:extLst>
              <a:ext uri="{FF2B5EF4-FFF2-40B4-BE49-F238E27FC236}">
                <a16:creationId xmlns:a16="http://schemas.microsoft.com/office/drawing/2014/main" id="{7AB5ECEE-8988-4D39-9467-619ACC8D2BDA}"/>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19553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lnSpcReduction="10000"/>
          </a:bodyPr>
          <a:lstStyle/>
          <a:p>
            <a:r>
              <a:rPr lang="en-US" dirty="0"/>
              <a:t>Strengthen your weaknesses</a:t>
            </a:r>
          </a:p>
          <a:p>
            <a:pPr lvl="1"/>
            <a:r>
              <a:rPr lang="en-US" dirty="0"/>
              <a:t>Overcame a stutter to become a great speaker</a:t>
            </a:r>
          </a:p>
          <a:p>
            <a:pPr lvl="1"/>
            <a:r>
              <a:rPr lang="en-US" dirty="0"/>
              <a:t>Never gave up, always worked to improve</a:t>
            </a:r>
          </a:p>
          <a:p>
            <a:r>
              <a:rPr lang="en-US" dirty="0"/>
              <a:t>Your words can have a great impact</a:t>
            </a:r>
          </a:p>
          <a:p>
            <a:pPr lvl="1"/>
            <a:r>
              <a:rPr lang="en-US" dirty="0"/>
              <a:t>Able to inspire others to carry on the fight</a:t>
            </a:r>
          </a:p>
          <a:p>
            <a:pPr lvl="1"/>
            <a:r>
              <a:rPr lang="en-US" dirty="0"/>
              <a:t>Leaders are primarily responsible for morale</a:t>
            </a:r>
          </a:p>
          <a:p>
            <a:pPr lvl="1"/>
            <a:r>
              <a:rPr lang="en-US" dirty="0"/>
              <a:t>Attitudes are contagious</a:t>
            </a:r>
          </a:p>
          <a:p>
            <a:r>
              <a:rPr lang="en-US" dirty="0"/>
              <a:t>Great leaders never stop learning</a:t>
            </a:r>
          </a:p>
          <a:p>
            <a:pPr lvl="1"/>
            <a:r>
              <a:rPr lang="en-US" dirty="0"/>
              <a:t>Churchill always worked on his goals, his skills</a:t>
            </a:r>
          </a:p>
          <a:p>
            <a:pPr lvl="1"/>
            <a:r>
              <a:rPr lang="en-US" dirty="0"/>
              <a:t>Self-development and learning from others</a:t>
            </a:r>
          </a:p>
          <a:p>
            <a:pPr lvl="1"/>
            <a:endParaRPr lang="en-US" dirty="0"/>
          </a:p>
        </p:txBody>
      </p:sp>
    </p:spTree>
    <p:extLst>
      <p:ext uri="{BB962C8B-B14F-4D97-AF65-F5344CB8AC3E}">
        <p14:creationId xmlns:p14="http://schemas.microsoft.com/office/powerpoint/2010/main" val="3953650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10000"/>
          </a:bodyPr>
          <a:lstStyle/>
          <a:p>
            <a:pPr fontAlgn="base">
              <a:spcBef>
                <a:spcPts val="0"/>
              </a:spcBef>
            </a:pPr>
            <a:r>
              <a:rPr lang="en-US" sz="1800" dirty="0">
                <a:solidFill>
                  <a:srgbClr val="000000"/>
                </a:solidFill>
                <a:effectLst/>
                <a:ea typeface="Times New Roman" panose="02020603050405020304" pitchFamily="18" charset="0"/>
              </a:rPr>
              <a:t>All the great things are simple, and many can be expressed in a single word: freedom, justice, honor, duty, mercy, hope.</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Never, never, never give up.</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Attitude is a little thing that makes a big difference.</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Courage is rightly esteemed the first of human qualities… because it is the quality which guarantees all others.</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 am easily satisfied with the very best.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 have nothing to offer but blood, toil, tears and sweat.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If you are going through hell, keep going.</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It is no use saying, ‘We are doing our best.’ You have got to succeed in doing what is necessary.</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Success is going from failure to failure without a loss of enthusiasm.</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Success is not final, failure is not fatal: it is the courage to continue that counts.</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 pessimist sees difficulty in every opportunity. The optimist sees the opportunity in every difficulty.</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 price of greatness is responsibility.</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We are masters of the unsaid words, but slaves of those we let slip out.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We make a living by what we get, but we make a life by what we give.</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You have enemies? Good. That means you’ve stood up for something, sometime in your life.</a:t>
            </a:r>
            <a:endParaRPr lang="en-US"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579614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Winston Churchill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Churchill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69990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Alexander the Great</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Alexander the Great,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Alexander the Great,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Alexander the Great’s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Alexander the Great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Alexander the Great?</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40325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CBE3-9764-4A55-AD29-782FEFB30841}"/>
              </a:ext>
            </a:extLst>
          </p:cNvPr>
          <p:cNvSpPr>
            <a:spLocks noGrp="1"/>
          </p:cNvSpPr>
          <p:nvPr>
            <p:ph type="title"/>
          </p:nvPr>
        </p:nvSpPr>
        <p:spPr>
          <a:xfrm>
            <a:off x="990600" y="274638"/>
            <a:ext cx="7162800" cy="1143000"/>
          </a:xfrm>
        </p:spPr>
        <p:txBody>
          <a:bodyPr/>
          <a:lstStyle/>
          <a:p>
            <a:r>
              <a:rPr lang="en-US" dirty="0"/>
              <a:t>Nelson Mandela</a:t>
            </a:r>
          </a:p>
        </p:txBody>
      </p:sp>
      <p:pic>
        <p:nvPicPr>
          <p:cNvPr id="2" name="Online Media 1" title="Remembering South African leader Nelson Mandela">
            <a:hlinkClick r:id="" action="ppaction://media"/>
            <a:extLst>
              <a:ext uri="{FF2B5EF4-FFF2-40B4-BE49-F238E27FC236}">
                <a16:creationId xmlns:a16="http://schemas.microsoft.com/office/drawing/2014/main" id="{7EFE98DE-CE86-4108-A78B-BCFF1EE018DD}"/>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11200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Alexander the Great</a:t>
            </a:r>
          </a:p>
        </p:txBody>
      </p:sp>
      <p:pic>
        <p:nvPicPr>
          <p:cNvPr id="6" name="Picture 5" descr="Top 21 Most Inspiring Alexander The Great Quotes">
            <a:extLst>
              <a:ext uri="{FF2B5EF4-FFF2-40B4-BE49-F238E27FC236}">
                <a16:creationId xmlns:a16="http://schemas.microsoft.com/office/drawing/2014/main" id="{1E67915D-4A1D-4E74-9A3E-900527842427}"/>
              </a:ext>
            </a:extLst>
          </p:cNvPr>
          <p:cNvPicPr/>
          <p:nvPr/>
        </p:nvPicPr>
        <p:blipFill rotWithShape="1">
          <a:blip r:embed="rId2">
            <a:extLst>
              <a:ext uri="{28A0092B-C50C-407E-A947-70E740481C1C}">
                <a14:useLocalDpi xmlns:a14="http://schemas.microsoft.com/office/drawing/2010/main" val="0"/>
              </a:ext>
            </a:extLst>
          </a:blip>
          <a:srcRect l="20768" r="29038" b="-2"/>
          <a:stretch/>
        </p:blipFill>
        <p:spPr bwMode="auto">
          <a:xfrm>
            <a:off x="457200" y="1600200"/>
            <a:ext cx="4038600" cy="4525963"/>
          </a:xfrm>
          <a:prstGeom prst="rect">
            <a:avLst/>
          </a:prstGeom>
          <a:noFill/>
          <a:ln>
            <a:noFill/>
          </a:ln>
          <a:extLst>
            <a:ext uri="{53640926-AAD7-44D8-BBD7-CCE9431645EC}">
              <a14:shadowObscured xmlns:a14="http://schemas.microsoft.com/office/drawing/2010/main"/>
            </a:ext>
          </a:extLst>
        </p:spPr>
      </p:pic>
      <p:sp>
        <p:nvSpPr>
          <p:cNvPr id="5" name="Content Placeholder 4">
            <a:extLst>
              <a:ext uri="{FF2B5EF4-FFF2-40B4-BE49-F238E27FC236}">
                <a16:creationId xmlns:a16="http://schemas.microsoft.com/office/drawing/2014/main" id="{CC292F80-3C26-4297-9721-1F36DDF62F59}"/>
              </a:ext>
            </a:extLst>
          </p:cNvPr>
          <p:cNvSpPr>
            <a:spLocks noGrp="1"/>
          </p:cNvSpPr>
          <p:nvPr>
            <p:ph sz="half" idx="2"/>
          </p:nvPr>
        </p:nvSpPr>
        <p:spPr>
          <a:xfrm>
            <a:off x="4648200" y="1600200"/>
            <a:ext cx="4343400" cy="4983162"/>
          </a:xfrm>
        </p:spPr>
        <p:txBody>
          <a:bodyPr>
            <a:normAutofit/>
          </a:bodyPr>
          <a:lstStyle/>
          <a:p>
            <a:pPr>
              <a:lnSpc>
                <a:spcPct val="90000"/>
              </a:lnSpc>
            </a:pPr>
            <a:r>
              <a:rPr lang="en-US" sz="2000" dirty="0"/>
              <a:t>356-323 BCE</a:t>
            </a:r>
          </a:p>
          <a:p>
            <a:pPr>
              <a:lnSpc>
                <a:spcPct val="90000"/>
              </a:lnSpc>
            </a:pPr>
            <a:r>
              <a:rPr lang="en-US" sz="2000" dirty="0"/>
              <a:t>One of history’s greatest conquerors</a:t>
            </a:r>
          </a:p>
          <a:p>
            <a:pPr>
              <a:lnSpc>
                <a:spcPct val="90000"/>
              </a:lnSpc>
            </a:pPr>
            <a:r>
              <a:rPr lang="en-US" sz="2000" dirty="0"/>
              <a:t>Empire reached from Italy to the Himalayas</a:t>
            </a:r>
          </a:p>
          <a:p>
            <a:pPr>
              <a:lnSpc>
                <a:spcPct val="90000"/>
              </a:lnSpc>
            </a:pPr>
            <a:r>
              <a:rPr lang="en-US" sz="2000" dirty="0"/>
              <a:t>Brilliant general – undefeated in battle</a:t>
            </a:r>
          </a:p>
          <a:p>
            <a:pPr>
              <a:lnSpc>
                <a:spcPct val="90000"/>
              </a:lnSpc>
            </a:pPr>
            <a:r>
              <a:rPr lang="en-US" sz="2000" dirty="0"/>
              <a:t>Founded new cities that spread the Greek culture throughout his empire</a:t>
            </a:r>
          </a:p>
          <a:p>
            <a:pPr>
              <a:lnSpc>
                <a:spcPct val="90000"/>
              </a:lnSpc>
            </a:pPr>
            <a:r>
              <a:rPr lang="en-US" sz="2000" dirty="0"/>
              <a:t>Agreed to stop when his soldiers grew weary of war and wanted to go home</a:t>
            </a:r>
          </a:p>
          <a:p>
            <a:pPr>
              <a:lnSpc>
                <a:spcPct val="90000"/>
              </a:lnSpc>
            </a:pPr>
            <a:r>
              <a:rPr lang="en-US" sz="2000" dirty="0"/>
              <a:t>May have been gay</a:t>
            </a:r>
          </a:p>
          <a:p>
            <a:pPr>
              <a:lnSpc>
                <a:spcPct val="90000"/>
              </a:lnSpc>
            </a:pPr>
            <a:r>
              <a:rPr lang="en-US" sz="2000" dirty="0"/>
              <a:t>May have died from being poisoned</a:t>
            </a:r>
          </a:p>
          <a:p>
            <a:pPr>
              <a:lnSpc>
                <a:spcPct val="90000"/>
              </a:lnSpc>
            </a:pPr>
            <a:endParaRPr lang="en-US" sz="1800" dirty="0"/>
          </a:p>
        </p:txBody>
      </p:sp>
    </p:spTree>
    <p:extLst>
      <p:ext uri="{BB962C8B-B14F-4D97-AF65-F5344CB8AC3E}">
        <p14:creationId xmlns:p14="http://schemas.microsoft.com/office/powerpoint/2010/main" val="1132715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33CD37F4-523F-4D1C-A47C-2A19CB44F428}"/>
              </a:ext>
            </a:extLst>
          </p:cNvPr>
          <p:cNvSpPr>
            <a:spLocks noGrp="1"/>
          </p:cNvSpPr>
          <p:nvPr>
            <p:ph type="title"/>
          </p:nvPr>
        </p:nvSpPr>
        <p:spPr>
          <a:xfrm>
            <a:off x="990600" y="274638"/>
            <a:ext cx="7162800" cy="1143000"/>
          </a:xfrm>
        </p:spPr>
        <p:txBody>
          <a:bodyPr/>
          <a:lstStyle/>
          <a:p>
            <a:r>
              <a:rPr lang="en-US" dirty="0"/>
              <a:t>Alexander the Great’s Empire</a:t>
            </a:r>
          </a:p>
        </p:txBody>
      </p:sp>
      <p:pic>
        <p:nvPicPr>
          <p:cNvPr id="1026" name="Picture 2" descr="See the source image">
            <a:extLst>
              <a:ext uri="{FF2B5EF4-FFF2-40B4-BE49-F238E27FC236}">
                <a16:creationId xmlns:a16="http://schemas.microsoft.com/office/drawing/2014/main" id="{4A752090-CCCC-480D-9C54-4C820ABC51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9650" y="1600200"/>
            <a:ext cx="7195901" cy="4983162"/>
          </a:xfrm>
          <a:prstGeom prst="rect">
            <a:avLst/>
          </a:prstGeom>
          <a:solidFill>
            <a:srgbClr val="FFFFFF"/>
          </a:solidFill>
        </p:spPr>
      </p:pic>
    </p:spTree>
    <p:extLst>
      <p:ext uri="{BB962C8B-B14F-4D97-AF65-F5344CB8AC3E}">
        <p14:creationId xmlns:p14="http://schemas.microsoft.com/office/powerpoint/2010/main" val="779422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Alexander the Great</a:t>
            </a:r>
          </a:p>
        </p:txBody>
      </p:sp>
      <p:pic>
        <p:nvPicPr>
          <p:cNvPr id="2" name="Online Media 1" title="The True Story of Alexander the Great. part I">
            <a:hlinkClick r:id="" action="ppaction://media"/>
            <a:extLst>
              <a:ext uri="{FF2B5EF4-FFF2-40B4-BE49-F238E27FC236}">
                <a16:creationId xmlns:a16="http://schemas.microsoft.com/office/drawing/2014/main" id="{59DBA1C1-1CB9-4575-8689-03C46DBB9EA3}"/>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41426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382000" cy="4983162"/>
          </a:xfrm>
        </p:spPr>
        <p:txBody>
          <a:bodyPr>
            <a:normAutofit lnSpcReduction="10000"/>
          </a:bodyPr>
          <a:lstStyle/>
          <a:p>
            <a:r>
              <a:rPr lang="en-US" dirty="0"/>
              <a:t>Believe in yourself</a:t>
            </a:r>
          </a:p>
          <a:p>
            <a:pPr lvl="1"/>
            <a:r>
              <a:rPr lang="en-US" dirty="0"/>
              <a:t>Confidence is a critical requirement of leadership</a:t>
            </a:r>
          </a:p>
          <a:p>
            <a:r>
              <a:rPr lang="en-US" dirty="0"/>
              <a:t>Leverage your team’s strengths</a:t>
            </a:r>
          </a:p>
          <a:p>
            <a:pPr lvl="1"/>
            <a:r>
              <a:rPr lang="en-US" dirty="0"/>
              <a:t>Alexander used brilliant tactics in battle</a:t>
            </a:r>
          </a:p>
          <a:p>
            <a:pPr lvl="1"/>
            <a:r>
              <a:rPr lang="en-US" dirty="0"/>
              <a:t>His army’s techniques beat the enemy every time</a:t>
            </a:r>
          </a:p>
          <a:p>
            <a:pPr lvl="1"/>
            <a:r>
              <a:rPr lang="en-US" dirty="0"/>
              <a:t>He understood his strengths and weaknesses</a:t>
            </a:r>
          </a:p>
          <a:p>
            <a:r>
              <a:rPr lang="en-US" dirty="0"/>
              <a:t>Make yourself an unnecessary part of the team</a:t>
            </a:r>
          </a:p>
          <a:p>
            <a:pPr lvl="1"/>
            <a:r>
              <a:rPr lang="en-US" dirty="0"/>
              <a:t>Alexander failed in this</a:t>
            </a:r>
          </a:p>
          <a:p>
            <a:pPr lvl="1"/>
            <a:r>
              <a:rPr lang="en-US" dirty="0"/>
              <a:t>His empire fell after he died</a:t>
            </a:r>
          </a:p>
          <a:p>
            <a:pPr lvl="1"/>
            <a:r>
              <a:rPr lang="en-US" dirty="0"/>
              <a:t>It’s not about you – it’s about the organization!</a:t>
            </a:r>
          </a:p>
        </p:txBody>
      </p:sp>
    </p:spTree>
    <p:extLst>
      <p:ext uri="{BB962C8B-B14F-4D97-AF65-F5344CB8AC3E}">
        <p14:creationId xmlns:p14="http://schemas.microsoft.com/office/powerpoint/2010/main" val="2033574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normAutofit fontScale="92500"/>
          </a:bodyPr>
          <a:lstStyle/>
          <a:p>
            <a:pPr fontAlgn="base">
              <a:spcBef>
                <a:spcPts val="0"/>
              </a:spcBef>
            </a:pPr>
            <a:r>
              <a:rPr lang="en-US" sz="2400" dirty="0">
                <a:solidFill>
                  <a:srgbClr val="000000"/>
                </a:solidFill>
                <a:effectLst/>
                <a:ea typeface="Times New Roman" panose="02020603050405020304" pitchFamily="18" charset="0"/>
              </a:rPr>
              <a:t>A tomb now suffices him for whom the whole world was not sufficient.</a:t>
            </a: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I had rather excel others in the knowledge of what is excellent, than in the extent of my power and dominion.</a:t>
            </a: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Remember upon the conduct of each depends the fate of all.</a:t>
            </a: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I am indebted to my father for living, but to my teacher for living well.</a:t>
            </a: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There is nothing impossible to him who will try.</a:t>
            </a: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Heaven cannot brook two suns, nor earth two masters.</a:t>
            </a: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I am not afraid of an army of lions led by a sheep; I am afraid of an army of sheep led by a lion.</a:t>
            </a: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How great are the dangers I face to win a good name in Athens.</a:t>
            </a: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I am dying with the help of too many physicians.</a:t>
            </a:r>
            <a:endParaRPr lang="en-US" sz="24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473863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Alexander the Great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Alexander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22126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Dwight D. Eisenhower</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Dwight Eisenhower,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Dwight Eisenhower,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Dwight Eisenhower’s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Dwight Eisenhower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Dwight Eisenhower?</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396336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Dwight D. Eisenhower</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152401" y="1752600"/>
            <a:ext cx="4343400" cy="4648200"/>
          </a:xfrm>
        </p:spPr>
        <p:txBody>
          <a:bodyPr>
            <a:normAutofit fontScale="92500"/>
          </a:bodyPr>
          <a:lstStyle/>
          <a:p>
            <a:pPr>
              <a:lnSpc>
                <a:spcPct val="90000"/>
              </a:lnSpc>
            </a:pPr>
            <a:r>
              <a:rPr lang="en-US" sz="2000" dirty="0"/>
              <a:t>1890-1969</a:t>
            </a:r>
          </a:p>
          <a:p>
            <a:pPr>
              <a:lnSpc>
                <a:spcPct val="90000"/>
              </a:lnSpc>
            </a:pPr>
            <a:r>
              <a:rPr lang="en-US" sz="2000" dirty="0"/>
              <a:t>Able officer who moved up the ranks from 1915, through WW1</a:t>
            </a:r>
          </a:p>
          <a:p>
            <a:pPr>
              <a:lnSpc>
                <a:spcPct val="90000"/>
              </a:lnSpc>
            </a:pPr>
            <a:r>
              <a:rPr lang="en-US" sz="2000" dirty="0"/>
              <a:t>Outstanding administrative &amp; organizational abilities</a:t>
            </a:r>
          </a:p>
          <a:p>
            <a:pPr>
              <a:lnSpc>
                <a:spcPct val="90000"/>
              </a:lnSpc>
            </a:pPr>
            <a:r>
              <a:rPr lang="en-US" sz="2000" dirty="0"/>
              <a:t>Supreme Commander of Allied Forces in Europe during World War 2: 5-star General of the Army</a:t>
            </a:r>
          </a:p>
          <a:p>
            <a:pPr>
              <a:lnSpc>
                <a:spcPct val="90000"/>
              </a:lnSpc>
            </a:pPr>
            <a:r>
              <a:rPr lang="en-US" sz="2000" dirty="0"/>
              <a:t>Respected by a variety of stakeholders</a:t>
            </a:r>
          </a:p>
          <a:p>
            <a:pPr>
              <a:lnSpc>
                <a:spcPct val="90000"/>
              </a:lnSpc>
            </a:pPr>
            <a:r>
              <a:rPr lang="en-US" sz="2000" dirty="0"/>
              <a:t>Conceived &amp; executed D-Day invasion</a:t>
            </a:r>
          </a:p>
          <a:p>
            <a:pPr>
              <a:lnSpc>
                <a:spcPct val="90000"/>
              </a:lnSpc>
            </a:pPr>
            <a:r>
              <a:rPr lang="en-US" sz="2000" dirty="0"/>
              <a:t>Supreme Commander of NATO after WW2</a:t>
            </a:r>
          </a:p>
          <a:p>
            <a:pPr>
              <a:lnSpc>
                <a:spcPct val="90000"/>
              </a:lnSpc>
            </a:pPr>
            <a:r>
              <a:rPr lang="en-US" sz="2000" dirty="0"/>
              <a:t>President of the US 1953-1961</a:t>
            </a:r>
          </a:p>
          <a:p>
            <a:pPr lvl="1">
              <a:lnSpc>
                <a:spcPct val="90000"/>
              </a:lnSpc>
            </a:pPr>
            <a:r>
              <a:rPr lang="en-US" sz="2000" dirty="0"/>
              <a:t>Built the national highway system</a:t>
            </a:r>
          </a:p>
          <a:p>
            <a:pPr lvl="1">
              <a:lnSpc>
                <a:spcPct val="90000"/>
              </a:lnSpc>
            </a:pPr>
            <a:r>
              <a:rPr lang="en-US" sz="2000" dirty="0"/>
              <a:t>Ended the Korean War</a:t>
            </a:r>
          </a:p>
        </p:txBody>
      </p:sp>
      <p:pic>
        <p:nvPicPr>
          <p:cNvPr id="6" name="Picture 5" descr="Dwight Eisenhower">
            <a:extLst>
              <a:ext uri="{FF2B5EF4-FFF2-40B4-BE49-F238E27FC236}">
                <a16:creationId xmlns:a16="http://schemas.microsoft.com/office/drawing/2014/main" id="{79DCF747-4885-4A81-831E-A15DE8A16A23}"/>
              </a:ext>
            </a:extLst>
          </p:cNvPr>
          <p:cNvPicPr/>
          <p:nvPr/>
        </p:nvPicPr>
        <p:blipFill rotWithShape="1">
          <a:blip r:embed="rId2">
            <a:extLst>
              <a:ext uri="{28A0092B-C50C-407E-A947-70E740481C1C}">
                <a14:useLocalDpi xmlns:a14="http://schemas.microsoft.com/office/drawing/2010/main" val="0"/>
              </a:ext>
            </a:extLst>
          </a:blip>
          <a:srcRect b="12961"/>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2114351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Dwight D. Eisenhower</a:t>
            </a:r>
          </a:p>
        </p:txBody>
      </p:sp>
      <p:pic>
        <p:nvPicPr>
          <p:cNvPr id="2" name="Online Media 1" title="Dwight D. Eisenhower Biography: Military General and U.S. President">
            <a:hlinkClick r:id="" action="ppaction://media"/>
            <a:extLst>
              <a:ext uri="{FF2B5EF4-FFF2-40B4-BE49-F238E27FC236}">
                <a16:creationId xmlns:a16="http://schemas.microsoft.com/office/drawing/2014/main" id="{1DEEB1A2-D74C-4C40-82E2-C8AFB06DDF79}"/>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199528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ADEFD8-C835-447E-B522-3C47E03A048C}"/>
              </a:ext>
            </a:extLst>
          </p:cNvPr>
          <p:cNvSpPr>
            <a:spLocks noGrp="1"/>
          </p:cNvSpPr>
          <p:nvPr>
            <p:ph type="title"/>
          </p:nvPr>
        </p:nvSpPr>
        <p:spPr>
          <a:xfrm>
            <a:off x="990600" y="274638"/>
            <a:ext cx="7162800" cy="1143000"/>
          </a:xfrm>
        </p:spPr>
        <p:txBody>
          <a:bodyPr/>
          <a:lstStyle/>
          <a:p>
            <a:r>
              <a:rPr lang="en-US" dirty="0"/>
              <a:t>Eisenhower Decision-Making</a:t>
            </a:r>
          </a:p>
        </p:txBody>
      </p:sp>
      <p:pic>
        <p:nvPicPr>
          <p:cNvPr id="4" name="Online Media 3" title="Eisenhower’s stellar advice for how to make decisions">
            <a:hlinkClick r:id="" action="ppaction://media"/>
            <a:extLst>
              <a:ext uri="{FF2B5EF4-FFF2-40B4-BE49-F238E27FC236}">
                <a16:creationId xmlns:a16="http://schemas.microsoft.com/office/drawing/2014/main" id="{06426093-3466-4B39-B61E-3F24095BCD92}"/>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255919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lstStyle/>
          <a:p>
            <a:r>
              <a:rPr lang="en-US" dirty="0"/>
              <a:t>Have a vision that is for the greater good</a:t>
            </a:r>
          </a:p>
          <a:p>
            <a:pPr lvl="1"/>
            <a:r>
              <a:rPr lang="en-US" dirty="0"/>
              <a:t>It may be a long shot</a:t>
            </a:r>
          </a:p>
          <a:p>
            <a:pPr lvl="1"/>
            <a:r>
              <a:rPr lang="en-US" dirty="0"/>
              <a:t>Vision = Dream.  Dream big</a:t>
            </a:r>
          </a:p>
          <a:p>
            <a:r>
              <a:rPr lang="en-US" dirty="0"/>
              <a:t>You need to fight for your vision</a:t>
            </a:r>
          </a:p>
          <a:p>
            <a:pPr lvl="1"/>
            <a:r>
              <a:rPr lang="en-US" dirty="0"/>
              <a:t>Be willing to give everything to reach your vision</a:t>
            </a:r>
          </a:p>
          <a:p>
            <a:r>
              <a:rPr lang="en-US" dirty="0"/>
              <a:t>Leadership is not tied to a position</a:t>
            </a:r>
          </a:p>
          <a:p>
            <a:pPr lvl="1"/>
            <a:r>
              <a:rPr lang="en-US" dirty="0"/>
              <a:t>Leadership can thrive without formal authority</a:t>
            </a:r>
          </a:p>
          <a:p>
            <a:pPr lvl="1"/>
            <a:r>
              <a:rPr lang="en-US" dirty="0"/>
              <a:t>Be a peer leader</a:t>
            </a:r>
          </a:p>
        </p:txBody>
      </p:sp>
    </p:spTree>
    <p:extLst>
      <p:ext uri="{BB962C8B-B14F-4D97-AF65-F5344CB8AC3E}">
        <p14:creationId xmlns:p14="http://schemas.microsoft.com/office/powerpoint/2010/main" val="206229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4983162"/>
          </a:xfrm>
        </p:spPr>
        <p:txBody>
          <a:bodyPr>
            <a:normAutofit fontScale="92500" lnSpcReduction="10000"/>
          </a:bodyPr>
          <a:lstStyle/>
          <a:p>
            <a:r>
              <a:rPr lang="en-US" dirty="0"/>
              <a:t>Planning is part of success</a:t>
            </a:r>
          </a:p>
          <a:p>
            <a:pPr lvl="1"/>
            <a:r>
              <a:rPr lang="en-US" dirty="0"/>
              <a:t>Prepared for many eventualities</a:t>
            </a:r>
          </a:p>
          <a:p>
            <a:pPr lvl="1"/>
            <a:r>
              <a:rPr lang="en-US" dirty="0"/>
              <a:t>Planning process brings a staff together, makes them more able to deal with change</a:t>
            </a:r>
          </a:p>
          <a:p>
            <a:r>
              <a:rPr lang="en-US" dirty="0"/>
              <a:t>Lead by persuasion</a:t>
            </a:r>
          </a:p>
          <a:p>
            <a:pPr lvl="1"/>
            <a:r>
              <a:rPr lang="en-US" dirty="0"/>
              <a:t>Eisenhower worked successfully with many differing personalities, egos, ranks</a:t>
            </a:r>
          </a:p>
          <a:p>
            <a:r>
              <a:rPr lang="en-US" dirty="0"/>
              <a:t>Don’t let anger cloud your judgement</a:t>
            </a:r>
          </a:p>
          <a:p>
            <a:pPr lvl="1"/>
            <a:r>
              <a:rPr lang="en-US" dirty="0"/>
              <a:t>Anger clouds your judgement</a:t>
            </a:r>
          </a:p>
          <a:p>
            <a:pPr lvl="1"/>
            <a:r>
              <a:rPr lang="en-US" dirty="0"/>
              <a:t>Eisenhower had an easy-going disposition, and didn’t allow anger to enter into his decisions</a:t>
            </a:r>
          </a:p>
        </p:txBody>
      </p:sp>
    </p:spTree>
    <p:extLst>
      <p:ext uri="{BB962C8B-B14F-4D97-AF65-F5344CB8AC3E}">
        <p14:creationId xmlns:p14="http://schemas.microsoft.com/office/powerpoint/2010/main" val="1241371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5105400"/>
          </a:xfrm>
        </p:spPr>
        <p:txBody>
          <a:bodyPr>
            <a:normAutofit fontScale="92500"/>
          </a:bodyPr>
          <a:lstStyle/>
          <a:p>
            <a:r>
              <a:rPr lang="en-US" sz="2000" dirty="0">
                <a:solidFill>
                  <a:srgbClr val="000000"/>
                </a:solidFill>
                <a:effectLst/>
                <a:ea typeface="Times New Roman" panose="02020603050405020304" pitchFamily="18" charset="0"/>
              </a:rPr>
              <a:t>A people that values its privileges above its principles soon loses both.</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History does not long entrust the care of freedom to the weak or the timid.</a:t>
            </a:r>
            <a:endParaRPr lang="en-US" sz="2000" dirty="0">
              <a:effectLst/>
              <a:ea typeface="Times New Roman" panose="02020603050405020304" pitchFamily="18" charset="0"/>
            </a:endParaRPr>
          </a:p>
          <a:p>
            <a:pPr fontAlgn="base">
              <a:spcBef>
                <a:spcPts val="0"/>
              </a:spcBef>
            </a:pPr>
            <a:r>
              <a:rPr lang="en-US" sz="2000" dirty="0">
                <a:solidFill>
                  <a:srgbClr val="000000"/>
                </a:solidFill>
                <a:effectLst/>
                <a:ea typeface="Times New Roman" panose="02020603050405020304" pitchFamily="18" charset="0"/>
              </a:rPr>
              <a:t>Humility must always be the portion of any man who receives acclaim earned in the blood of his followers and the sacrifices of his friends.</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I would rather try to persuade a man to go along, because once I have persuaded him, he will stick. If I scare him, he will stay just as long as he is scared, and then he is gone.</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In preparing for battle I have always found that plans are useless, but planning is indispensable.</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Pessimism never won any battle.</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The supreme quality for leadership is unquestionably integrity. Without it, no real success is possible, no matter whether it is on a section gang, a football field, in an army, or in an office.</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What counts is not necessarily the size of the dog in the fight – it’s the size of the fight in the dog.</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You don’t lead by hitting people over the head – that’s assault, not leadership.</a:t>
            </a:r>
            <a:endParaRPr lang="en-US" sz="20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333561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Dwight D. Eisenhower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Eisenhower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45860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George S. Patton</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George S. Patton,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George S. Patton,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George S. Patton’s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George S. Patton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George S. Patton?</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7165792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066800" y="273050"/>
            <a:ext cx="7010400" cy="1327150"/>
          </a:xfrm>
        </p:spPr>
        <p:txBody>
          <a:bodyPr anchor="ctr">
            <a:normAutofit/>
          </a:bodyPr>
          <a:lstStyle/>
          <a:p>
            <a:r>
              <a:rPr lang="en-US" dirty="0"/>
              <a:t>George S. Patton</a:t>
            </a:r>
          </a:p>
        </p:txBody>
      </p:sp>
      <p:pic>
        <p:nvPicPr>
          <p:cNvPr id="6" name="Picture 5" descr="george s. patton">
            <a:extLst>
              <a:ext uri="{FF2B5EF4-FFF2-40B4-BE49-F238E27FC236}">
                <a16:creationId xmlns:a16="http://schemas.microsoft.com/office/drawing/2014/main" id="{967F2A1E-CE23-4970-A4E0-16EB652B81AA}"/>
              </a:ext>
            </a:extLst>
          </p:cNvPr>
          <p:cNvPicPr/>
          <p:nvPr/>
        </p:nvPicPr>
        <p:blipFill rotWithShape="1">
          <a:blip r:embed="rId2">
            <a:extLst>
              <a:ext uri="{28A0092B-C50C-407E-A947-70E740481C1C}">
                <a14:useLocalDpi xmlns:a14="http://schemas.microsoft.com/office/drawing/2010/main" val="0"/>
              </a:ext>
            </a:extLst>
          </a:blip>
          <a:srcRect l="13098" t="5949" r="-4" b="18447"/>
          <a:stretch/>
        </p:blipFill>
        <p:spPr bwMode="auto">
          <a:xfrm>
            <a:off x="234950" y="1828800"/>
            <a:ext cx="4044950" cy="4525963"/>
          </a:xfrm>
          <a:prstGeom prst="rect">
            <a:avLst/>
          </a:prstGeom>
          <a:noFill/>
          <a:ln>
            <a:noFill/>
          </a:ln>
        </p:spPr>
      </p:pic>
      <p:sp>
        <p:nvSpPr>
          <p:cNvPr id="5" name="Content Placeholder 4">
            <a:extLst>
              <a:ext uri="{FF2B5EF4-FFF2-40B4-BE49-F238E27FC236}">
                <a16:creationId xmlns:a16="http://schemas.microsoft.com/office/drawing/2014/main" id="{CC292F80-3C26-4297-9721-1F36DDF62F59}"/>
              </a:ext>
            </a:extLst>
          </p:cNvPr>
          <p:cNvSpPr>
            <a:spLocks noGrp="1"/>
          </p:cNvSpPr>
          <p:nvPr>
            <p:ph type="body" sz="half" idx="2"/>
          </p:nvPr>
        </p:nvSpPr>
        <p:spPr>
          <a:xfrm>
            <a:off x="4572000" y="1828800"/>
            <a:ext cx="4337050" cy="4756150"/>
          </a:xfrm>
        </p:spPr>
        <p:txBody>
          <a:bodyPr>
            <a:normAutofit fontScale="92500" lnSpcReduction="20000"/>
          </a:bodyPr>
          <a:lstStyle/>
          <a:p>
            <a:pPr marL="342900" indent="-342900">
              <a:buFont typeface="Arial" panose="020B0604020202020204" pitchFamily="34" charset="0"/>
              <a:buChar char="•"/>
            </a:pPr>
            <a:r>
              <a:rPr lang="en-US" sz="2400" dirty="0"/>
              <a:t>1885-1945</a:t>
            </a:r>
          </a:p>
          <a:p>
            <a:pPr marL="342900" indent="-342900">
              <a:buFont typeface="Arial" panose="020B0604020202020204" pitchFamily="34" charset="0"/>
              <a:buChar char="•"/>
            </a:pPr>
            <a:r>
              <a:rPr lang="en-US" sz="2400" dirty="0"/>
              <a:t>West Point Class of 1908</a:t>
            </a:r>
          </a:p>
          <a:p>
            <a:pPr marL="342900" indent="-342900">
              <a:buFont typeface="Arial" panose="020B0604020202020204" pitchFamily="34" charset="0"/>
              <a:buChar char="•"/>
            </a:pPr>
            <a:r>
              <a:rPr lang="en-US" sz="2400" dirty="0"/>
              <a:t>Pentathlon in 1912 Olympics</a:t>
            </a:r>
          </a:p>
          <a:p>
            <a:pPr marL="342900" indent="-342900">
              <a:buFont typeface="Arial" panose="020B0604020202020204" pitchFamily="34" charset="0"/>
              <a:buChar char="•"/>
            </a:pPr>
            <a:r>
              <a:rPr lang="en-US" sz="2400" dirty="0"/>
              <a:t>Armor (tanks) Officer in WW1</a:t>
            </a:r>
          </a:p>
          <a:p>
            <a:pPr marL="342900" indent="-342900">
              <a:buFont typeface="Arial" panose="020B0604020202020204" pitchFamily="34" charset="0"/>
              <a:buChar char="•"/>
            </a:pPr>
            <a:r>
              <a:rPr lang="en-US" sz="2400" dirty="0"/>
              <a:t>Commanded II Corps in North Africa</a:t>
            </a:r>
          </a:p>
          <a:p>
            <a:pPr marL="342900" indent="-342900">
              <a:buFont typeface="Arial" panose="020B0604020202020204" pitchFamily="34" charset="0"/>
              <a:buChar char="•"/>
            </a:pPr>
            <a:r>
              <a:rPr lang="en-US" sz="2400" dirty="0"/>
              <a:t>Trouble over Slapping Incident, press reports</a:t>
            </a:r>
          </a:p>
          <a:p>
            <a:pPr marL="342900" indent="-342900">
              <a:buFont typeface="Arial" panose="020B0604020202020204" pitchFamily="34" charset="0"/>
              <a:buChar char="•"/>
            </a:pPr>
            <a:r>
              <a:rPr lang="en-US" sz="2400" dirty="0"/>
              <a:t>Commanded 3</a:t>
            </a:r>
            <a:r>
              <a:rPr lang="en-US" sz="2400" baseline="30000" dirty="0"/>
              <a:t>rd</a:t>
            </a:r>
            <a:r>
              <a:rPr lang="en-US" sz="2400" dirty="0"/>
              <a:t> Army – France to Germany</a:t>
            </a:r>
          </a:p>
          <a:p>
            <a:pPr marL="342900" indent="-342900">
              <a:buFont typeface="Arial" panose="020B0604020202020204" pitchFamily="34" charset="0"/>
              <a:buChar char="•"/>
            </a:pPr>
            <a:r>
              <a:rPr lang="en-US" sz="2400" dirty="0"/>
              <a:t>Led counterattack in Battle of the Bulge</a:t>
            </a:r>
          </a:p>
          <a:p>
            <a:pPr marL="342900" indent="-342900">
              <a:buFont typeface="Arial" panose="020B0604020202020204" pitchFamily="34" charset="0"/>
              <a:buChar char="•"/>
            </a:pPr>
            <a:r>
              <a:rPr lang="en-US" sz="2400" dirty="0"/>
              <a:t>Relieved besieged forces at Bastogne</a:t>
            </a:r>
          </a:p>
          <a:p>
            <a:endParaRPr lang="en-US" sz="2400" dirty="0"/>
          </a:p>
          <a:p>
            <a:endParaRPr lang="en-US" sz="2400" dirty="0"/>
          </a:p>
          <a:p>
            <a:endParaRPr lang="en-US" dirty="0"/>
          </a:p>
        </p:txBody>
      </p:sp>
    </p:spTree>
    <p:extLst>
      <p:ext uri="{BB962C8B-B14F-4D97-AF65-F5344CB8AC3E}">
        <p14:creationId xmlns:p14="http://schemas.microsoft.com/office/powerpoint/2010/main" val="3833204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George S. Patton</a:t>
            </a:r>
          </a:p>
        </p:txBody>
      </p:sp>
      <p:pic>
        <p:nvPicPr>
          <p:cNvPr id="3" name="Online Media 2" title="America's General - George Patton Biography">
            <a:hlinkClick r:id="" action="ppaction://media"/>
            <a:extLst>
              <a:ext uri="{FF2B5EF4-FFF2-40B4-BE49-F238E27FC236}">
                <a16:creationId xmlns:a16="http://schemas.microsoft.com/office/drawing/2014/main" id="{38234F9A-A1BB-42FE-9EE7-A83A0D523245}"/>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353583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20000"/>
          </a:bodyPr>
          <a:lstStyle/>
          <a:p>
            <a:r>
              <a:rPr lang="en-US" dirty="0"/>
              <a:t>Courage</a:t>
            </a:r>
          </a:p>
          <a:p>
            <a:pPr lvl="1"/>
            <a:r>
              <a:rPr lang="en-US" dirty="0"/>
              <a:t>Patton was decisive and aggressive as a leader, and courageous</a:t>
            </a:r>
          </a:p>
          <a:p>
            <a:pPr lvl="1"/>
            <a:r>
              <a:rPr lang="en-US" dirty="0"/>
              <a:t>Make a decision and go with it!</a:t>
            </a:r>
          </a:p>
          <a:p>
            <a:r>
              <a:rPr lang="en-US" dirty="0"/>
              <a:t>Discipline</a:t>
            </a:r>
          </a:p>
          <a:p>
            <a:pPr lvl="1"/>
            <a:r>
              <a:rPr lang="en-US" dirty="0"/>
              <a:t>Patton believed in discipline </a:t>
            </a:r>
          </a:p>
          <a:p>
            <a:pPr lvl="1"/>
            <a:r>
              <a:rPr lang="en-US" dirty="0"/>
              <a:t>Training hard – and meeting standards - so you’ll do the right thing when in a real situation</a:t>
            </a:r>
          </a:p>
          <a:p>
            <a:r>
              <a:rPr lang="en-US" dirty="0"/>
              <a:t>Persistence</a:t>
            </a:r>
          </a:p>
          <a:p>
            <a:pPr lvl="1"/>
            <a:r>
              <a:rPr lang="en-US" dirty="0"/>
              <a:t>Patton never gave up, and pushed his units to lean forward, push ahead, and drive until they reached victory – then keep going</a:t>
            </a:r>
          </a:p>
        </p:txBody>
      </p:sp>
    </p:spTree>
    <p:extLst>
      <p:ext uri="{BB962C8B-B14F-4D97-AF65-F5344CB8AC3E}">
        <p14:creationId xmlns:p14="http://schemas.microsoft.com/office/powerpoint/2010/main" val="6139973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5105400"/>
          </a:xfrm>
        </p:spPr>
        <p:txBody>
          <a:bodyPr>
            <a:normAutofit/>
          </a:bodyPr>
          <a:lstStyle/>
          <a:p>
            <a:r>
              <a:rPr lang="en-US" sz="1800" dirty="0">
                <a:solidFill>
                  <a:srgbClr val="000000"/>
                </a:solidFill>
                <a:effectLst/>
                <a:ea typeface="Times New Roman" panose="02020603050405020304" pitchFamily="18" charset="0"/>
              </a:rPr>
              <a:t>Always do everything you ask of those you command.</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You need to overcome the tug of people against you as you reach for high goals.</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A good plan violently executed now is better than a perfect plan executed next week.</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Success is how high you bounce when you hit bottom.</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There is a time to take counsel of your fears, and there is a time to never listen to any fear.</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A pint of sweat, saves a gallon of blood.</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If a man does his best, what else is there?</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If everyone is thinking alike, then somebody isn’t thinking.</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Accept the challenges so that you can feel the exhilaration of victory.</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Prepare for the unknown by studying how others in the past have coped with the unforeseeable and the unpredictable.</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There is only one sort of discipline, perfect discipline.</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Better to fight for something than live for nothing.</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Wars may be fought with weapons, but they are won by men. It is the spirit of men who follow and of the man who leads that gains the victory.</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Take calculated risks. That is quite different from being rash.</a:t>
            </a:r>
            <a:endParaRPr lang="en-US"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386559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George Patton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Patton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154117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Colin Powell</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Colin Powell,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Colin Powell,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Colin Powell’s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Colin Powell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Colin Powell?</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87942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p:txBody>
          <a:bodyPr>
            <a:normAutofit lnSpcReduction="10000"/>
          </a:bodyPr>
          <a:lstStyle/>
          <a:p>
            <a:pPr fontAlgn="base">
              <a:spcBef>
                <a:spcPts val="0"/>
              </a:spcBef>
            </a:pPr>
            <a:r>
              <a:rPr lang="en-US" sz="2400" dirty="0">
                <a:solidFill>
                  <a:srgbClr val="000000"/>
                </a:solidFill>
                <a:effectLst/>
                <a:ea typeface="Times New Roman" panose="02020603050405020304" pitchFamily="18" charset="0"/>
              </a:rPr>
              <a:t>It is better to lead from behind and to put others in front, especially when you celebrate victory when nice things occur. You take the front line when there is danger. Then people will appreciate your leadership.</a:t>
            </a:r>
          </a:p>
          <a:p>
            <a:pPr fontAlgn="base">
              <a:spcBef>
                <a:spcPts val="0"/>
              </a:spcBef>
            </a:pP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There is no passion to be found playing small – in settling for a life that is less than the one you are capable of living.</a:t>
            </a:r>
          </a:p>
          <a:p>
            <a:pPr fontAlgn="base">
              <a:spcBef>
                <a:spcPts val="0"/>
              </a:spcBef>
            </a:pPr>
            <a:endParaRPr lang="en-US" sz="2400" dirty="0">
              <a:effectLst/>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We must use time wisely and forever realize that the time is always ripe to do right.</a:t>
            </a:r>
          </a:p>
          <a:p>
            <a:pPr fontAlgn="base">
              <a:spcBef>
                <a:spcPts val="0"/>
              </a:spcBef>
            </a:pPr>
            <a:endParaRPr lang="en-US" sz="2400" dirty="0">
              <a:solidFill>
                <a:srgbClr val="000000"/>
              </a:solidFill>
              <a:ea typeface="Times New Roman" panose="02020603050405020304" pitchFamily="18" charset="0"/>
            </a:endParaRPr>
          </a:p>
          <a:p>
            <a:pPr fontAlgn="base">
              <a:spcBef>
                <a:spcPts val="0"/>
              </a:spcBef>
            </a:pPr>
            <a:r>
              <a:rPr lang="en-US" sz="2400" dirty="0">
                <a:solidFill>
                  <a:srgbClr val="000000"/>
                </a:solidFill>
                <a:effectLst/>
                <a:ea typeface="Times New Roman" panose="02020603050405020304" pitchFamily="18" charset="0"/>
              </a:rPr>
              <a:t>After climbing a great hill, one only finds that there are many more hills to climb.</a:t>
            </a:r>
          </a:p>
          <a:p>
            <a:pPr marL="0" indent="0" fontAlgn="base">
              <a:spcBef>
                <a:spcPts val="0"/>
              </a:spcBef>
              <a:buNone/>
            </a:pP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66742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Colin Powell</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457200" y="1600200"/>
            <a:ext cx="4038600" cy="4525963"/>
          </a:xfrm>
        </p:spPr>
        <p:txBody>
          <a:bodyPr>
            <a:normAutofit/>
          </a:bodyPr>
          <a:lstStyle/>
          <a:p>
            <a:r>
              <a:rPr lang="en-US" dirty="0"/>
              <a:t>1937-Present</a:t>
            </a:r>
          </a:p>
          <a:p>
            <a:r>
              <a:rPr lang="en-US" dirty="0"/>
              <a:t>Served 2 tours in Vietnam War</a:t>
            </a:r>
          </a:p>
          <a:p>
            <a:r>
              <a:rPr lang="en-US" dirty="0"/>
              <a:t>4-star Army General</a:t>
            </a:r>
          </a:p>
          <a:p>
            <a:r>
              <a:rPr lang="en-US" dirty="0"/>
              <a:t>Chairman, Joint Chiefs of Staff during Desert Storm</a:t>
            </a:r>
          </a:p>
          <a:p>
            <a:r>
              <a:rPr lang="en-US" dirty="0"/>
              <a:t>Secretary of State 2001-2005</a:t>
            </a:r>
          </a:p>
          <a:p>
            <a:endParaRPr lang="en-US" dirty="0"/>
          </a:p>
        </p:txBody>
      </p:sp>
      <p:pic>
        <p:nvPicPr>
          <p:cNvPr id="6" name="Picture 5" descr="Colin Powell">
            <a:extLst>
              <a:ext uri="{FF2B5EF4-FFF2-40B4-BE49-F238E27FC236}">
                <a16:creationId xmlns:a16="http://schemas.microsoft.com/office/drawing/2014/main" id="{4D0F23FD-878B-439B-96D4-B28ED272920A}"/>
              </a:ext>
            </a:extLst>
          </p:cNvPr>
          <p:cNvPicPr/>
          <p:nvPr/>
        </p:nvPicPr>
        <p:blipFill rotWithShape="1">
          <a:blip r:embed="rId2">
            <a:extLst>
              <a:ext uri="{28A0092B-C50C-407E-A947-70E740481C1C}">
                <a14:useLocalDpi xmlns:a14="http://schemas.microsoft.com/office/drawing/2010/main" val="0"/>
              </a:ext>
            </a:extLst>
          </a:blip>
          <a:srcRect r="-1" b="22673"/>
          <a:stretch/>
        </p:blipFill>
        <p:spPr bwMode="auto">
          <a:xfrm>
            <a:off x="4648200" y="1600200"/>
            <a:ext cx="4038600" cy="4525963"/>
          </a:xfrm>
          <a:prstGeom prst="rect">
            <a:avLst/>
          </a:prstGeom>
          <a:noFill/>
          <a:ln>
            <a:noFill/>
          </a:ln>
        </p:spPr>
      </p:pic>
    </p:spTree>
    <p:extLst>
      <p:ext uri="{BB962C8B-B14F-4D97-AF65-F5344CB8AC3E}">
        <p14:creationId xmlns:p14="http://schemas.microsoft.com/office/powerpoint/2010/main" val="37787868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Colin Powell</a:t>
            </a:r>
          </a:p>
        </p:txBody>
      </p:sp>
      <p:pic>
        <p:nvPicPr>
          <p:cNvPr id="2" name="Online Media 1" title="Colin Powell speaks about leadership at Colgate University">
            <a:hlinkClick r:id="" action="ppaction://media"/>
            <a:extLst>
              <a:ext uri="{FF2B5EF4-FFF2-40B4-BE49-F238E27FC236}">
                <a16:creationId xmlns:a16="http://schemas.microsoft.com/office/drawing/2014/main" id="{8190899A-45E9-4CFE-A964-D7BE91E9A7D8}"/>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359818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10000"/>
          </a:bodyPr>
          <a:lstStyle/>
          <a:p>
            <a:r>
              <a:rPr lang="en-US" dirty="0"/>
              <a:t>Leadership by experience</a:t>
            </a:r>
          </a:p>
          <a:p>
            <a:pPr lvl="1"/>
            <a:r>
              <a:rPr lang="en-US" dirty="0"/>
              <a:t>Leaders who have experience in the field they’re leading are trusted by their followers</a:t>
            </a:r>
          </a:p>
          <a:p>
            <a:pPr lvl="1"/>
            <a:r>
              <a:rPr lang="en-US" dirty="0"/>
              <a:t>Step up – gain the experience you need to lead</a:t>
            </a:r>
          </a:p>
          <a:p>
            <a:r>
              <a:rPr lang="en-US" dirty="0"/>
              <a:t>Convey a sense of purpose</a:t>
            </a:r>
          </a:p>
          <a:p>
            <a:pPr lvl="1"/>
            <a:r>
              <a:rPr lang="en-US" dirty="0"/>
              <a:t>The leader defines and communicates an organization’s purpose and vision</a:t>
            </a:r>
          </a:p>
          <a:p>
            <a:r>
              <a:rPr lang="en-US" dirty="0"/>
              <a:t>Give your followers resources</a:t>
            </a:r>
          </a:p>
          <a:p>
            <a:pPr lvl="1"/>
            <a:r>
              <a:rPr lang="en-US" dirty="0"/>
              <a:t>Your followers will get the job done. You must ensure they have the training, tools, resources, and will to accomplish the mission</a:t>
            </a:r>
          </a:p>
        </p:txBody>
      </p:sp>
    </p:spTree>
    <p:extLst>
      <p:ext uri="{BB962C8B-B14F-4D97-AF65-F5344CB8AC3E}">
        <p14:creationId xmlns:p14="http://schemas.microsoft.com/office/powerpoint/2010/main" val="23628529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458200" cy="4983162"/>
          </a:xfrm>
        </p:spPr>
        <p:txBody>
          <a:bodyPr>
            <a:normAutofit fontScale="92500" lnSpcReduction="10000"/>
          </a:bodyPr>
          <a:lstStyle/>
          <a:p>
            <a:r>
              <a:rPr lang="en-US" sz="1800" dirty="0">
                <a:solidFill>
                  <a:srgbClr val="000000"/>
                </a:solidFill>
                <a:effectLst/>
                <a:ea typeface="Times New Roman" panose="02020603050405020304" pitchFamily="18" charset="0"/>
              </a:rPr>
              <a:t>Don’t bother people for help without first trying to solve the problem yourself.</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If you are going to achieve excellence in big things, you develop the habit in little matters. Excellence is not an exception, it is a prevailing attitude.</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Perpetual optimism is a force multiplier.</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Success is the result of perfection, hard work, learning from failure, loyalty, and persistence.</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Get mad, then get over it.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A dream doesn’t become reality through magic; it takes sweat, determination and hard work.</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Avoid having your ego so close to your position that when your position falls, your ego goes with it.</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Great leaders are almost always great simplifiers, who can cut through argument, debate and doubt, to offer a solution everybody can understand.</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Leadership is solving problems. The day soldiers stop bringing you their problems is the day you have stopped leading them. They have either lost confidence that you can help or concluded you do not care. Either case is a failure of leadership.</a:t>
            </a:r>
            <a:endParaRPr lang="en-US" sz="1800" dirty="0">
              <a:effectLst/>
              <a:ea typeface="Times New Roman" panose="02020603050405020304" pitchFamily="18" charset="0"/>
            </a:endParaRPr>
          </a:p>
          <a:p>
            <a:pPr fontAlgn="base">
              <a:spcBef>
                <a:spcPts val="0"/>
              </a:spcBef>
            </a:pPr>
            <a:r>
              <a:rPr lang="en-US" sz="1800" dirty="0">
                <a:solidFill>
                  <a:srgbClr val="000000"/>
                </a:solidFill>
                <a:effectLst/>
                <a:ea typeface="Times New Roman" panose="02020603050405020304" pitchFamily="18" charset="0"/>
              </a:rPr>
              <a:t>Never neglect details. When everyone’s mind is dulled or distracted the leader must be doubly vigilant.</a:t>
            </a:r>
            <a:endParaRPr lang="en-US" sz="1800" dirty="0">
              <a:effectLst/>
              <a:ea typeface="Times New Roman" panose="02020603050405020304" pitchFamily="18" charset="0"/>
            </a:endParaRPr>
          </a:p>
          <a:p>
            <a:r>
              <a:rPr lang="en-US" sz="1800" dirty="0">
                <a:solidFill>
                  <a:srgbClr val="000000"/>
                </a:solidFill>
                <a:effectLst/>
                <a:ea typeface="Times New Roman" panose="02020603050405020304" pitchFamily="18" charset="0"/>
              </a:rPr>
              <a:t>The healthiest competition occurs when average people win by putting above average effort.</a:t>
            </a:r>
            <a:endParaRPr lang="en-US"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2102885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Colin Powell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Colin Powell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949679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Sun Tzu</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Sun Tzu,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Sun Tzu,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Sun Tzu’s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Sun Tzu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Sun Tzu?</a:t>
            </a:r>
            <a:endParaRPr lang="en-US" sz="4000" dirty="0">
              <a:solidFill>
                <a:schemeClr val="tx1"/>
              </a:solidFill>
              <a:highlight>
                <a:srgbClr val="FFFF00"/>
              </a:highlight>
            </a:endParaRPr>
          </a:p>
        </p:txBody>
      </p:sp>
    </p:spTree>
    <p:extLst>
      <p:ext uri="{BB962C8B-B14F-4D97-AF65-F5344CB8AC3E}">
        <p14:creationId xmlns:p14="http://schemas.microsoft.com/office/powerpoint/2010/main" val="40487016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Sun Tzu</a:t>
            </a:r>
          </a:p>
        </p:txBody>
      </p:sp>
      <p:pic>
        <p:nvPicPr>
          <p:cNvPr id="6" name="Picture 5" descr="Sun Tzu">
            <a:extLst>
              <a:ext uri="{FF2B5EF4-FFF2-40B4-BE49-F238E27FC236}">
                <a16:creationId xmlns:a16="http://schemas.microsoft.com/office/drawing/2014/main" id="{1D06DC19-FB7A-4E94-8422-9DB19EA19D8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38150" y="1828800"/>
            <a:ext cx="3138001" cy="4525963"/>
          </a:xfrm>
          <a:prstGeom prst="rect">
            <a:avLst/>
          </a:prstGeom>
          <a:noFill/>
          <a:ln>
            <a:noFill/>
          </a:ln>
        </p:spPr>
      </p:pic>
      <p:sp>
        <p:nvSpPr>
          <p:cNvPr id="5" name="Content Placeholder 4">
            <a:extLst>
              <a:ext uri="{FF2B5EF4-FFF2-40B4-BE49-F238E27FC236}">
                <a16:creationId xmlns:a16="http://schemas.microsoft.com/office/drawing/2014/main" id="{CC292F80-3C26-4297-9721-1F36DDF62F59}"/>
              </a:ext>
            </a:extLst>
          </p:cNvPr>
          <p:cNvSpPr>
            <a:spLocks noGrp="1"/>
          </p:cNvSpPr>
          <p:nvPr>
            <p:ph sz="half" idx="2"/>
          </p:nvPr>
        </p:nvSpPr>
        <p:spPr>
          <a:xfrm>
            <a:off x="3981450" y="1866900"/>
            <a:ext cx="4724400" cy="4525963"/>
          </a:xfrm>
        </p:spPr>
        <p:txBody>
          <a:bodyPr>
            <a:normAutofit lnSpcReduction="10000"/>
          </a:bodyPr>
          <a:lstStyle/>
          <a:p>
            <a:pPr>
              <a:lnSpc>
                <a:spcPct val="90000"/>
              </a:lnSpc>
            </a:pPr>
            <a:r>
              <a:rPr lang="en-US" sz="2400" dirty="0"/>
              <a:t>Late 6</a:t>
            </a:r>
            <a:r>
              <a:rPr lang="en-US" sz="2400" baseline="30000" dirty="0"/>
              <a:t>th</a:t>
            </a:r>
            <a:r>
              <a:rPr lang="en-US" sz="2400" dirty="0"/>
              <a:t> Century BCE in China</a:t>
            </a:r>
          </a:p>
          <a:p>
            <a:pPr>
              <a:lnSpc>
                <a:spcPct val="90000"/>
              </a:lnSpc>
            </a:pPr>
            <a:r>
              <a:rPr lang="en-US" sz="2400" dirty="0"/>
              <a:t>Wrote book of war strategy </a:t>
            </a:r>
            <a:r>
              <a:rPr lang="en-US" sz="2400" i="1" dirty="0"/>
              <a:t>The Art of War</a:t>
            </a:r>
          </a:p>
          <a:p>
            <a:pPr>
              <a:lnSpc>
                <a:spcPct val="90000"/>
              </a:lnSpc>
            </a:pPr>
            <a:r>
              <a:rPr lang="en-US" sz="2400" dirty="0"/>
              <a:t>Effective tactical &amp; strategic general</a:t>
            </a:r>
          </a:p>
          <a:p>
            <a:pPr>
              <a:lnSpc>
                <a:spcPct val="90000"/>
              </a:lnSpc>
            </a:pPr>
            <a:r>
              <a:rPr lang="en-US" sz="2400" dirty="0"/>
              <a:t>Historical proof of Sun Tzu is unclear. Some claim </a:t>
            </a:r>
            <a:r>
              <a:rPr lang="en-US" sz="2400" i="1" dirty="0"/>
              <a:t>The Art of War </a:t>
            </a:r>
            <a:r>
              <a:rPr lang="en-US" sz="2400" dirty="0"/>
              <a:t>is a compilation of wisdom over several centuries, and Sun Tzu didn’t exist.</a:t>
            </a:r>
          </a:p>
          <a:p>
            <a:pPr>
              <a:lnSpc>
                <a:spcPct val="90000"/>
              </a:lnSpc>
            </a:pPr>
            <a:r>
              <a:rPr lang="en-US" sz="2400" dirty="0"/>
              <a:t>The Art of War is a preeminent source of military strategy, still studied today</a:t>
            </a:r>
          </a:p>
        </p:txBody>
      </p:sp>
    </p:spTree>
    <p:extLst>
      <p:ext uri="{BB962C8B-B14F-4D97-AF65-F5344CB8AC3E}">
        <p14:creationId xmlns:p14="http://schemas.microsoft.com/office/powerpoint/2010/main" val="7492822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Sun Tzu</a:t>
            </a:r>
          </a:p>
        </p:txBody>
      </p:sp>
      <p:pic>
        <p:nvPicPr>
          <p:cNvPr id="2" name="Online Media 1" title="Sun Tzu - The Art of War Explained In 5 Minutes">
            <a:hlinkClick r:id="" action="ppaction://media"/>
            <a:extLst>
              <a:ext uri="{FF2B5EF4-FFF2-40B4-BE49-F238E27FC236}">
                <a16:creationId xmlns:a16="http://schemas.microsoft.com/office/drawing/2014/main" id="{73C5D01F-FC63-4570-BE47-99EE51C4B60E}"/>
              </a:ext>
            </a:extLst>
          </p:cNvPr>
          <p:cNvPicPr>
            <a:picLocks noRot="1" noChangeAspect="1"/>
          </p:cNvPicPr>
          <p:nvPr>
            <a:videoFile r:link="rId1"/>
          </p:nvPr>
        </p:nvPicPr>
        <p:blipFill>
          <a:blip r:embed="rId3"/>
          <a:stretch>
            <a:fillRect/>
          </a:stretch>
        </p:blipFill>
        <p:spPr>
          <a:xfrm>
            <a:off x="548922" y="1600200"/>
            <a:ext cx="8046156" cy="4525963"/>
          </a:xfrm>
          <a:prstGeom prst="rect">
            <a:avLst/>
          </a:prstGeom>
          <a:noFill/>
        </p:spPr>
      </p:pic>
    </p:spTree>
    <p:extLst>
      <p:ext uri="{BB962C8B-B14F-4D97-AF65-F5344CB8AC3E}">
        <p14:creationId xmlns:p14="http://schemas.microsoft.com/office/powerpoint/2010/main" val="357694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4983162"/>
          </a:xfrm>
        </p:spPr>
        <p:txBody>
          <a:bodyPr>
            <a:normAutofit fontScale="85000" lnSpcReduction="20000"/>
          </a:bodyPr>
          <a:lstStyle/>
          <a:p>
            <a:r>
              <a:rPr lang="en-US" dirty="0"/>
              <a:t>Know thyself</a:t>
            </a:r>
          </a:p>
          <a:p>
            <a:pPr lvl="1"/>
            <a:r>
              <a:rPr lang="en-US" dirty="0"/>
              <a:t>You need to understand your strengths and weaknesses, and your enemy’s</a:t>
            </a:r>
          </a:p>
          <a:p>
            <a:pPr lvl="1"/>
            <a:r>
              <a:rPr lang="en-US" dirty="0"/>
              <a:t>Keep people around you who are good at your weaknesses</a:t>
            </a:r>
          </a:p>
          <a:p>
            <a:pPr lvl="1"/>
            <a:r>
              <a:rPr lang="en-US" dirty="0"/>
              <a:t>Take advantage of your strengths, work on your weaknesses</a:t>
            </a:r>
          </a:p>
          <a:p>
            <a:r>
              <a:rPr lang="en-US" dirty="0"/>
              <a:t>The use of deception </a:t>
            </a:r>
          </a:p>
          <a:p>
            <a:pPr lvl="1"/>
            <a:r>
              <a:rPr lang="en-US" dirty="0"/>
              <a:t>In war, if you can win by deception, it’s a plus that saves lives. It works in business too!</a:t>
            </a:r>
          </a:p>
          <a:p>
            <a:r>
              <a:rPr lang="en-US" dirty="0"/>
              <a:t>Know when to fight and when not to fight</a:t>
            </a:r>
          </a:p>
          <a:p>
            <a:pPr lvl="1"/>
            <a:r>
              <a:rPr lang="en-US" dirty="0"/>
              <a:t>Conquer your enemy without fighting if possible. Use of deception helps in this, but there are other ways</a:t>
            </a:r>
          </a:p>
          <a:p>
            <a:pPr lvl="1"/>
            <a:r>
              <a:rPr lang="en-US" dirty="0"/>
              <a:t>Diplomacy beats war if you can get what you want without fighting</a:t>
            </a:r>
          </a:p>
        </p:txBody>
      </p:sp>
    </p:spTree>
    <p:extLst>
      <p:ext uri="{BB962C8B-B14F-4D97-AF65-F5344CB8AC3E}">
        <p14:creationId xmlns:p14="http://schemas.microsoft.com/office/powerpoint/2010/main" val="39629097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4983162"/>
          </a:xfrm>
        </p:spPr>
        <p:txBody>
          <a:bodyPr>
            <a:normAutofit lnSpcReduction="10000"/>
          </a:bodyPr>
          <a:lstStyle/>
          <a:p>
            <a:r>
              <a:rPr lang="en-US" sz="2000" dirty="0">
                <a:solidFill>
                  <a:srgbClr val="000000"/>
                </a:solidFill>
                <a:effectLst/>
                <a:ea typeface="Times New Roman" panose="02020603050405020304" pitchFamily="18" charset="0"/>
              </a:rPr>
              <a:t>All men can see these tactics whereby I conquer, but what none can see is the strategy out of which victory is evolved.</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For to win one hundred victories in one hundred battles is not the acme of skill. To subdue the enemy without fighting is the acme of skill.</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That general is skillful in attack whose opponent does not know what to defend; and he is skillful in defense whose opponent does not know what to attack.</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Strategy without tactics is the slowest route to victory. Tactics without strategy is the noise before defeat.</a:t>
            </a:r>
            <a:endParaRPr lang="en-US" sz="2000" dirty="0">
              <a:effectLst/>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000" dirty="0">
                <a:solidFill>
                  <a:srgbClr val="000000"/>
                </a:solidFill>
                <a:effectLst/>
                <a:ea typeface="Times New Roman" panose="02020603050405020304" pitchFamily="18" charset="0"/>
              </a:rPr>
              <a:t>The supreme art of war is to subdue the enemy without fighting.</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If you are far from the enemy, make him believe you are near.</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Regard your soldiers as your children, and they will follow you into the deepest valleys; look on them as your own beloved sons, and they will stand by you even unto death.</a:t>
            </a:r>
            <a:endParaRPr lang="en-US" sz="2000" dirty="0">
              <a:effectLst/>
              <a:ea typeface="Times New Roman" panose="02020603050405020304" pitchFamily="18" charset="0"/>
            </a:endParaRPr>
          </a:p>
          <a:p>
            <a:r>
              <a:rPr lang="en-US" sz="2000" dirty="0">
                <a:solidFill>
                  <a:srgbClr val="000000"/>
                </a:solidFill>
                <a:effectLst/>
                <a:ea typeface="Times New Roman" panose="02020603050405020304" pitchFamily="18" charset="0"/>
              </a:rPr>
              <a:t>Know thy self, know thy enemy. A thousand battles, a thousand victories.</a:t>
            </a:r>
          </a:p>
          <a:p>
            <a:r>
              <a:rPr lang="en-US" sz="2000" dirty="0">
                <a:solidFill>
                  <a:srgbClr val="000000"/>
                </a:solidFill>
                <a:effectLst/>
                <a:ea typeface="Times New Roman" panose="02020603050405020304" pitchFamily="18" charset="0"/>
              </a:rPr>
              <a:t>Opportunities multiply as they are seized.</a:t>
            </a:r>
            <a:endParaRPr lang="en-US" sz="2000" dirty="0">
              <a:effectLst/>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149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Nelson Mandela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Mandela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58644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Sun Tzu accomplish?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leadership lessons can we take away?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traits did he exhibit?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do you admire about him?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there anything about Sun Tzu that you dislike and don’t want to emulate?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did you learn that you can use to improve your own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97632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Steve Jobs</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Steve Jobs,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Steve Jobs,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Steve Jobs’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Steve Jobs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Steve Jobs?</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5513693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Steve Jobs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sz="half" idx="1"/>
          </p:nvPr>
        </p:nvSpPr>
        <p:spPr>
          <a:xfrm>
            <a:off x="457200" y="1600200"/>
            <a:ext cx="4038600" cy="4525963"/>
          </a:xfrm>
        </p:spPr>
        <p:txBody>
          <a:bodyPr>
            <a:normAutofit/>
          </a:bodyPr>
          <a:lstStyle/>
          <a:p>
            <a:r>
              <a:rPr lang="en-US" dirty="0"/>
              <a:t>1955-2011</a:t>
            </a:r>
          </a:p>
          <a:p>
            <a:r>
              <a:rPr lang="en-US" dirty="0"/>
              <a:t>Multi-Billionaire</a:t>
            </a:r>
          </a:p>
          <a:p>
            <a:r>
              <a:rPr lang="en-US" dirty="0"/>
              <a:t>Cofounder of Apple Computer, Inc.</a:t>
            </a:r>
          </a:p>
          <a:p>
            <a:r>
              <a:rPr lang="en-US" dirty="0"/>
              <a:t>Founder of NeXT Inc</a:t>
            </a:r>
          </a:p>
          <a:p>
            <a:r>
              <a:rPr lang="en-US" dirty="0"/>
              <a:t>Built Pixar into the major animation studio it is</a:t>
            </a:r>
          </a:p>
          <a:p>
            <a:endParaRPr lang="en-US" dirty="0"/>
          </a:p>
        </p:txBody>
      </p:sp>
      <p:pic>
        <p:nvPicPr>
          <p:cNvPr id="6" name="Picture 5" descr="steve jobs">
            <a:extLst>
              <a:ext uri="{FF2B5EF4-FFF2-40B4-BE49-F238E27FC236}">
                <a16:creationId xmlns:a16="http://schemas.microsoft.com/office/drawing/2014/main" id="{D91F322E-C7FF-4E91-8A9B-74C16FE7EBE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864658" y="1600200"/>
            <a:ext cx="3605683" cy="4525963"/>
          </a:xfrm>
          <a:prstGeom prst="rect">
            <a:avLst/>
          </a:prstGeom>
          <a:noFill/>
          <a:ln>
            <a:noFill/>
          </a:ln>
        </p:spPr>
      </p:pic>
    </p:spTree>
    <p:extLst>
      <p:ext uri="{BB962C8B-B14F-4D97-AF65-F5344CB8AC3E}">
        <p14:creationId xmlns:p14="http://schemas.microsoft.com/office/powerpoint/2010/main" val="18098891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Steve Jobs</a:t>
            </a:r>
          </a:p>
        </p:txBody>
      </p:sp>
      <p:pic>
        <p:nvPicPr>
          <p:cNvPr id="2" name="Online Media 1" title="STEVE JOBS' LAST WORDS">
            <a:hlinkClick r:id="" action="ppaction://media"/>
            <a:extLst>
              <a:ext uri="{FF2B5EF4-FFF2-40B4-BE49-F238E27FC236}">
                <a16:creationId xmlns:a16="http://schemas.microsoft.com/office/drawing/2014/main" id="{12FA6BE7-97D1-4095-A4C2-B7D00E18EEF7}"/>
              </a:ext>
            </a:extLst>
          </p:cNvPr>
          <p:cNvPicPr>
            <a:picLocks noRot="1" noChangeAspect="1"/>
          </p:cNvPicPr>
          <p:nvPr>
            <a:videoFile r:link="rId1"/>
          </p:nvPr>
        </p:nvPicPr>
        <p:blipFill>
          <a:blip r:embed="rId3"/>
          <a:stretch>
            <a:fillRect/>
          </a:stretch>
        </p:blipFill>
        <p:spPr>
          <a:xfrm>
            <a:off x="1554691" y="1600200"/>
            <a:ext cx="6644216" cy="4983162"/>
          </a:xfrm>
          <a:prstGeom prst="rect">
            <a:avLst/>
          </a:prstGeom>
          <a:noFill/>
        </p:spPr>
      </p:pic>
    </p:spTree>
    <p:extLst>
      <p:ext uri="{BB962C8B-B14F-4D97-AF65-F5344CB8AC3E}">
        <p14:creationId xmlns:p14="http://schemas.microsoft.com/office/powerpoint/2010/main" val="38092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Leadership Lessons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229600" cy="4983162"/>
          </a:xfrm>
        </p:spPr>
        <p:txBody>
          <a:bodyPr>
            <a:normAutofit fontScale="92500" lnSpcReduction="10000"/>
          </a:bodyPr>
          <a:lstStyle/>
          <a:p>
            <a:pPr>
              <a:lnSpc>
                <a:spcPct val="110000"/>
              </a:lnSpc>
            </a:pPr>
            <a:r>
              <a:rPr lang="en-US" sz="2700" dirty="0"/>
              <a:t>Don’t Do it for the Money</a:t>
            </a:r>
          </a:p>
          <a:p>
            <a:pPr lvl="1">
              <a:lnSpc>
                <a:spcPct val="110000"/>
              </a:lnSpc>
            </a:pPr>
            <a:r>
              <a:rPr lang="en-US" sz="2300" dirty="0"/>
              <a:t>Find your passion, and figure out how to make it your profession</a:t>
            </a:r>
          </a:p>
          <a:p>
            <a:pPr lvl="1">
              <a:lnSpc>
                <a:spcPct val="110000"/>
              </a:lnSpc>
            </a:pPr>
            <a:r>
              <a:rPr lang="en-US" sz="2300" dirty="0"/>
              <a:t>Don’t leave the people in your life behind in pursuit of your career</a:t>
            </a:r>
          </a:p>
          <a:p>
            <a:pPr>
              <a:lnSpc>
                <a:spcPct val="110000"/>
              </a:lnSpc>
            </a:pPr>
            <a:r>
              <a:rPr lang="en-US" sz="2700" dirty="0"/>
              <a:t>Set Impossibly High Standards</a:t>
            </a:r>
          </a:p>
          <a:p>
            <a:pPr lvl="1">
              <a:lnSpc>
                <a:spcPct val="110000"/>
              </a:lnSpc>
            </a:pPr>
            <a:r>
              <a:rPr lang="en-US" sz="2300" dirty="0"/>
              <a:t>Setting high standards, even when they’re not met, is better than setting low standards and meeting them</a:t>
            </a:r>
          </a:p>
          <a:p>
            <a:pPr>
              <a:lnSpc>
                <a:spcPct val="110000"/>
              </a:lnSpc>
            </a:pPr>
            <a:r>
              <a:rPr lang="en-US" sz="2700" dirty="0"/>
              <a:t>Hire the Best</a:t>
            </a:r>
          </a:p>
          <a:p>
            <a:pPr lvl="1">
              <a:lnSpc>
                <a:spcPct val="110000"/>
              </a:lnSpc>
            </a:pPr>
            <a:r>
              <a:rPr lang="en-US" sz="2300" dirty="0"/>
              <a:t>As a leader, surround yourself with intelligent, passionate people who share your vision</a:t>
            </a:r>
          </a:p>
          <a:p>
            <a:pPr lvl="1">
              <a:lnSpc>
                <a:spcPct val="110000"/>
              </a:lnSpc>
            </a:pPr>
            <a:r>
              <a:rPr lang="en-US" sz="2300" dirty="0"/>
              <a:t>Keep your closest advisors diverse – welcome different opinions and points of view</a:t>
            </a:r>
          </a:p>
          <a:p>
            <a:pPr lvl="1">
              <a:lnSpc>
                <a:spcPct val="110000"/>
              </a:lnSpc>
            </a:pPr>
            <a:r>
              <a:rPr lang="en-US" sz="2300" dirty="0"/>
              <a:t>Don’t micro-manage. Let your followers do their job; mentor them into doing it better if necessary</a:t>
            </a:r>
          </a:p>
          <a:p>
            <a:pPr marL="0" indent="0">
              <a:buNone/>
            </a:pPr>
            <a:endParaRPr lang="en-US" dirty="0"/>
          </a:p>
        </p:txBody>
      </p:sp>
    </p:spTree>
    <p:extLst>
      <p:ext uri="{BB962C8B-B14F-4D97-AF65-F5344CB8AC3E}">
        <p14:creationId xmlns:p14="http://schemas.microsoft.com/office/powerpoint/2010/main" val="12333331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Quotes</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600200"/>
            <a:ext cx="8534400" cy="5105400"/>
          </a:xfrm>
        </p:spPr>
        <p:txBody>
          <a:bodyPr>
            <a:normAutofit fontScale="92500" lnSpcReduction="20000"/>
          </a:bodyPr>
          <a:lstStyle/>
          <a:p>
            <a:pPr algn="l" fontAlgn="base">
              <a:spcBef>
                <a:spcPts val="500"/>
              </a:spcBef>
            </a:pPr>
            <a:r>
              <a:rPr lang="en-US" sz="1600" b="0" i="0" dirty="0">
                <a:solidFill>
                  <a:srgbClr val="33475B"/>
                </a:solidFill>
                <a:effectLst/>
              </a:rPr>
              <a:t>The people who are crazy enough to think they can change the world are the ones who do.</a:t>
            </a:r>
          </a:p>
          <a:p>
            <a:pPr algn="l" fontAlgn="base">
              <a:spcBef>
                <a:spcPts val="500"/>
              </a:spcBef>
            </a:pPr>
            <a:r>
              <a:rPr lang="en-US" sz="1600" b="0" i="0" dirty="0">
                <a:solidFill>
                  <a:srgbClr val="33475B"/>
                </a:solidFill>
                <a:effectLst/>
              </a:rPr>
              <a:t>For the past 33 years, I have looked in the mirror every morning and asked myself: ‘If today were the last day of my life, would I want to do what I am about to do today?’ And whenever the answer has been ‘No’ for too many days in a row, I know I need to change something.</a:t>
            </a:r>
          </a:p>
          <a:p>
            <a:pPr algn="l" fontAlgn="base">
              <a:spcBef>
                <a:spcPts val="500"/>
              </a:spcBef>
            </a:pPr>
            <a:r>
              <a:rPr lang="en-US" sz="1600" b="0" i="0" dirty="0">
                <a:solidFill>
                  <a:srgbClr val="33475B"/>
                </a:solidFill>
                <a:effectLst/>
              </a:rPr>
              <a:t>Your work is going to fill a large part of your life, and the only way to be truly satisfied is to do what you believe is great work. And the only way to do great work is to love what you do. If you haven’t found it yet, keep looking. Don’t settle. As with all matters of the heart, you’ll know when you find it.</a:t>
            </a:r>
          </a:p>
          <a:p>
            <a:pPr algn="l" fontAlgn="base">
              <a:spcBef>
                <a:spcPts val="500"/>
              </a:spcBef>
            </a:pPr>
            <a:r>
              <a:rPr lang="en-US" sz="1600" b="0" i="0" dirty="0">
                <a:solidFill>
                  <a:srgbClr val="33475B"/>
                </a:solidFill>
                <a:effectLst/>
              </a:rPr>
              <a:t>Remembering that you are going to die is the best way I know to avoid the trap of thinking you have something to lose. You are already naked. There is no reason not to follow your heart.</a:t>
            </a:r>
          </a:p>
          <a:p>
            <a:pPr algn="l" fontAlgn="base">
              <a:spcBef>
                <a:spcPts val="500"/>
              </a:spcBef>
            </a:pPr>
            <a:r>
              <a:rPr lang="en-US" sz="1600" b="0" i="0" dirty="0">
                <a:solidFill>
                  <a:srgbClr val="33475B"/>
                </a:solidFill>
                <a:effectLst/>
              </a:rPr>
              <a:t>Getting fired from Apple was the best thing that could have ever happened to me. The heaviness of being successful was replaced by the lightness of being a beginner again. It freed me to enter one of the most creative periods of my life.</a:t>
            </a:r>
          </a:p>
          <a:p>
            <a:pPr>
              <a:spcBef>
                <a:spcPts val="500"/>
              </a:spcBef>
            </a:pPr>
            <a:r>
              <a:rPr lang="en-US" sz="1600" b="0" i="0" dirty="0">
                <a:solidFill>
                  <a:srgbClr val="33475B"/>
                </a:solidFill>
                <a:effectLst/>
              </a:rPr>
              <a:t>I'm convinced that about half of what separates successful entrepreneurs from the non-successful ones is pure perseverance.</a:t>
            </a:r>
          </a:p>
          <a:p>
            <a:pPr algn="l" fontAlgn="base">
              <a:spcBef>
                <a:spcPts val="500"/>
              </a:spcBef>
            </a:pPr>
            <a:r>
              <a:rPr lang="en-US" sz="1600" b="0" i="0" dirty="0">
                <a:solidFill>
                  <a:srgbClr val="33475B"/>
                </a:solidFill>
                <a:effectLst/>
              </a:rPr>
              <a:t>Innovation distinguishes between a leader and a follower.</a:t>
            </a:r>
          </a:p>
          <a:p>
            <a:pPr algn="l" fontAlgn="base">
              <a:spcBef>
                <a:spcPts val="500"/>
              </a:spcBef>
            </a:pPr>
            <a:r>
              <a:rPr lang="en-US" sz="1600" b="0" i="0" dirty="0">
                <a:solidFill>
                  <a:srgbClr val="33475B"/>
                </a:solidFill>
                <a:effectLst/>
              </a:rPr>
              <a:t>My favorite things in life don’t cost any money. It’s really clear that the most precious resource we all have is time.</a:t>
            </a:r>
          </a:p>
          <a:p>
            <a:pPr algn="l" fontAlgn="base">
              <a:spcBef>
                <a:spcPts val="500"/>
              </a:spcBef>
            </a:pPr>
            <a:r>
              <a:rPr lang="en-US" sz="1600" b="0" i="0" dirty="0">
                <a:solidFill>
                  <a:srgbClr val="33475B"/>
                </a:solidFill>
                <a:effectLst/>
              </a:rPr>
              <a:t>Have the courage to follow your heart and intuition. They somehow know what you truly want to become.</a:t>
            </a:r>
          </a:p>
          <a:p>
            <a:pPr>
              <a:spcBef>
                <a:spcPts val="500"/>
              </a:spcBef>
            </a:pPr>
            <a:r>
              <a:rPr lang="en-US" sz="1600" b="0" i="0" dirty="0">
                <a:solidFill>
                  <a:srgbClr val="33475B"/>
                </a:solidFill>
                <a:effectLst/>
              </a:rPr>
              <a:t>We don’t get a chance to do that many things, and every one should be really excellent. Because this is our life. Life is brief, and then you die, you know? And we’ve all chosen to do this with our lives. So, it better be damn good. It better be worth it.</a:t>
            </a:r>
            <a:br>
              <a:rPr lang="en-US" sz="1600" dirty="0"/>
            </a:br>
            <a:endParaRPr lang="en-US" sz="1600" dirty="0"/>
          </a:p>
        </p:txBody>
      </p:sp>
    </p:spTree>
    <p:extLst>
      <p:ext uri="{BB962C8B-B14F-4D97-AF65-F5344CB8AC3E}">
        <p14:creationId xmlns:p14="http://schemas.microsoft.com/office/powerpoint/2010/main" val="39175106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p:txBody>
          <a:bodyPr/>
          <a:lstStyle/>
          <a:p>
            <a:r>
              <a:rPr lang="en-US" dirty="0"/>
              <a:t>Check on Learning . . .</a:t>
            </a:r>
          </a:p>
        </p:txBody>
      </p:sp>
      <p:sp>
        <p:nvSpPr>
          <p:cNvPr id="5" name="Content Placeholder 4">
            <a:extLst>
              <a:ext uri="{FF2B5EF4-FFF2-40B4-BE49-F238E27FC236}">
                <a16:creationId xmlns:a16="http://schemas.microsoft.com/office/drawing/2014/main" id="{CC292F80-3C26-4297-9721-1F36DDF62F59}"/>
              </a:ext>
            </a:extLst>
          </p:cNvPr>
          <p:cNvSpPr>
            <a:spLocks noGrp="1"/>
          </p:cNvSpPr>
          <p:nvPr>
            <p:ph idx="1"/>
          </p:nvPr>
        </p:nvSpPr>
        <p:spPr>
          <a:xfrm>
            <a:off x="457200" y="1905000"/>
            <a:ext cx="8229600" cy="4525963"/>
          </a:xfrm>
        </p:spPr>
        <p: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did Steve Jobs accomplish?</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leadership lessons can we take away?</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traits did he exhibit?</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do you admire about him?</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Is there anything about Steve Jobs that you dislike and don’t want to emulate?</a:t>
            </a:r>
          </a:p>
          <a:p>
            <a:pPr marL="342900" marR="0" lvl="0" indent="-342900" fontAlgn="base">
              <a:lnSpc>
                <a:spcPct val="115000"/>
              </a:lnSpc>
              <a:spcBef>
                <a:spcPts val="0"/>
              </a:spcBef>
              <a:spcAft>
                <a:spcPts val="0"/>
              </a:spcAft>
              <a:buFont typeface="Symbol" panose="05050102010706020507" pitchFamily="18" charset="2"/>
              <a:buChar char=""/>
            </a:pPr>
            <a:r>
              <a:rPr lang="en-US" sz="2800" dirty="0">
                <a:solidFill>
                  <a:srgbClr val="000000"/>
                </a:solidFill>
                <a:latin typeface="Calibri" panose="020F0502020204030204" pitchFamily="34" charset="0"/>
                <a:cs typeface="Calibri" panose="020F0502020204030204" pitchFamily="34" charset="0"/>
              </a:rPr>
              <a:t>What did you learn that you can use to improve your own leadership?</a:t>
            </a:r>
          </a:p>
          <a:p>
            <a:endParaRPr lang="en-US" dirty="0"/>
          </a:p>
        </p:txBody>
      </p:sp>
    </p:spTree>
    <p:extLst>
      <p:ext uri="{BB962C8B-B14F-4D97-AF65-F5344CB8AC3E}">
        <p14:creationId xmlns:p14="http://schemas.microsoft.com/office/powerpoint/2010/main" val="31865186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12737"/>
            <a:ext cx="7772400" cy="838200"/>
          </a:xfrm>
        </p:spPr>
        <p:txBody>
          <a:bodyPr>
            <a:normAutofit/>
          </a:bodyPr>
          <a:lstStyle/>
          <a:p>
            <a:r>
              <a:rPr lang="en-US" dirty="0"/>
              <a:t>Ray Kroc</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rPr>
              <a:t>Cadets learn about Ray Kroc, the reasons for his success, and what his experience added to the study of leadership.</a:t>
            </a: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A1. Identify the basic facts about Ray Kroc, and what he accomplished.</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A2. Explain what leadership lessons we can learn from familiarity with Ray Kroc’s story.</a:t>
            </a: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A3. Compare the leadership of Ray Kroc with your own leadership skills, styles, and dynamics.</a:t>
            </a: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can we learn about our own leadership, how to build our traits and skills, based on the leadership of Ray Kroc?</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7706365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1134687" y="274638"/>
            <a:ext cx="6858000" cy="1143000"/>
          </a:xfrm>
        </p:spPr>
        <p:txBody>
          <a:bodyPr anchor="ctr">
            <a:normAutofit/>
          </a:bodyPr>
          <a:lstStyle/>
          <a:p>
            <a:r>
              <a:rPr lang="en-US" dirty="0"/>
              <a:t>Ray Kroc</a:t>
            </a:r>
          </a:p>
        </p:txBody>
      </p:sp>
      <p:pic>
        <p:nvPicPr>
          <p:cNvPr id="6" name="Picture 5" descr="Ray Kroc">
            <a:extLst>
              <a:ext uri="{FF2B5EF4-FFF2-40B4-BE49-F238E27FC236}">
                <a16:creationId xmlns:a16="http://schemas.microsoft.com/office/drawing/2014/main" id="{664EF3E2-776A-4554-8652-C3A0E6C3286D}"/>
              </a:ext>
            </a:extLst>
          </p:cNvPr>
          <p:cNvPicPr/>
          <p:nvPr/>
        </p:nvPicPr>
        <p:blipFill rotWithShape="1">
          <a:blip r:embed="rId2">
            <a:extLst>
              <a:ext uri="{28A0092B-C50C-407E-A947-70E740481C1C}">
                <a14:useLocalDpi xmlns:a14="http://schemas.microsoft.com/office/drawing/2010/main" val="0"/>
              </a:ext>
            </a:extLst>
          </a:blip>
          <a:srcRect t="23998" r="-2" b="1662"/>
          <a:stretch/>
        </p:blipFill>
        <p:spPr bwMode="auto">
          <a:xfrm>
            <a:off x="457200" y="1600200"/>
            <a:ext cx="4038600" cy="4525963"/>
          </a:xfrm>
          <a:prstGeom prst="rect">
            <a:avLst/>
          </a:prstGeom>
          <a:noFill/>
          <a:ln>
            <a:noFill/>
          </a:ln>
        </p:spPr>
      </p:pic>
      <p:sp>
        <p:nvSpPr>
          <p:cNvPr id="11" name="Content Placeholder 3">
            <a:extLst>
              <a:ext uri="{FF2B5EF4-FFF2-40B4-BE49-F238E27FC236}">
                <a16:creationId xmlns:a16="http://schemas.microsoft.com/office/drawing/2014/main" id="{164A36FD-2C48-4C33-920B-89A4C1F64EB3}"/>
              </a:ext>
            </a:extLst>
          </p:cNvPr>
          <p:cNvSpPr>
            <a:spLocks noGrp="1"/>
          </p:cNvSpPr>
          <p:nvPr>
            <p:ph sz="half" idx="2"/>
          </p:nvPr>
        </p:nvSpPr>
        <p:spPr>
          <a:xfrm>
            <a:off x="4648200" y="1600200"/>
            <a:ext cx="4038600" cy="4525963"/>
          </a:xfrm>
        </p:spPr>
        <p:txBody>
          <a:bodyPr>
            <a:normAutofit lnSpcReduction="10000"/>
          </a:bodyPr>
          <a:lstStyle/>
          <a:p>
            <a:r>
              <a:rPr lang="en-US" dirty="0"/>
              <a:t>1902-1984</a:t>
            </a:r>
          </a:p>
          <a:p>
            <a:r>
              <a:rPr lang="en-US" dirty="0"/>
              <a:t>Bought a hamburger restaurant franchise, then bought out the chain</a:t>
            </a:r>
          </a:p>
          <a:p>
            <a:r>
              <a:rPr lang="en-US" dirty="0"/>
              <a:t>Built it into the McDonald’s fast-food chain</a:t>
            </a:r>
          </a:p>
          <a:p>
            <a:r>
              <a:rPr lang="en-US" dirty="0"/>
              <a:t>Revolutionized the food industry</a:t>
            </a:r>
          </a:p>
        </p:txBody>
      </p:sp>
    </p:spTree>
    <p:extLst>
      <p:ext uri="{BB962C8B-B14F-4D97-AF65-F5344CB8AC3E}">
        <p14:creationId xmlns:p14="http://schemas.microsoft.com/office/powerpoint/2010/main" val="6859569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8EB53-C417-45EB-888E-D080149962EE}"/>
              </a:ext>
            </a:extLst>
          </p:cNvPr>
          <p:cNvSpPr>
            <a:spLocks noGrp="1"/>
          </p:cNvSpPr>
          <p:nvPr>
            <p:ph type="title"/>
          </p:nvPr>
        </p:nvSpPr>
        <p:spPr>
          <a:xfrm>
            <a:off x="990600" y="274638"/>
            <a:ext cx="7162800" cy="1143000"/>
          </a:xfrm>
        </p:spPr>
        <p:txBody>
          <a:bodyPr anchor="ctr">
            <a:normAutofit/>
          </a:bodyPr>
          <a:lstStyle/>
          <a:p>
            <a:r>
              <a:rPr lang="en-US" dirty="0"/>
              <a:t>Ray Kroc</a:t>
            </a:r>
          </a:p>
        </p:txBody>
      </p:sp>
      <p:pic>
        <p:nvPicPr>
          <p:cNvPr id="2" name="Online Media 1" title="McDonalds History | Original McDonald's Museum | California Travel Tips">
            <a:hlinkClick r:id="" action="ppaction://media"/>
            <a:extLst>
              <a:ext uri="{FF2B5EF4-FFF2-40B4-BE49-F238E27FC236}">
                <a16:creationId xmlns:a16="http://schemas.microsoft.com/office/drawing/2014/main" id="{678755DD-7EF6-45F0-BA59-639D34B7284B}"/>
              </a:ext>
            </a:extLst>
          </p:cNvPr>
          <p:cNvPicPr>
            <a:picLocks noRot="1" noChangeAspect="1"/>
          </p:cNvPicPr>
          <p:nvPr>
            <a:videoFile r:link="rId1"/>
          </p:nvPr>
        </p:nvPicPr>
        <p:blipFill>
          <a:blip r:embed="rId3"/>
          <a:stretch>
            <a:fillRect/>
          </a:stretch>
        </p:blipFill>
        <p:spPr>
          <a:xfrm>
            <a:off x="1554691" y="1600200"/>
            <a:ext cx="6034617" cy="4525963"/>
          </a:xfrm>
          <a:prstGeom prst="rect">
            <a:avLst/>
          </a:prstGeom>
          <a:noFill/>
        </p:spPr>
      </p:pic>
    </p:spTree>
    <p:extLst>
      <p:ext uri="{BB962C8B-B14F-4D97-AF65-F5344CB8AC3E}">
        <p14:creationId xmlns:p14="http://schemas.microsoft.com/office/powerpoint/2010/main" val="343653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35BE09-F026-48B8-A267-673E49596DE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0C3B9F3-A49A-417B-95AA-7B280E618B32}">
  <ds:schemaRefs>
    <ds:schemaRef ds:uri="http://schemas.microsoft.com/sharepoint/v3/contenttype/forms"/>
  </ds:schemaRefs>
</ds:datastoreItem>
</file>

<file path=customXml/itemProps3.xml><?xml version="1.0" encoding="utf-8"?>
<ds:datastoreItem xmlns:ds="http://schemas.openxmlformats.org/officeDocument/2006/customXml" ds:itemID="{7D1DF310-F912-4194-A5A0-26CA77EC8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1671</TotalTime>
  <Words>12236</Words>
  <Application>Microsoft Office PowerPoint</Application>
  <PresentationFormat>On-screen Show (4:3)</PresentationFormat>
  <Paragraphs>1266</Paragraphs>
  <Slides>152</Slides>
  <Notes>0</Notes>
  <HiddenSlides>0</HiddenSlides>
  <MMClips>27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152</vt:i4>
      </vt:variant>
    </vt:vector>
  </HeadingPairs>
  <TitlesOfParts>
    <vt:vector size="157" baseType="lpstr">
      <vt:lpstr>Arial</vt:lpstr>
      <vt:lpstr>Calibri</vt:lpstr>
      <vt:lpstr>Symbol</vt:lpstr>
      <vt:lpstr>Times New Roman</vt:lpstr>
      <vt:lpstr>Office Theme</vt:lpstr>
      <vt:lpstr>PowerPoint Presentation</vt:lpstr>
      <vt:lpstr>Historical Leadership Profiles Agenda</vt:lpstr>
      <vt:lpstr>Historical Leadership Profiles  Unit Objectives </vt:lpstr>
      <vt:lpstr>Nelson mandela</vt:lpstr>
      <vt:lpstr>Nelson Mandela</vt:lpstr>
      <vt:lpstr>Nelson Mandela</vt:lpstr>
      <vt:lpstr>Leadership Lessons</vt:lpstr>
      <vt:lpstr>Quotes</vt:lpstr>
      <vt:lpstr>Check on Learning . . .</vt:lpstr>
      <vt:lpstr>Martin Luther King, Jr.</vt:lpstr>
      <vt:lpstr>Martin Luther King, Jr.</vt:lpstr>
      <vt:lpstr>Martin Luther King, Jr.</vt:lpstr>
      <vt:lpstr>Leadership Lessons</vt:lpstr>
      <vt:lpstr>Quotes</vt:lpstr>
      <vt:lpstr>Check on Learning . . .</vt:lpstr>
      <vt:lpstr>Abraham Lincoln</vt:lpstr>
      <vt:lpstr>Abraham Lincoln</vt:lpstr>
      <vt:lpstr>Abraham Lincoln The Gettysburg Address</vt:lpstr>
      <vt:lpstr>Leadership Lessons</vt:lpstr>
      <vt:lpstr>Quotes</vt:lpstr>
      <vt:lpstr>Check on Learning . . .</vt:lpstr>
      <vt:lpstr>Lee Kuan Yew</vt:lpstr>
      <vt:lpstr>Lee Kuan Yew</vt:lpstr>
      <vt:lpstr>Lee Kuan Yew</vt:lpstr>
      <vt:lpstr>Leadership Lessons</vt:lpstr>
      <vt:lpstr>Quotes</vt:lpstr>
      <vt:lpstr>Check on Learning . . .</vt:lpstr>
      <vt:lpstr>George Washington</vt:lpstr>
      <vt:lpstr>George Washington</vt:lpstr>
      <vt:lpstr>George Washington</vt:lpstr>
      <vt:lpstr>Leadership Lessons</vt:lpstr>
      <vt:lpstr>Quotes</vt:lpstr>
      <vt:lpstr>Check on Learning . . .</vt:lpstr>
      <vt:lpstr>Eleanor Roosevelt</vt:lpstr>
      <vt:lpstr>Eleanor Roosevelt</vt:lpstr>
      <vt:lpstr>Eleanor Roosevelt</vt:lpstr>
      <vt:lpstr>Leadership Lessons</vt:lpstr>
      <vt:lpstr>Quotes</vt:lpstr>
      <vt:lpstr>Check on Learning . . .</vt:lpstr>
      <vt:lpstr>Napoleon Bonaparte</vt:lpstr>
      <vt:lpstr>Napoleon Bonaparte</vt:lpstr>
      <vt:lpstr>Napoleon Bonaparte</vt:lpstr>
      <vt:lpstr>Leadership Lessons</vt:lpstr>
      <vt:lpstr>Quotes</vt:lpstr>
      <vt:lpstr>Check on Learning . . .</vt:lpstr>
      <vt:lpstr>Genghis Khan</vt:lpstr>
      <vt:lpstr>Genghis Khan (Temujin)</vt:lpstr>
      <vt:lpstr>Mongol Empire</vt:lpstr>
      <vt:lpstr>Genghis Khan</vt:lpstr>
      <vt:lpstr>Leadership Lessons</vt:lpstr>
      <vt:lpstr>Quotes</vt:lpstr>
      <vt:lpstr>Check on Learning . . .</vt:lpstr>
      <vt:lpstr>Winston Churchill</vt:lpstr>
      <vt:lpstr>Winston Churchill</vt:lpstr>
      <vt:lpstr>Winston Churchill</vt:lpstr>
      <vt:lpstr>Leadership Lessons</vt:lpstr>
      <vt:lpstr>Quotes</vt:lpstr>
      <vt:lpstr>Check on Learning . . .</vt:lpstr>
      <vt:lpstr>Alexander the Great</vt:lpstr>
      <vt:lpstr>Alexander the Great</vt:lpstr>
      <vt:lpstr>Alexander the Great’s Empire</vt:lpstr>
      <vt:lpstr>Alexander the Great</vt:lpstr>
      <vt:lpstr>Leadership Lessons</vt:lpstr>
      <vt:lpstr>Quotes</vt:lpstr>
      <vt:lpstr>Check on Learning . . .</vt:lpstr>
      <vt:lpstr>Dwight D. Eisenhower</vt:lpstr>
      <vt:lpstr>Dwight D. Eisenhower</vt:lpstr>
      <vt:lpstr>Dwight D. Eisenhower</vt:lpstr>
      <vt:lpstr>Eisenhower Decision-Making</vt:lpstr>
      <vt:lpstr>Leadership Lessons</vt:lpstr>
      <vt:lpstr>Quotes</vt:lpstr>
      <vt:lpstr>Check on Learning . . .</vt:lpstr>
      <vt:lpstr>George S. Patton</vt:lpstr>
      <vt:lpstr>George S. Patton</vt:lpstr>
      <vt:lpstr>George S. Patton</vt:lpstr>
      <vt:lpstr>Leadership Lessons</vt:lpstr>
      <vt:lpstr>Quotes</vt:lpstr>
      <vt:lpstr>Check on Learning . . .</vt:lpstr>
      <vt:lpstr>Colin Powell</vt:lpstr>
      <vt:lpstr>Colin Powell</vt:lpstr>
      <vt:lpstr>Colin Powell</vt:lpstr>
      <vt:lpstr>Leadership Lessons</vt:lpstr>
      <vt:lpstr>Quotes</vt:lpstr>
      <vt:lpstr>Check on Learning . . .</vt:lpstr>
      <vt:lpstr>Sun Tzu</vt:lpstr>
      <vt:lpstr>Sun Tzu</vt:lpstr>
      <vt:lpstr>Sun Tzu</vt:lpstr>
      <vt:lpstr>Leadership Lessons</vt:lpstr>
      <vt:lpstr>Quotes</vt:lpstr>
      <vt:lpstr>Check on Learning . . .</vt:lpstr>
      <vt:lpstr>Steve Jobs</vt:lpstr>
      <vt:lpstr>Steve Jobs</vt:lpstr>
      <vt:lpstr>Steve Jobs</vt:lpstr>
      <vt:lpstr>Leadership Lessons</vt:lpstr>
      <vt:lpstr>Quotes</vt:lpstr>
      <vt:lpstr>Check on Learning . . .</vt:lpstr>
      <vt:lpstr>Ray Kroc</vt:lpstr>
      <vt:lpstr>Ray Kroc</vt:lpstr>
      <vt:lpstr>Ray Kroc</vt:lpstr>
      <vt:lpstr>Leadership Lessons</vt:lpstr>
      <vt:lpstr>Quotes</vt:lpstr>
      <vt:lpstr>Check on Learning . . .</vt:lpstr>
      <vt:lpstr>Walt Disney</vt:lpstr>
      <vt:lpstr>Walt Disney</vt:lpstr>
      <vt:lpstr>Walt Disney</vt:lpstr>
      <vt:lpstr>Leadership Lessons</vt:lpstr>
      <vt:lpstr>Quotes</vt:lpstr>
      <vt:lpstr>Check on Learning . . .</vt:lpstr>
      <vt:lpstr>Henry Ford</vt:lpstr>
      <vt:lpstr>Henry Ford</vt:lpstr>
      <vt:lpstr>Henry Ford</vt:lpstr>
      <vt:lpstr>Leadership Lessons</vt:lpstr>
      <vt:lpstr>Quotes</vt:lpstr>
      <vt:lpstr>Check on Learning . . .</vt:lpstr>
      <vt:lpstr>James Doolittle</vt:lpstr>
      <vt:lpstr>James Doolittle</vt:lpstr>
      <vt:lpstr>James Doolittle</vt:lpstr>
      <vt:lpstr>Leadership Lessons</vt:lpstr>
      <vt:lpstr>Quotes</vt:lpstr>
      <vt:lpstr>Check on Learning . . .</vt:lpstr>
      <vt:lpstr>Chester Nimitz</vt:lpstr>
      <vt:lpstr>Chester Nimitz</vt:lpstr>
      <vt:lpstr>Chester Nimitz</vt:lpstr>
      <vt:lpstr>Leadership Lessons</vt:lpstr>
      <vt:lpstr>Quotes</vt:lpstr>
      <vt:lpstr>Check on Learning . . .</vt:lpstr>
      <vt:lpstr>Douglas MacArthur</vt:lpstr>
      <vt:lpstr>Douglas MacArthur</vt:lpstr>
      <vt:lpstr>Douglas MacArthur</vt:lpstr>
      <vt:lpstr>Leadership Lessons</vt:lpstr>
      <vt:lpstr>Quotes</vt:lpstr>
      <vt:lpstr>Check on Learning . . .</vt:lpstr>
      <vt:lpstr>Chesty Puller</vt:lpstr>
      <vt:lpstr>Chesty Puller</vt:lpstr>
      <vt:lpstr>Chesty Puller</vt:lpstr>
      <vt:lpstr>Chesty Puller</vt:lpstr>
      <vt:lpstr>Leadership Lessons</vt:lpstr>
      <vt:lpstr>Quotes</vt:lpstr>
      <vt:lpstr>Check on Learning . . .</vt:lpstr>
      <vt:lpstr>Frederick Douglass</vt:lpstr>
      <vt:lpstr>Frederick Douglass</vt:lpstr>
      <vt:lpstr>Frederick Douglass</vt:lpstr>
      <vt:lpstr>Leadership Lessons</vt:lpstr>
      <vt:lpstr>Quotes</vt:lpstr>
      <vt:lpstr>Check on Learning . . .</vt:lpstr>
      <vt:lpstr>Mohandas Gandhi</vt:lpstr>
      <vt:lpstr>Mahatma Gandhi</vt:lpstr>
      <vt:lpstr>Mahatma Gandhi</vt:lpstr>
      <vt:lpstr>Mahatma Gandhi</vt:lpstr>
      <vt:lpstr>Leadership Lessons</vt:lpstr>
      <vt:lpstr>Quotes</vt:lpstr>
      <vt:lpstr>Check on Learning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Edinboro, COL, CACC</dc:creator>
  <cp:lastModifiedBy>Grace Edinboro, COL, CACC</cp:lastModifiedBy>
  <cp:revision>8</cp:revision>
  <dcterms:created xsi:type="dcterms:W3CDTF">2020-08-24T19:33:46Z</dcterms:created>
  <dcterms:modified xsi:type="dcterms:W3CDTF">2020-09-21T20:38:10Z</dcterms:modified>
</cp:coreProperties>
</file>