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3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3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21" r:id="rId2"/>
    <p:sldId id="327" r:id="rId3"/>
    <p:sldId id="391" r:id="rId4"/>
    <p:sldId id="320" r:id="rId5"/>
    <p:sldId id="392" r:id="rId6"/>
    <p:sldId id="393" r:id="rId7"/>
    <p:sldId id="390" r:id="rId8"/>
    <p:sldId id="323" r:id="rId9"/>
    <p:sldId id="324" r:id="rId10"/>
    <p:sldId id="328" r:id="rId11"/>
    <p:sldId id="374" r:id="rId12"/>
    <p:sldId id="326" r:id="rId13"/>
    <p:sldId id="329" r:id="rId14"/>
    <p:sldId id="330" r:id="rId15"/>
    <p:sldId id="394" r:id="rId16"/>
    <p:sldId id="395" r:id="rId17"/>
    <p:sldId id="396" r:id="rId18"/>
    <p:sldId id="333" r:id="rId19"/>
    <p:sldId id="334" r:id="rId20"/>
    <p:sldId id="335" r:id="rId21"/>
    <p:sldId id="336" r:id="rId22"/>
    <p:sldId id="351" r:id="rId23"/>
    <p:sldId id="352" r:id="rId24"/>
    <p:sldId id="402" r:id="rId25"/>
    <p:sldId id="353" r:id="rId26"/>
    <p:sldId id="397" r:id="rId27"/>
    <p:sldId id="398" r:id="rId28"/>
    <p:sldId id="399" r:id="rId29"/>
    <p:sldId id="400" r:id="rId30"/>
    <p:sldId id="354" r:id="rId31"/>
    <p:sldId id="377" r:id="rId32"/>
    <p:sldId id="355" r:id="rId33"/>
    <p:sldId id="356" r:id="rId34"/>
    <p:sldId id="357" r:id="rId35"/>
    <p:sldId id="403" r:id="rId36"/>
    <p:sldId id="404" r:id="rId37"/>
    <p:sldId id="405" r:id="rId38"/>
    <p:sldId id="406" r:id="rId39"/>
    <p:sldId id="36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100"/>
    <a:srgbClr val="FFFF00"/>
    <a:srgbClr val="FFCC00"/>
    <a:srgbClr val="BFB550"/>
    <a:srgbClr val="BBB24F"/>
    <a:srgbClr val="FFF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15" autoAdjust="0"/>
    <p:restoredTop sz="93794" autoAdjust="0"/>
  </p:normalViewPr>
  <p:slideViewPr>
    <p:cSldViewPr>
      <p:cViewPr varScale="1">
        <p:scale>
          <a:sx n="55" d="100"/>
          <a:sy n="55" d="100"/>
        </p:scale>
        <p:origin x="90" y="3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C26584-2668-4297-A9DF-DBE757257231}" type="doc">
      <dgm:prSet loTypeId="urn:microsoft.com/office/officeart/2005/8/layout/cycle3" loCatId="cycle" qsTypeId="urn:microsoft.com/office/officeart/2005/8/quickstyle/3d1" qsCatId="3D" csTypeId="urn:microsoft.com/office/officeart/2005/8/colors/colorful3" csCatId="colorful" phldr="1"/>
      <dgm:spPr/>
      <dgm:t>
        <a:bodyPr/>
        <a:lstStyle/>
        <a:p>
          <a:endParaRPr lang="en-US"/>
        </a:p>
      </dgm:t>
    </dgm:pt>
    <dgm:pt modelId="{B560B4FE-F166-469B-A1D2-5DBB3745F6E3}">
      <dgm:prSet/>
      <dgm:spPr/>
      <dgm:t>
        <a:bodyPr/>
        <a:lstStyle/>
        <a:p>
          <a:r>
            <a:rPr lang="en-US"/>
            <a:t>Facts about Fitness</a:t>
          </a:r>
        </a:p>
      </dgm:t>
    </dgm:pt>
    <dgm:pt modelId="{32257B14-1D13-475E-B33E-39CCE1D1390A}" type="parTrans" cxnId="{5501B41B-E004-4187-A4B8-E1330EDAB2AC}">
      <dgm:prSet/>
      <dgm:spPr/>
      <dgm:t>
        <a:bodyPr/>
        <a:lstStyle/>
        <a:p>
          <a:endParaRPr lang="en-US"/>
        </a:p>
      </dgm:t>
    </dgm:pt>
    <dgm:pt modelId="{7FB6515C-5D4D-4E54-B235-16EF2144A676}" type="sibTrans" cxnId="{5501B41B-E004-4187-A4B8-E1330EDAB2AC}">
      <dgm:prSet/>
      <dgm:spPr/>
      <dgm:t>
        <a:bodyPr/>
        <a:lstStyle/>
        <a:p>
          <a:endParaRPr lang="en-US"/>
        </a:p>
      </dgm:t>
    </dgm:pt>
    <dgm:pt modelId="{B25D52B7-BEE3-4310-9A7E-3F83319CB89D}">
      <dgm:prSet custT="1"/>
      <dgm:spPr/>
      <dgm:t>
        <a:bodyPr/>
        <a:lstStyle/>
        <a:p>
          <a:r>
            <a:rPr lang="en-US" sz="1300"/>
            <a:t>Cardiorespiratory Endurance</a:t>
          </a:r>
        </a:p>
      </dgm:t>
    </dgm:pt>
    <dgm:pt modelId="{312EE86F-7F81-47E5-8C1C-00935E9E7D38}" type="parTrans" cxnId="{F9BA0481-6135-4E11-837F-AB0E51F14EE5}">
      <dgm:prSet/>
      <dgm:spPr/>
      <dgm:t>
        <a:bodyPr/>
        <a:lstStyle/>
        <a:p>
          <a:endParaRPr lang="en-US"/>
        </a:p>
      </dgm:t>
    </dgm:pt>
    <dgm:pt modelId="{183D1CA1-AC7B-4BC0-B91A-2E936238B6F7}" type="sibTrans" cxnId="{F9BA0481-6135-4E11-837F-AB0E51F14EE5}">
      <dgm:prSet/>
      <dgm:spPr/>
      <dgm:t>
        <a:bodyPr/>
        <a:lstStyle/>
        <a:p>
          <a:endParaRPr lang="en-US"/>
        </a:p>
      </dgm:t>
    </dgm:pt>
    <dgm:pt modelId="{886D31D2-F78C-45DE-962E-3011560E365B}">
      <dgm:prSet custT="1"/>
      <dgm:spPr/>
      <dgm:t>
        <a:bodyPr/>
        <a:lstStyle/>
        <a:p>
          <a:r>
            <a:rPr lang="en-US" sz="1300"/>
            <a:t>Muscular Strength</a:t>
          </a:r>
        </a:p>
      </dgm:t>
    </dgm:pt>
    <dgm:pt modelId="{C9D64311-2FC9-4595-8729-CDBF06009D75}" type="parTrans" cxnId="{3F8F2939-5DE4-4359-B483-406342957440}">
      <dgm:prSet/>
      <dgm:spPr/>
      <dgm:t>
        <a:bodyPr/>
        <a:lstStyle/>
        <a:p>
          <a:endParaRPr lang="en-US"/>
        </a:p>
      </dgm:t>
    </dgm:pt>
    <dgm:pt modelId="{DE7F72D2-9A42-40F1-8E49-B6AA9D9F43FA}" type="sibTrans" cxnId="{3F8F2939-5DE4-4359-B483-406342957440}">
      <dgm:prSet/>
      <dgm:spPr/>
      <dgm:t>
        <a:bodyPr/>
        <a:lstStyle/>
        <a:p>
          <a:endParaRPr lang="en-US"/>
        </a:p>
      </dgm:t>
    </dgm:pt>
    <dgm:pt modelId="{DD4E28B7-83A8-4122-9D2A-8ED3E5DB8051}">
      <dgm:prSet custT="1"/>
      <dgm:spPr/>
      <dgm:t>
        <a:bodyPr/>
        <a:lstStyle/>
        <a:p>
          <a:r>
            <a:rPr lang="en-US" sz="1300"/>
            <a:t>Muscular Endurance</a:t>
          </a:r>
        </a:p>
      </dgm:t>
    </dgm:pt>
    <dgm:pt modelId="{FB43CA6C-A9BE-4089-B229-53F0C31EA10B}" type="parTrans" cxnId="{2F70EBD7-2228-412D-8D96-FCED3FD94B7A}">
      <dgm:prSet/>
      <dgm:spPr/>
      <dgm:t>
        <a:bodyPr/>
        <a:lstStyle/>
        <a:p>
          <a:endParaRPr lang="en-US"/>
        </a:p>
      </dgm:t>
    </dgm:pt>
    <dgm:pt modelId="{809B1DC1-6795-43CD-BE64-084B8FFCBAF9}" type="sibTrans" cxnId="{2F70EBD7-2228-412D-8D96-FCED3FD94B7A}">
      <dgm:prSet/>
      <dgm:spPr/>
      <dgm:t>
        <a:bodyPr/>
        <a:lstStyle/>
        <a:p>
          <a:endParaRPr lang="en-US"/>
        </a:p>
      </dgm:t>
    </dgm:pt>
    <dgm:pt modelId="{2DE3A778-9681-4611-AA32-AAC31ECE5EC2}">
      <dgm:prSet custT="1"/>
      <dgm:spPr/>
      <dgm:t>
        <a:bodyPr/>
        <a:lstStyle/>
        <a:p>
          <a:r>
            <a:rPr lang="en-US" sz="1300"/>
            <a:t>Body Composition</a:t>
          </a:r>
        </a:p>
      </dgm:t>
    </dgm:pt>
    <dgm:pt modelId="{75689569-DA4A-4352-B003-1159611C9DF8}" type="parTrans" cxnId="{96C6A866-AC0C-49AA-AEFC-36D73D194A59}">
      <dgm:prSet/>
      <dgm:spPr/>
      <dgm:t>
        <a:bodyPr/>
        <a:lstStyle/>
        <a:p>
          <a:endParaRPr lang="en-US"/>
        </a:p>
      </dgm:t>
    </dgm:pt>
    <dgm:pt modelId="{D16B25A5-3A8F-4803-867C-26EA34F43AAB}" type="sibTrans" cxnId="{96C6A866-AC0C-49AA-AEFC-36D73D194A59}">
      <dgm:prSet/>
      <dgm:spPr/>
      <dgm:t>
        <a:bodyPr/>
        <a:lstStyle/>
        <a:p>
          <a:endParaRPr lang="en-US"/>
        </a:p>
      </dgm:t>
    </dgm:pt>
    <dgm:pt modelId="{55886CFD-5C59-4FA7-A4A7-9E422B2011C6}">
      <dgm:prSet custT="1"/>
      <dgm:spPr/>
      <dgm:t>
        <a:bodyPr/>
        <a:lstStyle/>
        <a:p>
          <a:r>
            <a:rPr lang="en-US" sz="1300"/>
            <a:t>Flexibility</a:t>
          </a:r>
        </a:p>
      </dgm:t>
    </dgm:pt>
    <dgm:pt modelId="{CA789F9F-336D-4DD3-B27B-DF99E806D262}" type="parTrans" cxnId="{E3194CA0-413F-4F2C-9C91-883AC398F2FC}">
      <dgm:prSet/>
      <dgm:spPr/>
      <dgm:t>
        <a:bodyPr/>
        <a:lstStyle/>
        <a:p>
          <a:endParaRPr lang="en-US"/>
        </a:p>
      </dgm:t>
    </dgm:pt>
    <dgm:pt modelId="{947646A1-C3E7-4EF3-9E2B-C01EFE9FBCEC}" type="sibTrans" cxnId="{E3194CA0-413F-4F2C-9C91-883AC398F2FC}">
      <dgm:prSet/>
      <dgm:spPr/>
      <dgm:t>
        <a:bodyPr/>
        <a:lstStyle/>
        <a:p>
          <a:endParaRPr lang="en-US"/>
        </a:p>
      </dgm:t>
    </dgm:pt>
    <dgm:pt modelId="{486CC120-2470-443C-AEFE-AF803576463A}" type="pres">
      <dgm:prSet presAssocID="{D7C26584-2668-4297-A9DF-DBE757257231}" presName="Name0" presStyleCnt="0">
        <dgm:presLayoutVars>
          <dgm:dir/>
          <dgm:resizeHandles val="exact"/>
        </dgm:presLayoutVars>
      </dgm:prSet>
      <dgm:spPr/>
      <dgm:t>
        <a:bodyPr/>
        <a:lstStyle/>
        <a:p>
          <a:endParaRPr lang="en-US"/>
        </a:p>
      </dgm:t>
    </dgm:pt>
    <dgm:pt modelId="{D21F52D2-A8C7-47D3-A586-03374E113BAD}" type="pres">
      <dgm:prSet presAssocID="{D7C26584-2668-4297-A9DF-DBE757257231}" presName="cycle" presStyleCnt="0"/>
      <dgm:spPr/>
    </dgm:pt>
    <dgm:pt modelId="{FE60B2B5-06B7-40E2-BA11-5322B50EE298}" type="pres">
      <dgm:prSet presAssocID="{B560B4FE-F166-469B-A1D2-5DBB3745F6E3}" presName="nodeFirstNode" presStyleLbl="node1" presStyleIdx="0" presStyleCnt="6" custScaleX="166558" custScaleY="124380">
        <dgm:presLayoutVars>
          <dgm:bulletEnabled val="1"/>
        </dgm:presLayoutVars>
      </dgm:prSet>
      <dgm:spPr/>
      <dgm:t>
        <a:bodyPr/>
        <a:lstStyle/>
        <a:p>
          <a:endParaRPr lang="en-US"/>
        </a:p>
      </dgm:t>
    </dgm:pt>
    <dgm:pt modelId="{F8D9511E-18CA-438B-8C3C-0EC910149458}" type="pres">
      <dgm:prSet presAssocID="{7FB6515C-5D4D-4E54-B235-16EF2144A676}" presName="sibTransFirstNode" presStyleLbl="bgShp" presStyleIdx="0" presStyleCnt="1"/>
      <dgm:spPr/>
      <dgm:t>
        <a:bodyPr/>
        <a:lstStyle/>
        <a:p>
          <a:endParaRPr lang="en-US"/>
        </a:p>
      </dgm:t>
    </dgm:pt>
    <dgm:pt modelId="{6DD46EE1-BBEA-421F-BC5C-94DE18234E75}" type="pres">
      <dgm:prSet presAssocID="{B25D52B7-BEE3-4310-9A7E-3F83319CB89D}" presName="nodeFollowingNodes" presStyleLbl="node1" presStyleIdx="1" presStyleCnt="6" custScaleX="118183" custScaleY="130489" custRadScaleRad="132682" custRadScaleInc="29536">
        <dgm:presLayoutVars>
          <dgm:bulletEnabled val="1"/>
        </dgm:presLayoutVars>
      </dgm:prSet>
      <dgm:spPr/>
      <dgm:t>
        <a:bodyPr/>
        <a:lstStyle/>
        <a:p>
          <a:endParaRPr lang="en-US"/>
        </a:p>
      </dgm:t>
    </dgm:pt>
    <dgm:pt modelId="{53DC4C87-3ED2-4048-86FC-1F05F77BED5A}" type="pres">
      <dgm:prSet presAssocID="{886D31D2-F78C-45DE-962E-3011560E365B}" presName="nodeFollowingNodes" presStyleLbl="node1" presStyleIdx="2" presStyleCnt="6" custScaleX="118183" custScaleY="130489" custRadScaleRad="109760" custRadScaleInc="-22554">
        <dgm:presLayoutVars>
          <dgm:bulletEnabled val="1"/>
        </dgm:presLayoutVars>
      </dgm:prSet>
      <dgm:spPr/>
      <dgm:t>
        <a:bodyPr/>
        <a:lstStyle/>
        <a:p>
          <a:endParaRPr lang="en-US"/>
        </a:p>
      </dgm:t>
    </dgm:pt>
    <dgm:pt modelId="{F01FB3F0-E4CB-4095-AB68-932E4FDE2503}" type="pres">
      <dgm:prSet presAssocID="{DD4E28B7-83A8-4122-9D2A-8ED3E5DB8051}" presName="nodeFollowingNodes" presStyleLbl="node1" presStyleIdx="3" presStyleCnt="6" custScaleX="118183" custScaleY="130489">
        <dgm:presLayoutVars>
          <dgm:bulletEnabled val="1"/>
        </dgm:presLayoutVars>
      </dgm:prSet>
      <dgm:spPr/>
      <dgm:t>
        <a:bodyPr/>
        <a:lstStyle/>
        <a:p>
          <a:endParaRPr lang="en-US"/>
        </a:p>
      </dgm:t>
    </dgm:pt>
    <dgm:pt modelId="{01670EF8-323E-4D75-925B-2BCD981365A5}" type="pres">
      <dgm:prSet presAssocID="{2DE3A778-9681-4611-AA32-AAC31ECE5EC2}" presName="nodeFollowingNodes" presStyleLbl="node1" presStyleIdx="4" presStyleCnt="6" custScaleX="118183" custScaleY="130489" custRadScaleRad="117390" custRadScaleInc="22769">
        <dgm:presLayoutVars>
          <dgm:bulletEnabled val="1"/>
        </dgm:presLayoutVars>
      </dgm:prSet>
      <dgm:spPr/>
      <dgm:t>
        <a:bodyPr/>
        <a:lstStyle/>
        <a:p>
          <a:endParaRPr lang="en-US"/>
        </a:p>
      </dgm:t>
    </dgm:pt>
    <dgm:pt modelId="{EF7BC8DF-CC43-4288-87AC-8BFD0A132591}" type="pres">
      <dgm:prSet presAssocID="{55886CFD-5C59-4FA7-A4A7-9E422B2011C6}" presName="nodeFollowingNodes" presStyleLbl="node1" presStyleIdx="5" presStyleCnt="6" custScaleX="118183" custScaleY="130489" custRadScaleRad="130651" custRadScaleInc="-26487">
        <dgm:presLayoutVars>
          <dgm:bulletEnabled val="1"/>
        </dgm:presLayoutVars>
      </dgm:prSet>
      <dgm:spPr/>
      <dgm:t>
        <a:bodyPr/>
        <a:lstStyle/>
        <a:p>
          <a:endParaRPr lang="en-US"/>
        </a:p>
      </dgm:t>
    </dgm:pt>
  </dgm:ptLst>
  <dgm:cxnLst>
    <dgm:cxn modelId="{3F8F2939-5DE4-4359-B483-406342957440}" srcId="{D7C26584-2668-4297-A9DF-DBE757257231}" destId="{886D31D2-F78C-45DE-962E-3011560E365B}" srcOrd="2" destOrd="0" parTransId="{C9D64311-2FC9-4595-8729-CDBF06009D75}" sibTransId="{DE7F72D2-9A42-40F1-8E49-B6AA9D9F43FA}"/>
    <dgm:cxn modelId="{96C6A866-AC0C-49AA-AEFC-36D73D194A59}" srcId="{D7C26584-2668-4297-A9DF-DBE757257231}" destId="{2DE3A778-9681-4611-AA32-AAC31ECE5EC2}" srcOrd="4" destOrd="0" parTransId="{75689569-DA4A-4352-B003-1159611C9DF8}" sibTransId="{D16B25A5-3A8F-4803-867C-26EA34F43AAB}"/>
    <dgm:cxn modelId="{AFB17BD6-1D2C-4B7F-BE91-8E33CA336EE1}" type="presOf" srcId="{D7C26584-2668-4297-A9DF-DBE757257231}" destId="{486CC120-2470-443C-AEFE-AF803576463A}" srcOrd="0" destOrd="0" presId="urn:microsoft.com/office/officeart/2005/8/layout/cycle3"/>
    <dgm:cxn modelId="{E3194CA0-413F-4F2C-9C91-883AC398F2FC}" srcId="{D7C26584-2668-4297-A9DF-DBE757257231}" destId="{55886CFD-5C59-4FA7-A4A7-9E422B2011C6}" srcOrd="5" destOrd="0" parTransId="{CA789F9F-336D-4DD3-B27B-DF99E806D262}" sibTransId="{947646A1-C3E7-4EF3-9E2B-C01EFE9FBCEC}"/>
    <dgm:cxn modelId="{9819CA1C-D6C9-47CD-8961-7E0C82CE25BF}" type="presOf" srcId="{B560B4FE-F166-469B-A1D2-5DBB3745F6E3}" destId="{FE60B2B5-06B7-40E2-BA11-5322B50EE298}" srcOrd="0" destOrd="0" presId="urn:microsoft.com/office/officeart/2005/8/layout/cycle3"/>
    <dgm:cxn modelId="{12D5B7C4-CC08-42C4-9772-233B0D1CD5F6}" type="presOf" srcId="{DD4E28B7-83A8-4122-9D2A-8ED3E5DB8051}" destId="{F01FB3F0-E4CB-4095-AB68-932E4FDE2503}" srcOrd="0" destOrd="0" presId="urn:microsoft.com/office/officeart/2005/8/layout/cycle3"/>
    <dgm:cxn modelId="{5501B41B-E004-4187-A4B8-E1330EDAB2AC}" srcId="{D7C26584-2668-4297-A9DF-DBE757257231}" destId="{B560B4FE-F166-469B-A1D2-5DBB3745F6E3}" srcOrd="0" destOrd="0" parTransId="{32257B14-1D13-475E-B33E-39CCE1D1390A}" sibTransId="{7FB6515C-5D4D-4E54-B235-16EF2144A676}"/>
    <dgm:cxn modelId="{69BC7A0F-9837-4443-910A-A4D29E47E895}" type="presOf" srcId="{2DE3A778-9681-4611-AA32-AAC31ECE5EC2}" destId="{01670EF8-323E-4D75-925B-2BCD981365A5}" srcOrd="0" destOrd="0" presId="urn:microsoft.com/office/officeart/2005/8/layout/cycle3"/>
    <dgm:cxn modelId="{4FD3F1A9-56C1-4373-BB53-BD7F3E4AAB4A}" type="presOf" srcId="{886D31D2-F78C-45DE-962E-3011560E365B}" destId="{53DC4C87-3ED2-4048-86FC-1F05F77BED5A}" srcOrd="0" destOrd="0" presId="urn:microsoft.com/office/officeart/2005/8/layout/cycle3"/>
    <dgm:cxn modelId="{B9D28576-6011-4D77-A6FB-CFFA329E0CC4}" type="presOf" srcId="{B25D52B7-BEE3-4310-9A7E-3F83319CB89D}" destId="{6DD46EE1-BBEA-421F-BC5C-94DE18234E75}" srcOrd="0" destOrd="0" presId="urn:microsoft.com/office/officeart/2005/8/layout/cycle3"/>
    <dgm:cxn modelId="{2F70EBD7-2228-412D-8D96-FCED3FD94B7A}" srcId="{D7C26584-2668-4297-A9DF-DBE757257231}" destId="{DD4E28B7-83A8-4122-9D2A-8ED3E5DB8051}" srcOrd="3" destOrd="0" parTransId="{FB43CA6C-A9BE-4089-B229-53F0C31EA10B}" sibTransId="{809B1DC1-6795-43CD-BE64-084B8FFCBAF9}"/>
    <dgm:cxn modelId="{F9BA0481-6135-4E11-837F-AB0E51F14EE5}" srcId="{D7C26584-2668-4297-A9DF-DBE757257231}" destId="{B25D52B7-BEE3-4310-9A7E-3F83319CB89D}" srcOrd="1" destOrd="0" parTransId="{312EE86F-7F81-47E5-8C1C-00935E9E7D38}" sibTransId="{183D1CA1-AC7B-4BC0-B91A-2E936238B6F7}"/>
    <dgm:cxn modelId="{435AD174-29D6-44C1-9748-A17295667F15}" type="presOf" srcId="{55886CFD-5C59-4FA7-A4A7-9E422B2011C6}" destId="{EF7BC8DF-CC43-4288-87AC-8BFD0A132591}" srcOrd="0" destOrd="0" presId="urn:microsoft.com/office/officeart/2005/8/layout/cycle3"/>
    <dgm:cxn modelId="{D21D7A29-955B-40BB-89B6-360ECA8AEB4F}" type="presOf" srcId="{7FB6515C-5D4D-4E54-B235-16EF2144A676}" destId="{F8D9511E-18CA-438B-8C3C-0EC910149458}" srcOrd="0" destOrd="0" presId="urn:microsoft.com/office/officeart/2005/8/layout/cycle3"/>
    <dgm:cxn modelId="{2BBDFEBA-FDBB-49EF-98E0-215D1B51DFEA}" type="presParOf" srcId="{486CC120-2470-443C-AEFE-AF803576463A}" destId="{D21F52D2-A8C7-47D3-A586-03374E113BAD}" srcOrd="0" destOrd="0" presId="urn:microsoft.com/office/officeart/2005/8/layout/cycle3"/>
    <dgm:cxn modelId="{19818DC8-BA91-45AE-9F14-8C3532BA8C32}" type="presParOf" srcId="{D21F52D2-A8C7-47D3-A586-03374E113BAD}" destId="{FE60B2B5-06B7-40E2-BA11-5322B50EE298}" srcOrd="0" destOrd="0" presId="urn:microsoft.com/office/officeart/2005/8/layout/cycle3"/>
    <dgm:cxn modelId="{6113397F-28A8-42BC-9336-85968B576205}" type="presParOf" srcId="{D21F52D2-A8C7-47D3-A586-03374E113BAD}" destId="{F8D9511E-18CA-438B-8C3C-0EC910149458}" srcOrd="1" destOrd="0" presId="urn:microsoft.com/office/officeart/2005/8/layout/cycle3"/>
    <dgm:cxn modelId="{14710040-DE78-4521-8215-E6487CD151BB}" type="presParOf" srcId="{D21F52D2-A8C7-47D3-A586-03374E113BAD}" destId="{6DD46EE1-BBEA-421F-BC5C-94DE18234E75}" srcOrd="2" destOrd="0" presId="urn:microsoft.com/office/officeart/2005/8/layout/cycle3"/>
    <dgm:cxn modelId="{1FED3BB1-367C-4D82-8BF9-FC26CB76CC30}" type="presParOf" srcId="{D21F52D2-A8C7-47D3-A586-03374E113BAD}" destId="{53DC4C87-3ED2-4048-86FC-1F05F77BED5A}" srcOrd="3" destOrd="0" presId="urn:microsoft.com/office/officeart/2005/8/layout/cycle3"/>
    <dgm:cxn modelId="{9677297C-15E6-4D3E-A3E1-9365A14A9A48}" type="presParOf" srcId="{D21F52D2-A8C7-47D3-A586-03374E113BAD}" destId="{F01FB3F0-E4CB-4095-AB68-932E4FDE2503}" srcOrd="4" destOrd="0" presId="urn:microsoft.com/office/officeart/2005/8/layout/cycle3"/>
    <dgm:cxn modelId="{B6166B8F-310E-493D-9464-5D78CF3D215F}" type="presParOf" srcId="{D21F52D2-A8C7-47D3-A586-03374E113BAD}" destId="{01670EF8-323E-4D75-925B-2BCD981365A5}" srcOrd="5" destOrd="0" presId="urn:microsoft.com/office/officeart/2005/8/layout/cycle3"/>
    <dgm:cxn modelId="{B3CD0A43-261E-4FBD-9A26-A40EEF1BA7C2}" type="presParOf" srcId="{D21F52D2-A8C7-47D3-A586-03374E113BAD}" destId="{EF7BC8DF-CC43-4288-87AC-8BFD0A132591}"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9511E-18CA-438B-8C3C-0EC910149458}">
      <dsp:nvSpPr>
        <dsp:cNvPr id="0" name=""/>
        <dsp:cNvSpPr/>
      </dsp:nvSpPr>
      <dsp:spPr>
        <a:xfrm>
          <a:off x="2022726" y="-365752"/>
          <a:ext cx="3955546" cy="3955546"/>
        </a:xfrm>
        <a:prstGeom prst="circularArrow">
          <a:avLst>
            <a:gd name="adj1" fmla="val 5274"/>
            <a:gd name="adj2" fmla="val 312630"/>
            <a:gd name="adj3" fmla="val 12940774"/>
            <a:gd name="adj4" fmla="val 17930010"/>
            <a:gd name="adj5" fmla="val 5477"/>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E60B2B5-06B7-40E2-BA11-5322B50EE298}">
      <dsp:nvSpPr>
        <dsp:cNvPr id="0" name=""/>
        <dsp:cNvSpPr/>
      </dsp:nvSpPr>
      <dsp:spPr>
        <a:xfrm>
          <a:off x="2751158" y="-101423"/>
          <a:ext cx="2498682" cy="93296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a:t>Facts about Fitness</a:t>
          </a:r>
        </a:p>
      </dsp:txBody>
      <dsp:txXfrm>
        <a:off x="2796702" y="-55879"/>
        <a:ext cx="2407594" cy="841878"/>
      </dsp:txXfrm>
    </dsp:sp>
    <dsp:sp modelId="{6DD46EE1-BBEA-421F-BC5C-94DE18234E75}">
      <dsp:nvSpPr>
        <dsp:cNvPr id="0" name=""/>
        <dsp:cNvSpPr/>
      </dsp:nvSpPr>
      <dsp:spPr>
        <a:xfrm>
          <a:off x="5172410" y="936111"/>
          <a:ext cx="1772966" cy="978789"/>
        </a:xfrm>
        <a:prstGeom prst="roundRect">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Cardiorespiratory Endurance</a:t>
          </a:r>
        </a:p>
      </dsp:txBody>
      <dsp:txXfrm>
        <a:off x="5220191" y="983892"/>
        <a:ext cx="1677404" cy="883227"/>
      </dsp:txXfrm>
    </dsp:sp>
    <dsp:sp modelId="{53DC4C87-3ED2-4048-86FC-1F05F77BED5A}">
      <dsp:nvSpPr>
        <dsp:cNvPr id="0" name=""/>
        <dsp:cNvSpPr/>
      </dsp:nvSpPr>
      <dsp:spPr>
        <a:xfrm>
          <a:off x="4785265" y="2036325"/>
          <a:ext cx="1772966" cy="978789"/>
        </a:xfrm>
        <a:prstGeom prst="roundRect">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Muscular Strength</a:t>
          </a:r>
        </a:p>
      </dsp:txBody>
      <dsp:txXfrm>
        <a:off x="4833046" y="2084106"/>
        <a:ext cx="1677404" cy="883227"/>
      </dsp:txXfrm>
    </dsp:sp>
    <dsp:sp modelId="{F01FB3F0-E4CB-4095-AB68-932E4FDE2503}">
      <dsp:nvSpPr>
        <dsp:cNvPr id="0" name=""/>
        <dsp:cNvSpPr/>
      </dsp:nvSpPr>
      <dsp:spPr>
        <a:xfrm>
          <a:off x="3114016" y="3085033"/>
          <a:ext cx="1772966" cy="978789"/>
        </a:xfrm>
        <a:prstGeom prst="roundRect">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Muscular Endurance</a:t>
          </a:r>
        </a:p>
      </dsp:txBody>
      <dsp:txXfrm>
        <a:off x="3161797" y="3132814"/>
        <a:ext cx="1677404" cy="883227"/>
      </dsp:txXfrm>
    </dsp:sp>
    <dsp:sp modelId="{01670EF8-323E-4D75-925B-2BCD981365A5}">
      <dsp:nvSpPr>
        <dsp:cNvPr id="0" name=""/>
        <dsp:cNvSpPr/>
      </dsp:nvSpPr>
      <dsp:spPr>
        <a:xfrm>
          <a:off x="1325446" y="2071523"/>
          <a:ext cx="1772966" cy="978789"/>
        </a:xfrm>
        <a:prstGeom prst="roundRect">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Body Composition</a:t>
          </a:r>
        </a:p>
      </dsp:txBody>
      <dsp:txXfrm>
        <a:off x="1373227" y="2119304"/>
        <a:ext cx="1677404" cy="883227"/>
      </dsp:txXfrm>
    </dsp:sp>
    <dsp:sp modelId="{EF7BC8DF-CC43-4288-87AC-8BFD0A132591}">
      <dsp:nvSpPr>
        <dsp:cNvPr id="0" name=""/>
        <dsp:cNvSpPr/>
      </dsp:nvSpPr>
      <dsp:spPr>
        <a:xfrm>
          <a:off x="1102554" y="889178"/>
          <a:ext cx="1772966" cy="978789"/>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Flexibility</a:t>
          </a:r>
        </a:p>
      </dsp:txBody>
      <dsp:txXfrm>
        <a:off x="1150335" y="936959"/>
        <a:ext cx="1677404" cy="88322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314559-057E-4323-8467-AB2D2C4A3159}" type="datetimeFigureOut">
              <a:rPr lang="en-US" smtClean="0"/>
              <a:pPr/>
              <a:t>4/20/2020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CB14D2-E08D-4CFC-9F58-A103582B4F0D}" type="slidenum">
              <a:rPr lang="en-US" smtClean="0"/>
              <a:pPr/>
              <a:t>‹#›</a:t>
            </a:fld>
            <a:endParaRPr lang="en-US"/>
          </a:p>
        </p:txBody>
      </p:sp>
    </p:spTree>
    <p:extLst>
      <p:ext uri="{BB962C8B-B14F-4D97-AF65-F5344CB8AC3E}">
        <p14:creationId xmlns:p14="http://schemas.microsoft.com/office/powerpoint/2010/main" val="68179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6" descr="California Cadet Corps Centennial Celebration 3 | by Thomas Wasper"/>
          <p:cNvPicPr>
            <a:picLocks noChangeAspect="1" noChangeArrowheads="1"/>
          </p:cNvPicPr>
          <p:nvPr userDrawn="1"/>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52400" y="-646777"/>
            <a:ext cx="9930581" cy="7696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62000" y="-604837"/>
            <a:ext cx="7772400" cy="1470025"/>
          </a:xfrm>
        </p:spPr>
        <p:txBody>
          <a:bodyPr/>
          <a:lstStyle>
            <a:lvl1pPr>
              <a:defRPr b="1">
                <a:solidFill>
                  <a:srgbClr val="FFFF00"/>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371600" y="3657600"/>
            <a:ext cx="6400800" cy="1752600"/>
          </a:xfrm>
        </p:spPr>
        <p:txBody>
          <a:bodyPr/>
          <a:lstStyle>
            <a:lvl1pPr marL="0" indent="0" algn="ctr">
              <a:buNone/>
              <a:defRPr b="1">
                <a:solidFill>
                  <a:srgbClr val="FFFF00"/>
                </a:solidFill>
                <a:effectLst>
                  <a:outerShdw blurRad="38100" dist="38100" dir="2700000" algn="tl">
                    <a:srgbClr val="000000">
                      <a:alpha val="43137"/>
                    </a:srgb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3390" y="6414163"/>
            <a:ext cx="2133600" cy="365125"/>
          </a:xfrm>
        </p:spPr>
        <p:txBody>
          <a:bodyPr/>
          <a:lstStyle/>
          <a:p>
            <a:fld id="{60DF8A1D-3DFB-4112-A7CF-DB4360141C03}" type="datetimeFigureOut">
              <a:rPr lang="en-US" smtClean="0"/>
              <a:pPr/>
              <a:t>4/20/2020</a:t>
            </a:fld>
            <a:endParaRPr lang="en-US"/>
          </a:p>
        </p:txBody>
      </p:sp>
      <p:sp>
        <p:nvSpPr>
          <p:cNvPr id="5" name="Footer Placeholder 4"/>
          <p:cNvSpPr>
            <a:spLocks noGrp="1"/>
          </p:cNvSpPr>
          <p:nvPr>
            <p:ph type="ftr" sz="quarter" idx="11"/>
          </p:nvPr>
        </p:nvSpPr>
        <p:spPr>
          <a:xfrm>
            <a:off x="3124200" y="6408737"/>
            <a:ext cx="2895600" cy="365125"/>
          </a:xfrm>
        </p:spPr>
        <p:txBody>
          <a:bodyPr/>
          <a:lstStyle>
            <a:lvl1pPr>
              <a:defRPr sz="2000">
                <a:solidFill>
                  <a:srgbClr val="FFFF00"/>
                </a:solidFill>
              </a:defRPr>
            </a:lvl1pPr>
          </a:lstStyle>
          <a:p>
            <a:r>
              <a:rPr lang="en-US" b="1" dirty="0">
                <a:ln w="22225">
                  <a:solidFill>
                    <a:schemeClr val="tx1"/>
                  </a:solidFill>
                  <a:prstDash val="solid"/>
                </a:ln>
              </a:rPr>
              <a:t>Since 1911</a:t>
            </a:r>
          </a:p>
        </p:txBody>
      </p:sp>
      <p:sp>
        <p:nvSpPr>
          <p:cNvPr id="6" name="Slide Number Placeholder 5"/>
          <p:cNvSpPr>
            <a:spLocks noGrp="1"/>
          </p:cNvSpPr>
          <p:nvPr>
            <p:ph type="sldNum" sz="quarter" idx="12"/>
          </p:nvPr>
        </p:nvSpPr>
        <p:spPr>
          <a:xfrm>
            <a:off x="6557010" y="6408736"/>
            <a:ext cx="2133600" cy="365125"/>
          </a:xfrm>
        </p:spPr>
        <p:txBody>
          <a:bodyPr/>
          <a:lstStyle/>
          <a:p>
            <a:fld id="{6E7DAA14-995F-4E62-BD20-27ACA016544B}" type="slidenum">
              <a:rPr lang="en-US" smtClean="0"/>
              <a:pPr/>
              <a:t>‹#›</a:t>
            </a:fld>
            <a:endParaRPr lang="en-US"/>
          </a:p>
        </p:txBody>
      </p:sp>
      <p:sp>
        <p:nvSpPr>
          <p:cNvPr id="8" name="Title 1"/>
          <p:cNvSpPr txBox="1">
            <a:spLocks/>
          </p:cNvSpPr>
          <p:nvPr userDrawn="1"/>
        </p:nvSpPr>
        <p:spPr>
          <a:xfrm>
            <a:off x="723900" y="6172200"/>
            <a:ext cx="76962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ln w="22225">
                <a:solidFill>
                  <a:schemeClr val="tx1"/>
                </a:solidFill>
                <a:prstDash val="solid"/>
              </a:ln>
              <a:solidFill>
                <a:srgbClr val="FFFF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162800"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0931" y="2514600"/>
            <a:ext cx="7772400" cy="1362075"/>
          </a:xfrm>
        </p:spPr>
        <p:txBody>
          <a:bodyPr anchor="t"/>
          <a:lstStyle>
            <a:lvl1pPr algn="ctr">
              <a:defRPr sz="4000" b="1" cap="all"/>
            </a:lvl1pPr>
          </a:lstStyle>
          <a:p>
            <a:r>
              <a:rPr lang="en-US" dirty="0"/>
              <a:t>Click to edit Master title style</a:t>
            </a:r>
          </a:p>
        </p:txBody>
      </p:sp>
      <p:sp>
        <p:nvSpPr>
          <p:cNvPr id="3" name="Text Placeholder 2"/>
          <p:cNvSpPr>
            <a:spLocks noGrp="1"/>
          </p:cNvSpPr>
          <p:nvPr>
            <p:ph type="body" idx="1"/>
          </p:nvPr>
        </p:nvSpPr>
        <p:spPr>
          <a:xfrm>
            <a:off x="520931" y="4419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DF8A1D-3DFB-4112-A7CF-DB4360141C03}"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DF8A1D-3DFB-4112-A7CF-DB4360141C03}"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F8A1D-3DFB-4112-A7CF-DB4360141C03}" type="datetimeFigureOut">
              <a:rPr lang="en-US" smtClean="0"/>
              <a:pPr/>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0DF8A1D-3DFB-4112-A7CF-DB4360141C03}" type="datetimeFigureOut">
              <a:rPr lang="en-US" smtClean="0"/>
              <a:pPr/>
              <a:t>4/20/2020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F8A1D-3DFB-4112-A7CF-DB4360141C03}" type="datetimeFigureOut">
              <a:rPr lang="en-US" smtClean="0"/>
              <a:pPr/>
              <a:t>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273050"/>
            <a:ext cx="7010400" cy="1327150"/>
          </a:xfrm>
        </p:spPr>
        <p:txBody>
          <a:bodyPr anchor="ctr">
            <a:normAutofit/>
          </a:bodyPr>
          <a:lstStyle>
            <a:lvl1pPr algn="ctr">
              <a:defRPr sz="4400" b="1"/>
            </a:lvl1pPr>
          </a:lstStyle>
          <a:p>
            <a:r>
              <a:rPr lang="en-US"/>
              <a:t>Click to edit Master title style</a:t>
            </a:r>
          </a:p>
        </p:txBody>
      </p:sp>
      <p:sp>
        <p:nvSpPr>
          <p:cNvPr id="3" name="Content Placeholder 2"/>
          <p:cNvSpPr>
            <a:spLocks noGrp="1"/>
          </p:cNvSpPr>
          <p:nvPr>
            <p:ph idx="1"/>
          </p:nvPr>
        </p:nvSpPr>
        <p:spPr>
          <a:xfrm>
            <a:off x="3575050" y="1600200"/>
            <a:ext cx="46545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117850" cy="45259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4687" y="274638"/>
            <a:ext cx="6858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F8A1D-3DFB-4112-A7CF-DB4360141C03}" type="datetimeFigureOut">
              <a:rPr lang="en-US" smtClean="0"/>
              <a:pPr/>
              <a:t>4/20/2020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Creating Leaders Since 1911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DAA14-995F-4E62-BD20-27ACA016544B}" type="slidenum">
              <a:rPr lang="en-US" smtClean="0"/>
              <a:pPr/>
              <a:t>‹#›</a:t>
            </a:fld>
            <a:endParaRPr lang="en-US" dirty="0"/>
          </a:p>
        </p:txBody>
      </p:sp>
      <p:pic>
        <p:nvPicPr>
          <p:cNvPr id="9" name="Picture 8"/>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V31lkMrSk5U"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2600" y="762000"/>
            <a:ext cx="6400800" cy="1200329"/>
          </a:xfrm>
          <a:prstGeom prst="rect">
            <a:avLst/>
          </a:prstGeom>
          <a:noFill/>
        </p:spPr>
        <p:txBody>
          <a:bodyPr wrap="square" rtlCol="0">
            <a:spAutoFit/>
          </a:bodyPr>
          <a:lstStyle/>
          <a:p>
            <a:r>
              <a:rPr lang="en-US" sz="3600" dirty="0" smtClean="0"/>
              <a:t>Wellness 3C: Curriculum On Facts about Fitness</a:t>
            </a:r>
            <a:endParaRPr lang="en-US" sz="3600" dirty="0"/>
          </a:p>
        </p:txBody>
      </p:sp>
      <p:graphicFrame>
        <p:nvGraphicFramePr>
          <p:cNvPr id="4" name="Diagram 3"/>
          <p:cNvGraphicFramePr/>
          <p:nvPr>
            <p:extLst>
              <p:ext uri="{D42A27DB-BD31-4B8C-83A1-F6EECF244321}">
                <p14:modId xmlns:p14="http://schemas.microsoft.com/office/powerpoint/2010/main" val="2977419724"/>
              </p:ext>
            </p:extLst>
          </p:nvPr>
        </p:nvGraphicFramePr>
        <p:xfrm>
          <a:off x="533400" y="2362200"/>
          <a:ext cx="80010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923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772400" cy="914400"/>
          </a:xfrm>
        </p:spPr>
        <p:txBody>
          <a:bodyPr/>
          <a:lstStyle/>
          <a:p>
            <a:r>
              <a:rPr lang="en-US" dirty="0" smtClean="0"/>
              <a:t>FITT Formula</a:t>
            </a:r>
            <a:endParaRPr lang="en-US" dirty="0"/>
          </a:p>
        </p:txBody>
      </p:sp>
      <p:sp>
        <p:nvSpPr>
          <p:cNvPr id="3" name="Text Placeholder 2"/>
          <p:cNvSpPr>
            <a:spLocks noGrp="1"/>
          </p:cNvSpPr>
          <p:nvPr>
            <p:ph type="body" idx="1"/>
          </p:nvPr>
        </p:nvSpPr>
        <p:spPr>
          <a:xfrm>
            <a:off x="381000" y="1752600"/>
            <a:ext cx="7772400" cy="3633787"/>
          </a:xfrm>
        </p:spPr>
        <p:txBody>
          <a:bodyPr anchor="t">
            <a:normAutofit/>
          </a:bodyPr>
          <a:lstStyle/>
          <a:p>
            <a:pPr marL="342900" lvl="0" indent="-342900">
              <a:buFont typeface="Arial" panose="020B0604020202020204" pitchFamily="34" charset="0"/>
              <a:buChar char="•"/>
            </a:pPr>
            <a:r>
              <a:rPr lang="en-US" sz="2400" b="1" dirty="0">
                <a:solidFill>
                  <a:schemeClr val="tx1"/>
                </a:solidFill>
              </a:rPr>
              <a:t>FITT Formula</a:t>
            </a:r>
            <a:r>
              <a:rPr lang="en-US" sz="2400" dirty="0">
                <a:solidFill>
                  <a:schemeClr val="tx1"/>
                </a:solidFill>
              </a:rPr>
              <a:t> is defined as Frequency,  Intensity, Time and Type, in short meaning how often, how hard, how long, and what type of exercises. </a:t>
            </a:r>
            <a:endParaRPr lang="en-US" sz="2400" dirty="0" smtClean="0">
              <a:solidFill>
                <a:schemeClr val="tx1"/>
              </a:solidFill>
            </a:endParaRPr>
          </a:p>
          <a:p>
            <a:pPr marL="800100" lvl="1" indent="-342900">
              <a:buFont typeface="Arial" panose="020B0604020202020204" pitchFamily="34" charset="0"/>
              <a:buChar char="•"/>
            </a:pPr>
            <a:r>
              <a:rPr lang="en-US" sz="2200" b="1" dirty="0" smtClean="0">
                <a:solidFill>
                  <a:schemeClr val="tx1"/>
                </a:solidFill>
              </a:rPr>
              <a:t>Frequency</a:t>
            </a:r>
            <a:r>
              <a:rPr lang="en-US" sz="2200" dirty="0" smtClean="0">
                <a:solidFill>
                  <a:schemeClr val="tx1"/>
                </a:solidFill>
              </a:rPr>
              <a:t> </a:t>
            </a:r>
            <a:r>
              <a:rPr lang="en-US" sz="2200" dirty="0">
                <a:solidFill>
                  <a:schemeClr val="tx1"/>
                </a:solidFill>
              </a:rPr>
              <a:t>is how a task is performed</a:t>
            </a:r>
            <a:r>
              <a:rPr lang="en-US" sz="2200" dirty="0" smtClean="0">
                <a:solidFill>
                  <a:schemeClr val="tx1"/>
                </a:solidFill>
              </a:rPr>
              <a:t>.</a:t>
            </a:r>
          </a:p>
          <a:p>
            <a:pPr marL="800100" lvl="1" indent="-342900">
              <a:buFont typeface="Arial" panose="020B0604020202020204" pitchFamily="34" charset="0"/>
              <a:buChar char="•"/>
            </a:pPr>
            <a:r>
              <a:rPr lang="en-US" sz="2200" b="1" dirty="0" smtClean="0">
                <a:solidFill>
                  <a:schemeClr val="tx1"/>
                </a:solidFill>
              </a:rPr>
              <a:t>Intensity </a:t>
            </a:r>
            <a:r>
              <a:rPr lang="en-US" sz="2200" dirty="0">
                <a:solidFill>
                  <a:schemeClr val="tx1"/>
                </a:solidFill>
              </a:rPr>
              <a:t>the vigorousness of a task or exercise.</a:t>
            </a:r>
            <a:r>
              <a:rPr lang="en-US" sz="2200" b="1" dirty="0">
                <a:solidFill>
                  <a:schemeClr val="tx1"/>
                </a:solidFill>
              </a:rPr>
              <a:t> </a:t>
            </a:r>
            <a:endParaRPr lang="en-US" sz="2200" b="1" dirty="0" smtClean="0">
              <a:solidFill>
                <a:schemeClr val="tx1"/>
              </a:solidFill>
            </a:endParaRPr>
          </a:p>
          <a:p>
            <a:pPr marL="800100" lvl="1" indent="-342900">
              <a:buFont typeface="Arial" panose="020B0604020202020204" pitchFamily="34" charset="0"/>
              <a:buChar char="•"/>
            </a:pPr>
            <a:r>
              <a:rPr lang="en-US" sz="2200" b="1" dirty="0" smtClean="0">
                <a:solidFill>
                  <a:schemeClr val="tx1"/>
                </a:solidFill>
              </a:rPr>
              <a:t>Time </a:t>
            </a:r>
            <a:r>
              <a:rPr lang="en-US" sz="2200" dirty="0">
                <a:solidFill>
                  <a:schemeClr val="tx1"/>
                </a:solidFill>
              </a:rPr>
              <a:t>the length of the task or exercise.</a:t>
            </a:r>
            <a:r>
              <a:rPr lang="en-US" sz="2200" b="1" dirty="0">
                <a:solidFill>
                  <a:schemeClr val="tx1"/>
                </a:solidFill>
              </a:rPr>
              <a:t> </a:t>
            </a:r>
            <a:endParaRPr lang="en-US" sz="2200" b="1" dirty="0" smtClean="0">
              <a:solidFill>
                <a:schemeClr val="tx1"/>
              </a:solidFill>
            </a:endParaRPr>
          </a:p>
          <a:p>
            <a:pPr marL="800100" lvl="1" indent="-342900">
              <a:buFont typeface="Arial" panose="020B0604020202020204" pitchFamily="34" charset="0"/>
              <a:buChar char="•"/>
            </a:pPr>
            <a:r>
              <a:rPr lang="en-US" sz="2200" b="1" dirty="0" smtClean="0">
                <a:solidFill>
                  <a:schemeClr val="tx1"/>
                </a:solidFill>
              </a:rPr>
              <a:t>Type </a:t>
            </a:r>
            <a:r>
              <a:rPr lang="en-US" sz="2200" dirty="0">
                <a:solidFill>
                  <a:schemeClr val="tx1"/>
                </a:solidFill>
              </a:rPr>
              <a:t>the specific kind </a:t>
            </a:r>
            <a:r>
              <a:rPr lang="en-US" sz="2200" dirty="0" smtClean="0">
                <a:solidFill>
                  <a:schemeClr val="tx1"/>
                </a:solidFill>
              </a:rPr>
              <a:t>of </a:t>
            </a:r>
            <a:r>
              <a:rPr lang="en-US" sz="2200" dirty="0">
                <a:solidFill>
                  <a:schemeClr val="tx1"/>
                </a:solidFill>
              </a:rPr>
              <a:t>exercise or task being performed. </a:t>
            </a:r>
          </a:p>
        </p:txBody>
      </p:sp>
      <p:pic>
        <p:nvPicPr>
          <p:cNvPr id="2050"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6203" y="4419600"/>
            <a:ext cx="2307797" cy="2307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453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772400" cy="914400"/>
          </a:xfrm>
        </p:spPr>
        <p:txBody>
          <a:bodyPr/>
          <a:lstStyle/>
          <a:p>
            <a:r>
              <a:rPr lang="en-US" dirty="0" smtClean="0"/>
              <a:t>3 Patterns of Activity</a:t>
            </a:r>
            <a:endParaRPr lang="en-US" dirty="0"/>
          </a:p>
        </p:txBody>
      </p:sp>
      <p:sp>
        <p:nvSpPr>
          <p:cNvPr id="3" name="Text Placeholder 2"/>
          <p:cNvSpPr>
            <a:spLocks noGrp="1"/>
          </p:cNvSpPr>
          <p:nvPr>
            <p:ph type="body" idx="1"/>
          </p:nvPr>
        </p:nvSpPr>
        <p:spPr>
          <a:xfrm>
            <a:off x="11723" y="1676400"/>
            <a:ext cx="8089669" cy="4114800"/>
          </a:xfrm>
        </p:spPr>
        <p:txBody>
          <a:bodyPr anchor="t">
            <a:normAutofit lnSpcReduction="10000"/>
          </a:bodyPr>
          <a:lstStyle/>
          <a:p>
            <a:pPr marL="342900" indent="-342900">
              <a:buFont typeface="Arial" panose="020B0604020202020204" pitchFamily="34" charset="0"/>
              <a:buChar char="•"/>
            </a:pPr>
            <a:r>
              <a:rPr lang="en-US" b="1" dirty="0">
                <a:solidFill>
                  <a:schemeClr val="tx1"/>
                </a:solidFill>
              </a:rPr>
              <a:t>Pattern </a:t>
            </a:r>
            <a:r>
              <a:rPr lang="en-US" b="1" dirty="0" smtClean="0">
                <a:solidFill>
                  <a:schemeClr val="tx1"/>
                </a:solidFill>
              </a:rPr>
              <a:t>one (Daily)</a:t>
            </a:r>
            <a:r>
              <a:rPr lang="en-US" dirty="0" smtClean="0">
                <a:solidFill>
                  <a:schemeClr val="tx1"/>
                </a:solidFill>
              </a:rPr>
              <a:t> </a:t>
            </a:r>
            <a:r>
              <a:rPr lang="en-US" dirty="0">
                <a:solidFill>
                  <a:schemeClr val="tx1"/>
                </a:solidFill>
              </a:rPr>
              <a:t>is to be engaged in continuous activity per day, for example, a one 30 minute session. </a:t>
            </a:r>
            <a:endParaRPr lang="en-US" dirty="0" smtClean="0">
              <a:solidFill>
                <a:schemeClr val="tx1"/>
              </a:solidFill>
            </a:endParaRPr>
          </a:p>
          <a:p>
            <a:pPr marL="342900" indent="-342900">
              <a:buFont typeface="Arial" panose="020B0604020202020204" pitchFamily="34" charset="0"/>
              <a:buChar char="•"/>
            </a:pPr>
            <a:r>
              <a:rPr lang="en-US" b="1" dirty="0" smtClean="0">
                <a:solidFill>
                  <a:schemeClr val="tx1"/>
                </a:solidFill>
              </a:rPr>
              <a:t>Pattern </a:t>
            </a:r>
            <a:r>
              <a:rPr lang="en-US" b="1" dirty="0" smtClean="0">
                <a:solidFill>
                  <a:schemeClr val="tx1"/>
                </a:solidFill>
              </a:rPr>
              <a:t>two (Accumulated)</a:t>
            </a:r>
            <a:r>
              <a:rPr lang="en-US" dirty="0" smtClean="0">
                <a:solidFill>
                  <a:schemeClr val="tx1"/>
                </a:solidFill>
              </a:rPr>
              <a:t> </a:t>
            </a:r>
            <a:r>
              <a:rPr lang="en-US" dirty="0">
                <a:solidFill>
                  <a:schemeClr val="tx1"/>
                </a:solidFill>
              </a:rPr>
              <a:t>is to accumulate the activity time, in broken-down 10-minute sessions to hit your goal of total activity time, for example, 10 mins + 10mins +10mins throughout a daily schedule. It can accumulate more than 30 minutes if the individual target is a longer amount of time. </a:t>
            </a:r>
            <a:endParaRPr lang="en-US" dirty="0" smtClean="0">
              <a:solidFill>
                <a:schemeClr val="tx1"/>
              </a:solidFill>
            </a:endParaRPr>
          </a:p>
          <a:p>
            <a:pPr marL="342900" indent="-342900">
              <a:buFont typeface="Arial" panose="020B0604020202020204" pitchFamily="34" charset="0"/>
              <a:buChar char="•"/>
            </a:pPr>
            <a:r>
              <a:rPr lang="en-US" b="1" dirty="0" smtClean="0">
                <a:solidFill>
                  <a:schemeClr val="tx1"/>
                </a:solidFill>
              </a:rPr>
              <a:t>Pattern </a:t>
            </a:r>
            <a:r>
              <a:rPr lang="en-US" b="1" dirty="0" smtClean="0">
                <a:solidFill>
                  <a:schemeClr val="tx1"/>
                </a:solidFill>
              </a:rPr>
              <a:t>three (weekend warrior)</a:t>
            </a:r>
            <a:r>
              <a:rPr lang="en-US" dirty="0" smtClean="0">
                <a:solidFill>
                  <a:schemeClr val="tx1"/>
                </a:solidFill>
              </a:rPr>
              <a:t> </a:t>
            </a:r>
            <a:r>
              <a:rPr lang="en-US" dirty="0">
                <a:solidFill>
                  <a:schemeClr val="tx1"/>
                </a:solidFill>
              </a:rPr>
              <a:t>is deemed the “weekend warrior,” meaning having a long duration of activity sessions sometimes for several hours in one day per week or weekend.  Even though this is a pattern choice it is </a:t>
            </a:r>
            <a:r>
              <a:rPr lang="en-US" i="1" dirty="0">
                <a:solidFill>
                  <a:schemeClr val="tx1"/>
                </a:solidFill>
              </a:rPr>
              <a:t>not recommended</a:t>
            </a:r>
            <a:r>
              <a:rPr lang="en-US" dirty="0">
                <a:solidFill>
                  <a:schemeClr val="tx1"/>
                </a:solidFill>
              </a:rPr>
              <a:t> due to the increased risk factors and it violates the principle of progression, resulting in soreness and higher injury opportunity </a:t>
            </a:r>
          </a:p>
        </p:txBody>
      </p:sp>
      <p:pic>
        <p:nvPicPr>
          <p:cNvPr id="3074"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017" y="4667250"/>
            <a:ext cx="219075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174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smtClean="0"/>
              <a:t>Check On Understanding</a:t>
            </a:r>
            <a:endParaRPr lang="en-US" dirty="0"/>
          </a:p>
        </p:txBody>
      </p:sp>
      <p:sp>
        <p:nvSpPr>
          <p:cNvPr id="3" name="Text Placeholder 2"/>
          <p:cNvSpPr>
            <a:spLocks noGrp="1"/>
          </p:cNvSpPr>
          <p:nvPr>
            <p:ph type="body" idx="1"/>
          </p:nvPr>
        </p:nvSpPr>
        <p:spPr>
          <a:xfrm>
            <a:off x="3200400" y="1971675"/>
            <a:ext cx="5105401" cy="3686531"/>
          </a:xfrm>
        </p:spPr>
        <p:txBody>
          <a:bodyPr anchor="t">
            <a:normAutofit/>
          </a:bodyPr>
          <a:lstStyle/>
          <a:p>
            <a:pPr marL="457200" lvl="0" indent="-457200">
              <a:buFont typeface="+mj-lt"/>
              <a:buAutoNum type="arabicPeriod"/>
            </a:pPr>
            <a:r>
              <a:rPr lang="en-US" sz="2400" dirty="0">
                <a:solidFill>
                  <a:schemeClr val="tx1"/>
                </a:solidFill>
              </a:rPr>
              <a:t>What are the three principles of exercise?</a:t>
            </a:r>
          </a:p>
          <a:p>
            <a:pPr marL="457200" lvl="0" indent="-457200">
              <a:buFont typeface="+mj-lt"/>
              <a:buAutoNum type="arabicPeriod"/>
            </a:pPr>
            <a:r>
              <a:rPr lang="en-US" sz="2400" dirty="0">
                <a:solidFill>
                  <a:schemeClr val="tx1"/>
                </a:solidFill>
              </a:rPr>
              <a:t>Pattern three of moderate activity is highly recommended to do. ( T/F)</a:t>
            </a:r>
          </a:p>
          <a:p>
            <a:pPr marL="457200" lvl="0" indent="-457200">
              <a:buFont typeface="+mj-lt"/>
              <a:buAutoNum type="arabicPeriod"/>
            </a:pPr>
            <a:r>
              <a:rPr lang="en-US" sz="2400" dirty="0">
                <a:solidFill>
                  <a:schemeClr val="tx1"/>
                </a:solidFill>
              </a:rPr>
              <a:t>The heart is a voluntary muscle. (T/F)</a:t>
            </a:r>
          </a:p>
          <a:p>
            <a:endParaRPr lang="en-US" dirty="0"/>
          </a:p>
        </p:txBody>
      </p:sp>
      <p:pic>
        <p:nvPicPr>
          <p:cNvPr id="4098" name="Picture 2" descr="Image result for understa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667000"/>
            <a:ext cx="5888178"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682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0"/>
            <a:ext cx="7772400" cy="1362075"/>
          </a:xfrm>
        </p:spPr>
        <p:txBody>
          <a:bodyPr>
            <a:normAutofit fontScale="90000"/>
          </a:bodyPr>
          <a:lstStyle/>
          <a:p>
            <a:r>
              <a:rPr lang="en-US" dirty="0" smtClean="0"/>
              <a:t>Facts About Fitness:</a:t>
            </a:r>
            <a:br>
              <a:rPr lang="en-US" dirty="0" smtClean="0"/>
            </a:br>
            <a:r>
              <a:rPr lang="en-US" dirty="0" smtClean="0"/>
              <a:t>Muscular Strength </a:t>
            </a:r>
            <a:br>
              <a:rPr lang="en-US" dirty="0" smtClean="0"/>
            </a:br>
            <a:endParaRPr lang="en-US" dirty="0"/>
          </a:p>
        </p:txBody>
      </p:sp>
      <p:sp>
        <p:nvSpPr>
          <p:cNvPr id="5" name="Text Placeholder 4"/>
          <p:cNvSpPr>
            <a:spLocks noGrp="1"/>
          </p:cNvSpPr>
          <p:nvPr>
            <p:ph type="body" idx="1"/>
          </p:nvPr>
        </p:nvSpPr>
        <p:spPr>
          <a:xfrm>
            <a:off x="152400" y="1819275"/>
            <a:ext cx="8762999" cy="4724400"/>
          </a:xfrm>
        </p:spPr>
        <p:txBody>
          <a:bodyPr>
            <a:noAutofit/>
          </a:bodyPr>
          <a:lstStyle/>
          <a:p>
            <a:r>
              <a:rPr lang="en-US" sz="2400" dirty="0" smtClean="0">
                <a:solidFill>
                  <a:schemeClr val="tx1"/>
                </a:solidFill>
              </a:rPr>
              <a:t>Objectives:</a:t>
            </a:r>
          </a:p>
          <a:p>
            <a:r>
              <a:rPr lang="en-US" sz="2400" dirty="0">
                <a:solidFill>
                  <a:schemeClr val="tx1"/>
                </a:solidFill>
              </a:rPr>
              <a:t>Cadets will be able </a:t>
            </a:r>
            <a:r>
              <a:rPr lang="en-US" sz="2400" dirty="0" smtClean="0">
                <a:solidFill>
                  <a:schemeClr val="tx1"/>
                </a:solidFill>
              </a:rPr>
              <a:t>to</a:t>
            </a:r>
          </a:p>
          <a:p>
            <a:pPr marL="800100" lvl="1" indent="-342900">
              <a:buFont typeface="Arial" panose="020B0604020202020204" pitchFamily="34" charset="0"/>
              <a:buChar char="•"/>
            </a:pPr>
            <a:r>
              <a:rPr lang="en-US" sz="2000" dirty="0" smtClean="0">
                <a:solidFill>
                  <a:schemeClr val="tx1"/>
                </a:solidFill>
              </a:rPr>
              <a:t>Define PRE</a:t>
            </a:r>
          </a:p>
          <a:p>
            <a:pPr marL="800100" lvl="1" indent="-342900">
              <a:buFont typeface="Arial" panose="020B0604020202020204" pitchFamily="34" charset="0"/>
              <a:buChar char="•"/>
            </a:pPr>
            <a:r>
              <a:rPr lang="en-US" sz="2000" dirty="0" smtClean="0">
                <a:solidFill>
                  <a:schemeClr val="tx1"/>
                </a:solidFill>
              </a:rPr>
              <a:t>explain FIT Formula</a:t>
            </a:r>
          </a:p>
          <a:p>
            <a:pPr marL="800100" lvl="1" indent="-342900">
              <a:buFont typeface="Arial" panose="020B0604020202020204" pitchFamily="34" charset="0"/>
              <a:buChar char="•"/>
            </a:pPr>
            <a:r>
              <a:rPr lang="en-US" sz="2000" dirty="0" smtClean="0">
                <a:solidFill>
                  <a:schemeClr val="tx1"/>
                </a:solidFill>
              </a:rPr>
              <a:t>Restate in own words Double Progressive System</a:t>
            </a:r>
          </a:p>
          <a:p>
            <a:pPr marL="800100" lvl="1" indent="-342900">
              <a:buFont typeface="Arial" panose="020B0604020202020204" pitchFamily="34" charset="0"/>
              <a:buChar char="•"/>
            </a:pPr>
            <a:r>
              <a:rPr lang="en-US" sz="2000" dirty="0" smtClean="0">
                <a:solidFill>
                  <a:schemeClr val="tx1"/>
                </a:solidFill>
              </a:rPr>
              <a:t>Explain Steps of safely working out</a:t>
            </a:r>
          </a:p>
          <a:p>
            <a:pPr marL="800100" lvl="1" indent="-342900">
              <a:buFont typeface="Arial" panose="020B0604020202020204" pitchFamily="34" charset="0"/>
              <a:buChar char="•"/>
            </a:pPr>
            <a:r>
              <a:rPr lang="en-US" sz="2000" dirty="0" smtClean="0">
                <a:solidFill>
                  <a:schemeClr val="tx1"/>
                </a:solidFill>
              </a:rPr>
              <a:t>Explain the difference between weightlifting, powerlifting and bodybuilding</a:t>
            </a:r>
          </a:p>
          <a:p>
            <a:pPr marL="800100" lvl="1" indent="-342900">
              <a:buFont typeface="Arial" panose="020B0604020202020204" pitchFamily="34" charset="0"/>
              <a:buChar char="•"/>
            </a:pPr>
            <a:r>
              <a:rPr lang="en-US" sz="2000" dirty="0" smtClean="0">
                <a:solidFill>
                  <a:schemeClr val="tx1"/>
                </a:solidFill>
              </a:rPr>
              <a:t>Define </a:t>
            </a:r>
            <a:r>
              <a:rPr lang="en-US" sz="2000" dirty="0" err="1" smtClean="0">
                <a:solidFill>
                  <a:schemeClr val="tx1"/>
                </a:solidFill>
              </a:rPr>
              <a:t>Plyometrics</a:t>
            </a:r>
            <a:r>
              <a:rPr lang="en-US" sz="2000" dirty="0" smtClean="0">
                <a:solidFill>
                  <a:schemeClr val="tx1"/>
                </a:solidFill>
              </a:rPr>
              <a:t> and how its used</a:t>
            </a:r>
          </a:p>
          <a:p>
            <a:pPr marL="800100" lvl="1" indent="-342900">
              <a:buFont typeface="Arial" panose="020B0604020202020204" pitchFamily="34" charset="0"/>
              <a:buChar char="•"/>
            </a:pPr>
            <a:r>
              <a:rPr lang="en-US" sz="2000" dirty="0" smtClean="0">
                <a:solidFill>
                  <a:schemeClr val="tx1"/>
                </a:solidFill>
              </a:rPr>
              <a:t>Define and Execute interval training</a:t>
            </a:r>
          </a:p>
          <a:p>
            <a:r>
              <a:rPr lang="en-US" sz="2400" dirty="0" smtClean="0">
                <a:solidFill>
                  <a:schemeClr val="tx1"/>
                </a:solidFill>
              </a:rPr>
              <a:t>Essential Question:</a:t>
            </a:r>
          </a:p>
          <a:p>
            <a:r>
              <a:rPr lang="en-US" sz="2400" dirty="0" smtClean="0">
                <a:solidFill>
                  <a:schemeClr val="tx1"/>
                </a:solidFill>
              </a:rPr>
              <a:t>How is muscular strength safely built.</a:t>
            </a:r>
          </a:p>
        </p:txBody>
      </p:sp>
    </p:spTree>
    <p:extLst>
      <p:ext uri="{BB962C8B-B14F-4D97-AF65-F5344CB8AC3E}">
        <p14:creationId xmlns:p14="http://schemas.microsoft.com/office/powerpoint/2010/main" val="1242979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772400" cy="838200"/>
          </a:xfrm>
        </p:spPr>
        <p:txBody>
          <a:bodyPr>
            <a:normAutofit/>
          </a:bodyPr>
          <a:lstStyle/>
          <a:p>
            <a:r>
              <a:rPr lang="en-US" dirty="0" smtClean="0"/>
              <a:t>PRE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4953000"/>
            <a:ext cx="4267200" cy="1639062"/>
          </a:xfrm>
          <a:prstGeom prst="rect">
            <a:avLst/>
          </a:prstGeom>
        </p:spPr>
      </p:pic>
      <p:sp>
        <p:nvSpPr>
          <p:cNvPr id="3" name="Text Placeholder 2"/>
          <p:cNvSpPr>
            <a:spLocks noGrp="1"/>
          </p:cNvSpPr>
          <p:nvPr>
            <p:ph type="body" idx="1"/>
          </p:nvPr>
        </p:nvSpPr>
        <p:spPr>
          <a:xfrm>
            <a:off x="381000" y="2009423"/>
            <a:ext cx="8534400" cy="3763108"/>
          </a:xfrm>
        </p:spPr>
        <p:txBody>
          <a:bodyPr anchor="t">
            <a:noAutofit/>
          </a:bodyPr>
          <a:lstStyle/>
          <a:p>
            <a:pPr marL="342900" indent="-342900">
              <a:buFont typeface="Arial" panose="020B0604020202020204" pitchFamily="34" charset="0"/>
              <a:buChar char="•"/>
            </a:pPr>
            <a:r>
              <a:rPr lang="en-US" sz="2400" b="1" dirty="0">
                <a:solidFill>
                  <a:schemeClr val="tx1"/>
                </a:solidFill>
              </a:rPr>
              <a:t>PRE </a:t>
            </a:r>
            <a:r>
              <a:rPr lang="en-US" sz="2400" dirty="0">
                <a:solidFill>
                  <a:schemeClr val="tx1"/>
                </a:solidFill>
              </a:rPr>
              <a:t>as it is commonly referred to, </a:t>
            </a:r>
            <a:r>
              <a:rPr lang="en-US" sz="2400" b="1" dirty="0">
                <a:solidFill>
                  <a:schemeClr val="tx1"/>
                </a:solidFill>
              </a:rPr>
              <a:t>Progressive Resistance Exercise </a:t>
            </a:r>
            <a:r>
              <a:rPr lang="en-US" sz="2400" dirty="0">
                <a:solidFill>
                  <a:schemeClr val="tx1"/>
                </a:solidFill>
              </a:rPr>
              <a:t>is the most basic routine to build up muscular strength</a:t>
            </a:r>
            <a:r>
              <a:rPr lang="en-US" sz="2400" dirty="0" smtClean="0">
                <a:solidFill>
                  <a:schemeClr val="tx1"/>
                </a:solidFill>
              </a:rPr>
              <a:t>.</a:t>
            </a:r>
          </a:p>
          <a:p>
            <a:pPr marL="342900" indent="-342900">
              <a:buFont typeface="Arial" panose="020B0604020202020204" pitchFamily="34" charset="0"/>
              <a:buChar char="•"/>
            </a:pPr>
            <a:r>
              <a:rPr lang="en-US" sz="2400" b="1" dirty="0">
                <a:solidFill>
                  <a:schemeClr val="tx1"/>
                </a:solidFill>
              </a:rPr>
              <a:t>FIT formula</a:t>
            </a:r>
            <a:r>
              <a:rPr lang="en-US" sz="2400" dirty="0">
                <a:solidFill>
                  <a:schemeClr val="tx1"/>
                </a:solidFill>
              </a:rPr>
              <a:t> focuses the exercise to Frequency how often, Intensity (% of 1RM) and the time, how many reps and sets that are completed. </a:t>
            </a:r>
            <a:endParaRPr lang="en-US" sz="2400" dirty="0" smtClean="0">
              <a:solidFill>
                <a:schemeClr val="tx1"/>
              </a:solidFill>
            </a:endParaRPr>
          </a:p>
          <a:p>
            <a:pPr marL="342900" indent="-342900">
              <a:buFont typeface="Arial" panose="020B0604020202020204" pitchFamily="34" charset="0"/>
              <a:buChar char="•"/>
            </a:pPr>
            <a:r>
              <a:rPr lang="en-US" sz="2400" b="1" dirty="0">
                <a:solidFill>
                  <a:schemeClr val="tx1"/>
                </a:solidFill>
              </a:rPr>
              <a:t>Double Progressive System</a:t>
            </a:r>
            <a:r>
              <a:rPr lang="en-US" sz="2400" dirty="0">
                <a:solidFill>
                  <a:schemeClr val="tx1"/>
                </a:solidFill>
              </a:rPr>
              <a:t> of PRE is increasing reps as the individual increases the sets, the second portion to create a double progression is to increase the resistance or weight of each focused exercise.</a:t>
            </a:r>
          </a:p>
        </p:txBody>
      </p:sp>
    </p:spTree>
    <p:extLst>
      <p:ext uri="{BB962C8B-B14F-4D97-AF65-F5344CB8AC3E}">
        <p14:creationId xmlns:p14="http://schemas.microsoft.com/office/powerpoint/2010/main" val="2635239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772400" cy="838200"/>
          </a:xfrm>
        </p:spPr>
        <p:txBody>
          <a:bodyPr>
            <a:normAutofit/>
          </a:bodyPr>
          <a:lstStyle/>
          <a:p>
            <a:r>
              <a:rPr lang="en-US" dirty="0" smtClean="0"/>
              <a:t>Steps of Executing PRE</a:t>
            </a:r>
            <a:endParaRPr lang="en-US" dirty="0"/>
          </a:p>
        </p:txBody>
      </p:sp>
      <p:sp>
        <p:nvSpPr>
          <p:cNvPr id="3" name="Text Placeholder 2"/>
          <p:cNvSpPr>
            <a:spLocks noGrp="1"/>
          </p:cNvSpPr>
          <p:nvPr>
            <p:ph type="body" idx="1"/>
          </p:nvPr>
        </p:nvSpPr>
        <p:spPr>
          <a:xfrm>
            <a:off x="152400" y="1524000"/>
            <a:ext cx="8763000" cy="5105400"/>
          </a:xfrm>
        </p:spPr>
        <p:txBody>
          <a:bodyPr numCol="2" anchor="t">
            <a:noAutofit/>
          </a:bodyPr>
          <a:lstStyle/>
          <a:p>
            <a:pPr marL="457200" lvl="0" indent="-457200">
              <a:buFont typeface="+mj-lt"/>
              <a:buAutoNum type="arabicPeriod"/>
            </a:pPr>
            <a:r>
              <a:rPr lang="en-US" dirty="0">
                <a:solidFill>
                  <a:schemeClr val="tx1"/>
                </a:solidFill>
              </a:rPr>
              <a:t>Warm-Up before every workout</a:t>
            </a:r>
          </a:p>
          <a:p>
            <a:pPr marL="457200" lvl="0" indent="-457200">
              <a:buFont typeface="+mj-lt"/>
              <a:buAutoNum type="arabicPeriod"/>
            </a:pPr>
            <a:r>
              <a:rPr lang="en-US" dirty="0">
                <a:solidFill>
                  <a:schemeClr val="tx1"/>
                </a:solidFill>
              </a:rPr>
              <a:t>Use Proper Exercise techniques</a:t>
            </a:r>
          </a:p>
          <a:p>
            <a:pPr marL="800100" lvl="1" indent="-342900">
              <a:buFont typeface="+mj-lt"/>
              <a:buAutoNum type="arabicPeriod"/>
            </a:pPr>
            <a:r>
              <a:rPr lang="en-US" dirty="0">
                <a:solidFill>
                  <a:schemeClr val="tx1"/>
                </a:solidFill>
              </a:rPr>
              <a:t>Moderate speed for completing the movements</a:t>
            </a:r>
          </a:p>
          <a:p>
            <a:pPr marL="800100" lvl="1" indent="-342900">
              <a:buFont typeface="+mj-lt"/>
              <a:buAutoNum type="arabicPeriod"/>
            </a:pPr>
            <a:r>
              <a:rPr lang="en-US" dirty="0">
                <a:solidFill>
                  <a:schemeClr val="tx1"/>
                </a:solidFill>
              </a:rPr>
              <a:t>Do a full range of motion ( concentric and eccentric contractions)</a:t>
            </a:r>
          </a:p>
          <a:p>
            <a:pPr marL="800100" lvl="1" indent="-342900">
              <a:buFont typeface="+mj-lt"/>
              <a:buAutoNum type="arabicPeriod"/>
            </a:pPr>
            <a:r>
              <a:rPr lang="en-US" dirty="0">
                <a:solidFill>
                  <a:schemeClr val="tx1"/>
                </a:solidFill>
              </a:rPr>
              <a:t>Avoid quick movement</a:t>
            </a:r>
          </a:p>
          <a:p>
            <a:pPr marL="800100" lvl="1" indent="-342900">
              <a:buFont typeface="+mj-lt"/>
              <a:buAutoNum type="arabicPeriod"/>
            </a:pPr>
            <a:r>
              <a:rPr lang="en-US" dirty="0">
                <a:solidFill>
                  <a:schemeClr val="tx1"/>
                </a:solidFill>
              </a:rPr>
              <a:t>No holding your breath during exercise</a:t>
            </a:r>
          </a:p>
          <a:p>
            <a:pPr marL="800100" lvl="1" indent="-342900">
              <a:buFont typeface="+mj-lt"/>
              <a:buAutoNum type="arabicPeriod"/>
            </a:pPr>
            <a:r>
              <a:rPr lang="en-US" dirty="0">
                <a:solidFill>
                  <a:schemeClr val="tx1"/>
                </a:solidFill>
              </a:rPr>
              <a:t>Always use good biomechanics( stay away from awkward body positions)</a:t>
            </a:r>
          </a:p>
          <a:p>
            <a:pPr marL="457200" lvl="0" indent="-457200">
              <a:buFont typeface="+mj-lt"/>
              <a:buAutoNum type="arabicPeriod"/>
            </a:pPr>
            <a:r>
              <a:rPr lang="en-US" dirty="0">
                <a:solidFill>
                  <a:schemeClr val="tx1"/>
                </a:solidFill>
              </a:rPr>
              <a:t>Make sure the area is safe</a:t>
            </a:r>
          </a:p>
          <a:p>
            <a:pPr marL="457200" lvl="0" indent="-457200">
              <a:buFont typeface="+mj-lt"/>
              <a:buAutoNum type="arabicPeriod"/>
            </a:pPr>
            <a:r>
              <a:rPr lang="en-US" dirty="0">
                <a:solidFill>
                  <a:schemeClr val="tx1"/>
                </a:solidFill>
              </a:rPr>
              <a:t>Use spotters with free weights</a:t>
            </a:r>
          </a:p>
          <a:p>
            <a:pPr marL="457200" lvl="0" indent="-457200">
              <a:buFont typeface="+mj-lt"/>
              <a:buAutoNum type="arabicPeriod"/>
            </a:pPr>
            <a:r>
              <a:rPr lang="en-US" dirty="0">
                <a:solidFill>
                  <a:schemeClr val="tx1"/>
                </a:solidFill>
              </a:rPr>
              <a:t>Progress gradually</a:t>
            </a:r>
          </a:p>
          <a:p>
            <a:pPr marL="457200" lvl="0" indent="-457200">
              <a:buFont typeface="+mj-lt"/>
              <a:buAutoNum type="arabicPeriod"/>
            </a:pPr>
            <a:r>
              <a:rPr lang="en-US" dirty="0">
                <a:solidFill>
                  <a:schemeClr val="tx1"/>
                </a:solidFill>
              </a:rPr>
              <a:t>Select major Muscle group exercises</a:t>
            </a:r>
          </a:p>
          <a:p>
            <a:pPr marL="457200" lvl="0" indent="-457200">
              <a:buFont typeface="+mj-lt"/>
              <a:buAutoNum type="arabicPeriod"/>
            </a:pPr>
            <a:r>
              <a:rPr lang="en-US" dirty="0">
                <a:solidFill>
                  <a:schemeClr val="tx1"/>
                </a:solidFill>
              </a:rPr>
              <a:t>Always remember to rest between sets</a:t>
            </a:r>
          </a:p>
          <a:p>
            <a:pPr marL="457200" lvl="0" indent="-457200">
              <a:buFont typeface="+mj-lt"/>
              <a:buAutoNum type="arabicPeriod"/>
            </a:pPr>
            <a:r>
              <a:rPr lang="en-US" dirty="0">
                <a:solidFill>
                  <a:schemeClr val="tx1"/>
                </a:solidFill>
              </a:rPr>
              <a:t>Allow for rest days </a:t>
            </a:r>
          </a:p>
          <a:p>
            <a:pPr marL="457200" lvl="0" indent="-457200">
              <a:buFont typeface="+mj-lt"/>
              <a:buAutoNum type="arabicPeriod"/>
            </a:pPr>
            <a:r>
              <a:rPr lang="en-US" dirty="0">
                <a:solidFill>
                  <a:schemeClr val="tx1"/>
                </a:solidFill>
              </a:rPr>
              <a:t>To keep engagement vary your exercises</a:t>
            </a:r>
          </a:p>
          <a:p>
            <a:pPr marL="457200" lvl="0" indent="-457200">
              <a:buFont typeface="+mj-lt"/>
              <a:buAutoNum type="arabicPeriod"/>
            </a:pPr>
            <a:r>
              <a:rPr lang="en-US" dirty="0">
                <a:solidFill>
                  <a:schemeClr val="tx1"/>
                </a:solidFill>
              </a:rPr>
              <a:t>Avoid overhead lifts with free weights</a:t>
            </a:r>
          </a:p>
          <a:p>
            <a:pPr marL="457200" lvl="0" indent="-457200">
              <a:buFont typeface="+mj-lt"/>
              <a:buAutoNum type="arabicPeriod"/>
            </a:pPr>
            <a:r>
              <a:rPr lang="en-US" dirty="0">
                <a:solidFill>
                  <a:schemeClr val="tx1"/>
                </a:solidFill>
              </a:rPr>
              <a:t>Master single-joint exercises</a:t>
            </a:r>
          </a:p>
          <a:p>
            <a:pPr marL="800100" lvl="1" indent="-342900">
              <a:buFont typeface="+mj-lt"/>
              <a:buAutoNum type="arabicPeriod"/>
            </a:pPr>
            <a:r>
              <a:rPr lang="en-US" dirty="0">
                <a:solidFill>
                  <a:schemeClr val="tx1"/>
                </a:solidFill>
              </a:rPr>
              <a:t>Then progress to multiple-joint exercises </a:t>
            </a:r>
          </a:p>
          <a:p>
            <a:pPr marL="1257300" lvl="2" indent="-342900">
              <a:buFont typeface="+mj-lt"/>
              <a:buAutoNum type="arabicPeriod"/>
            </a:pPr>
            <a:r>
              <a:rPr lang="en-US" dirty="0">
                <a:solidFill>
                  <a:schemeClr val="tx1"/>
                </a:solidFill>
              </a:rPr>
              <a:t>Ex: a Clean or a Jerk</a:t>
            </a:r>
          </a:p>
          <a:p>
            <a:pPr marL="457200" lvl="0" indent="-457200">
              <a:buFont typeface="+mj-lt"/>
              <a:buAutoNum type="arabicPeriod"/>
            </a:pPr>
            <a:r>
              <a:rPr lang="en-US" dirty="0">
                <a:solidFill>
                  <a:schemeClr val="tx1"/>
                </a:solidFill>
              </a:rPr>
              <a:t>Be safe with the free weights and never use carelessly</a:t>
            </a:r>
          </a:p>
          <a:p>
            <a:pPr marL="457200" lvl="0" indent="-457200">
              <a:buFont typeface="+mj-lt"/>
              <a:buAutoNum type="arabicPeriod"/>
            </a:pPr>
            <a:r>
              <a:rPr lang="en-US" dirty="0">
                <a:solidFill>
                  <a:schemeClr val="tx1"/>
                </a:solidFill>
              </a:rPr>
              <a:t>Never compete using resistance training</a:t>
            </a:r>
          </a:p>
        </p:txBody>
      </p:sp>
    </p:spTree>
    <p:extLst>
      <p:ext uri="{BB962C8B-B14F-4D97-AF65-F5344CB8AC3E}">
        <p14:creationId xmlns:p14="http://schemas.microsoft.com/office/powerpoint/2010/main" val="34701491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772400" cy="838200"/>
          </a:xfrm>
        </p:spPr>
        <p:txBody>
          <a:bodyPr>
            <a:normAutofit fontScale="90000"/>
          </a:bodyPr>
          <a:lstStyle/>
          <a:p>
            <a:r>
              <a:rPr lang="en-US" dirty="0" smtClean="0"/>
              <a:t>Bodybuilding, Weightlifting &amp; powerlifting</a:t>
            </a:r>
            <a:endParaRPr lang="en-US" dirty="0"/>
          </a:p>
        </p:txBody>
      </p:sp>
      <p:sp>
        <p:nvSpPr>
          <p:cNvPr id="3" name="Text Placeholder 2"/>
          <p:cNvSpPr>
            <a:spLocks noGrp="1"/>
          </p:cNvSpPr>
          <p:nvPr>
            <p:ph type="body" idx="1"/>
          </p:nvPr>
        </p:nvSpPr>
        <p:spPr>
          <a:xfrm>
            <a:off x="152400" y="1828800"/>
            <a:ext cx="8763000" cy="3962400"/>
          </a:xfrm>
        </p:spPr>
        <p:txBody>
          <a:bodyPr numCol="1" anchor="t">
            <a:noAutofit/>
          </a:bodyPr>
          <a:lstStyle/>
          <a:p>
            <a:pPr marL="342900" lvl="0" indent="-342900">
              <a:buFont typeface="Arial" panose="020B0604020202020204" pitchFamily="34" charset="0"/>
              <a:buChar char="•"/>
            </a:pPr>
            <a:r>
              <a:rPr lang="en-US" b="1" dirty="0">
                <a:solidFill>
                  <a:schemeClr val="tx1"/>
                </a:solidFill>
              </a:rPr>
              <a:t>Bodybuilding</a:t>
            </a:r>
            <a:r>
              <a:rPr lang="en-US" dirty="0">
                <a:solidFill>
                  <a:schemeClr val="tx1"/>
                </a:solidFill>
              </a:rPr>
              <a:t> is where the participants are more focuses on the body/physique's appearance. Particularly being judged by the way the muscles are shaped, defines, and size having nothing to do with the muscular strength</a:t>
            </a:r>
            <a:r>
              <a:rPr lang="en-US" dirty="0" smtClean="0">
                <a:solidFill>
                  <a:schemeClr val="tx1"/>
                </a:solidFill>
              </a:rPr>
              <a:t>.</a:t>
            </a:r>
          </a:p>
          <a:p>
            <a:pPr marL="800100" lvl="1" indent="-342900">
              <a:buFont typeface="Arial" panose="020B0604020202020204" pitchFamily="34" charset="0"/>
              <a:buChar char="•"/>
            </a:pPr>
            <a:r>
              <a:rPr lang="en-US" b="1" dirty="0">
                <a:solidFill>
                  <a:schemeClr val="tx1"/>
                </a:solidFill>
              </a:rPr>
              <a:t>muscle-bound</a:t>
            </a:r>
            <a:r>
              <a:rPr lang="en-US" dirty="0">
                <a:solidFill>
                  <a:schemeClr val="tx1"/>
                </a:solidFill>
              </a:rPr>
              <a:t> is having big bulky muscles that inhibit free movement or range of motion. This results in an issue such as inflexibility, inability to utilize the full capacity of muscular strength and instability of the joint</a:t>
            </a:r>
            <a:r>
              <a:rPr lang="en-US" dirty="0" smtClean="0">
                <a:solidFill>
                  <a:schemeClr val="tx1"/>
                </a:solidFill>
              </a:rPr>
              <a:t>.</a:t>
            </a:r>
            <a:r>
              <a:rPr lang="en-US" b="1" dirty="0">
                <a:solidFill>
                  <a:schemeClr val="tx1"/>
                </a:solidFill>
              </a:rPr>
              <a:t> </a:t>
            </a:r>
            <a:endParaRPr lang="en-US" b="1" dirty="0" smtClean="0">
              <a:solidFill>
                <a:schemeClr val="tx1"/>
              </a:solidFill>
            </a:endParaRPr>
          </a:p>
          <a:p>
            <a:pPr marL="342900" lvl="0" indent="-342900">
              <a:buFont typeface="Arial" panose="020B0604020202020204" pitchFamily="34" charset="0"/>
              <a:buChar char="•"/>
            </a:pPr>
            <a:r>
              <a:rPr lang="en-US" b="1" dirty="0" smtClean="0">
                <a:solidFill>
                  <a:schemeClr val="tx1"/>
                </a:solidFill>
              </a:rPr>
              <a:t>Weightlifting</a:t>
            </a:r>
            <a:r>
              <a:rPr lang="en-US" dirty="0" smtClean="0">
                <a:solidFill>
                  <a:schemeClr val="tx1"/>
                </a:solidFill>
              </a:rPr>
              <a:t> </a:t>
            </a:r>
            <a:r>
              <a:rPr lang="en-US" dirty="0">
                <a:solidFill>
                  <a:schemeClr val="tx1"/>
                </a:solidFill>
              </a:rPr>
              <a:t>is an Olympic Sport that involves free weights being lifted at maximum load of each individual, in two categories, the Clean and the Jerk. </a:t>
            </a:r>
            <a:endParaRPr lang="en-US" dirty="0" smtClean="0">
              <a:solidFill>
                <a:schemeClr val="tx1"/>
              </a:solidFill>
            </a:endParaRPr>
          </a:p>
          <a:p>
            <a:pPr marL="342900" lvl="0" indent="-342900">
              <a:buFont typeface="Arial" panose="020B0604020202020204" pitchFamily="34" charset="0"/>
              <a:buChar char="•"/>
            </a:pPr>
            <a:r>
              <a:rPr lang="en-US" b="1" dirty="0">
                <a:solidFill>
                  <a:schemeClr val="tx1"/>
                </a:solidFill>
              </a:rPr>
              <a:t>Powerlifting</a:t>
            </a:r>
            <a:r>
              <a:rPr lang="en-US" dirty="0">
                <a:solidFill>
                  <a:schemeClr val="tx1"/>
                </a:solidFill>
              </a:rPr>
              <a:t> is a competitive sport that involves free weights being lifted at maximum load of each individual, in three categories, the bench press, the squat, and the deadlift</a:t>
            </a:r>
          </a:p>
        </p:txBody>
      </p:sp>
      <p:pic>
        <p:nvPicPr>
          <p:cNvPr id="4098"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9158" y="4648200"/>
            <a:ext cx="2466242" cy="2466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809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772400" cy="838200"/>
          </a:xfrm>
        </p:spPr>
        <p:txBody>
          <a:bodyPr>
            <a:normAutofit fontScale="90000"/>
          </a:bodyPr>
          <a:lstStyle/>
          <a:p>
            <a:r>
              <a:rPr lang="en-US" dirty="0" err="1" smtClean="0"/>
              <a:t>Plyometrics</a:t>
            </a:r>
            <a:r>
              <a:rPr lang="en-US" dirty="0" smtClean="0"/>
              <a:t> &amp; Interval Training</a:t>
            </a:r>
            <a:endParaRPr lang="en-US" dirty="0"/>
          </a:p>
        </p:txBody>
      </p:sp>
      <p:sp>
        <p:nvSpPr>
          <p:cNvPr id="3" name="Text Placeholder 2"/>
          <p:cNvSpPr>
            <a:spLocks noGrp="1"/>
          </p:cNvSpPr>
          <p:nvPr>
            <p:ph type="body" idx="1"/>
          </p:nvPr>
        </p:nvSpPr>
        <p:spPr>
          <a:xfrm>
            <a:off x="152400" y="1828800"/>
            <a:ext cx="8763000" cy="4876800"/>
          </a:xfrm>
        </p:spPr>
        <p:txBody>
          <a:bodyPr numCol="1" anchor="t">
            <a:noAutofit/>
          </a:bodyPr>
          <a:lstStyle/>
          <a:p>
            <a:pPr marL="342900" lvl="0" indent="-342900">
              <a:buFont typeface="Arial" panose="020B0604020202020204" pitchFamily="34" charset="0"/>
              <a:buChar char="•"/>
            </a:pPr>
            <a:r>
              <a:rPr lang="en-US" sz="2400" b="1" dirty="0" err="1">
                <a:solidFill>
                  <a:schemeClr val="tx1"/>
                </a:solidFill>
              </a:rPr>
              <a:t>Plyometrics</a:t>
            </a:r>
            <a:r>
              <a:rPr lang="en-US" sz="2400" b="1" dirty="0">
                <a:solidFill>
                  <a:schemeClr val="tx1"/>
                </a:solidFill>
              </a:rPr>
              <a:t> exercise</a:t>
            </a:r>
            <a:r>
              <a:rPr lang="en-US" sz="2400" dirty="0">
                <a:solidFill>
                  <a:schemeClr val="tx1"/>
                </a:solidFill>
              </a:rPr>
              <a:t>, </a:t>
            </a:r>
            <a:r>
              <a:rPr lang="en-US" sz="2400" dirty="0" smtClean="0">
                <a:solidFill>
                  <a:schemeClr val="tx1"/>
                </a:solidFill>
              </a:rPr>
              <a:t>is </a:t>
            </a:r>
            <a:r>
              <a:rPr lang="en-US" sz="2400" dirty="0">
                <a:solidFill>
                  <a:schemeClr val="tx1"/>
                </a:solidFill>
              </a:rPr>
              <a:t>a type of exercise that is designed to enhance athletic abilities by jumping, hopping, and other exercises that cause a lengthening of muscles that then cause a shortening contraction of the muscles. </a:t>
            </a:r>
            <a:endParaRPr lang="en-US" sz="2400" dirty="0" smtClean="0">
              <a:solidFill>
                <a:schemeClr val="tx1"/>
              </a:solidFill>
            </a:endParaRPr>
          </a:p>
          <a:p>
            <a:pPr marL="800100" lvl="1" indent="-342900">
              <a:buFont typeface="Arial" panose="020B0604020202020204" pitchFamily="34" charset="0"/>
              <a:buChar char="•"/>
            </a:pPr>
            <a:r>
              <a:rPr lang="en-US" sz="2000" dirty="0" smtClean="0">
                <a:solidFill>
                  <a:schemeClr val="tx1"/>
                </a:solidFill>
              </a:rPr>
              <a:t>Famously </a:t>
            </a:r>
            <a:r>
              <a:rPr lang="en-US" sz="2000" dirty="0">
                <a:solidFill>
                  <a:schemeClr val="tx1"/>
                </a:solidFill>
              </a:rPr>
              <a:t>used by the Olympic Soviet Union Track and Field coaches in the 1980’s</a:t>
            </a:r>
            <a:endParaRPr lang="en-US" sz="2000" dirty="0" smtClean="0">
              <a:solidFill>
                <a:schemeClr val="tx1"/>
              </a:solidFill>
            </a:endParaRPr>
          </a:p>
          <a:p>
            <a:pPr marL="800100" lvl="1" indent="-342900">
              <a:buFont typeface="Arial" panose="020B0604020202020204" pitchFamily="34" charset="0"/>
              <a:buChar char="•"/>
            </a:pPr>
            <a:r>
              <a:rPr lang="en-US" sz="2000" dirty="0" smtClean="0">
                <a:solidFill>
                  <a:schemeClr val="tx1"/>
                </a:solidFill>
              </a:rPr>
              <a:t>These </a:t>
            </a:r>
            <a:r>
              <a:rPr lang="en-US" sz="2000" dirty="0">
                <a:solidFill>
                  <a:schemeClr val="tx1"/>
                </a:solidFill>
              </a:rPr>
              <a:t>also have been called and interchanged with </a:t>
            </a:r>
            <a:r>
              <a:rPr lang="en-US" sz="2000" b="1" dirty="0">
                <a:solidFill>
                  <a:schemeClr val="tx1"/>
                </a:solidFill>
              </a:rPr>
              <a:t>agility exercises or drills</a:t>
            </a:r>
            <a:r>
              <a:rPr lang="en-US" sz="2000" dirty="0" smtClean="0">
                <a:solidFill>
                  <a:schemeClr val="tx1"/>
                </a:solidFill>
              </a:rPr>
              <a:t>.</a:t>
            </a:r>
          </a:p>
          <a:p>
            <a:pPr marL="342900" lvl="0" indent="-342900">
              <a:buFont typeface="Arial" panose="020B0604020202020204" pitchFamily="34" charset="0"/>
              <a:buChar char="•"/>
            </a:pPr>
            <a:r>
              <a:rPr lang="en-US" sz="2400" b="1" dirty="0">
                <a:solidFill>
                  <a:schemeClr val="tx1"/>
                </a:solidFill>
              </a:rPr>
              <a:t>Interval training</a:t>
            </a:r>
            <a:r>
              <a:rPr lang="en-US" sz="2400" dirty="0">
                <a:solidFill>
                  <a:schemeClr val="tx1"/>
                </a:solidFill>
              </a:rPr>
              <a:t> is bouts of high-intensity exercises that allow for small rest periods or breaks</a:t>
            </a:r>
            <a:r>
              <a:rPr lang="en-US" sz="2400" dirty="0" smtClean="0">
                <a:solidFill>
                  <a:schemeClr val="tx1"/>
                </a:solidFill>
              </a:rPr>
              <a:t>.</a:t>
            </a:r>
          </a:p>
          <a:p>
            <a:pPr marL="800100" lvl="1" indent="-342900">
              <a:buFont typeface="Arial" panose="020B0604020202020204" pitchFamily="34" charset="0"/>
              <a:buChar char="•"/>
            </a:pPr>
            <a:r>
              <a:rPr lang="en-US" sz="2000" dirty="0">
                <a:solidFill>
                  <a:schemeClr val="tx1"/>
                </a:solidFill>
              </a:rPr>
              <a:t>useful and helpful in other sports such as soccer, hockey, football, and </a:t>
            </a:r>
            <a:r>
              <a:rPr lang="en-US" sz="2000" dirty="0" smtClean="0">
                <a:solidFill>
                  <a:schemeClr val="tx1"/>
                </a:solidFill>
              </a:rPr>
              <a:t>basketball.</a:t>
            </a:r>
          </a:p>
          <a:p>
            <a:pPr marL="800100" lvl="1" indent="-342900">
              <a:buFont typeface="Arial" panose="020B0604020202020204" pitchFamily="34" charset="0"/>
              <a:buChar char="•"/>
            </a:pPr>
            <a:r>
              <a:rPr lang="en-US" sz="2000" dirty="0" smtClean="0">
                <a:solidFill>
                  <a:schemeClr val="tx1"/>
                </a:solidFill>
              </a:rPr>
              <a:t>Referred to as HIT or HIIT (high Interval/intensity training) </a:t>
            </a:r>
            <a:endParaRPr lang="en-US" sz="2000" dirty="0">
              <a:solidFill>
                <a:schemeClr val="tx1"/>
              </a:solidFill>
            </a:endParaRPr>
          </a:p>
        </p:txBody>
      </p:sp>
    </p:spTree>
    <p:extLst>
      <p:ext uri="{BB962C8B-B14F-4D97-AF65-F5344CB8AC3E}">
        <p14:creationId xmlns:p14="http://schemas.microsoft.com/office/powerpoint/2010/main" val="1642176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smtClean="0"/>
              <a:t>Check On Understanding</a:t>
            </a:r>
            <a:endParaRPr lang="en-US" dirty="0"/>
          </a:p>
        </p:txBody>
      </p:sp>
      <p:sp>
        <p:nvSpPr>
          <p:cNvPr id="3" name="Text Placeholder 2"/>
          <p:cNvSpPr>
            <a:spLocks noGrp="1"/>
          </p:cNvSpPr>
          <p:nvPr>
            <p:ph type="body" idx="1"/>
          </p:nvPr>
        </p:nvSpPr>
        <p:spPr>
          <a:xfrm>
            <a:off x="2743201" y="2634018"/>
            <a:ext cx="5943599" cy="3614382"/>
          </a:xfrm>
        </p:spPr>
        <p:txBody>
          <a:bodyPr anchor="t">
            <a:normAutofit/>
          </a:bodyPr>
          <a:lstStyle/>
          <a:p>
            <a:pPr marL="457200" lvl="0" indent="-457200">
              <a:buFont typeface="+mj-lt"/>
              <a:buAutoNum type="arabicPeriod"/>
            </a:pPr>
            <a:r>
              <a:rPr lang="en-US" sz="2400" dirty="0">
                <a:solidFill>
                  <a:schemeClr val="tx1"/>
                </a:solidFill>
              </a:rPr>
              <a:t>Define the FIT Formula as it relates to the PRE.</a:t>
            </a:r>
          </a:p>
          <a:p>
            <a:pPr marL="457200" lvl="0" indent="-457200">
              <a:buFont typeface="+mj-lt"/>
              <a:buAutoNum type="arabicPeriod"/>
            </a:pPr>
            <a:r>
              <a:rPr lang="en-US" sz="2400" dirty="0">
                <a:solidFill>
                  <a:schemeClr val="tx1"/>
                </a:solidFill>
              </a:rPr>
              <a:t>What is the difference between Weightlifting and Powerlifting?</a:t>
            </a:r>
          </a:p>
          <a:p>
            <a:pPr marL="457200" lvl="0" indent="-457200">
              <a:buFont typeface="+mj-lt"/>
              <a:buAutoNum type="arabicPeriod"/>
            </a:pPr>
            <a:r>
              <a:rPr lang="en-US" sz="2400" dirty="0">
                <a:solidFill>
                  <a:schemeClr val="tx1"/>
                </a:solidFill>
              </a:rPr>
              <a:t>Muscle bound is the same as Body Building (T/F)</a:t>
            </a:r>
          </a:p>
          <a:p>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228600" y="3886200"/>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215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0"/>
            <a:ext cx="7772400" cy="1362075"/>
          </a:xfrm>
        </p:spPr>
        <p:txBody>
          <a:bodyPr>
            <a:normAutofit fontScale="90000"/>
          </a:bodyPr>
          <a:lstStyle/>
          <a:p>
            <a:r>
              <a:rPr lang="en-US" dirty="0" smtClean="0"/>
              <a:t>Facts about Fitness:</a:t>
            </a:r>
            <a:br>
              <a:rPr lang="en-US" dirty="0" smtClean="0"/>
            </a:br>
            <a:r>
              <a:rPr lang="en-US" dirty="0" smtClean="0"/>
              <a:t>Muscular Endurance </a:t>
            </a:r>
            <a:br>
              <a:rPr lang="en-US" dirty="0" smtClean="0"/>
            </a:br>
            <a:endParaRPr lang="en-US" dirty="0"/>
          </a:p>
        </p:txBody>
      </p:sp>
      <p:sp>
        <p:nvSpPr>
          <p:cNvPr id="5" name="Text Placeholder 4"/>
          <p:cNvSpPr>
            <a:spLocks noGrp="1"/>
          </p:cNvSpPr>
          <p:nvPr>
            <p:ph type="body" idx="1"/>
          </p:nvPr>
        </p:nvSpPr>
        <p:spPr>
          <a:xfrm>
            <a:off x="152400" y="1819275"/>
            <a:ext cx="8242069" cy="3724275"/>
          </a:xfrm>
        </p:spPr>
        <p:txBody>
          <a:bodyPr>
            <a:normAutofit/>
          </a:bodyPr>
          <a:lstStyle/>
          <a:p>
            <a:r>
              <a:rPr lang="en-US" dirty="0" smtClean="0">
                <a:solidFill>
                  <a:schemeClr val="tx1"/>
                </a:solidFill>
              </a:rPr>
              <a:t>Objectives:</a:t>
            </a:r>
          </a:p>
          <a:p>
            <a:r>
              <a:rPr lang="en-US" dirty="0" smtClean="0">
                <a:solidFill>
                  <a:schemeClr val="tx1"/>
                </a:solidFill>
              </a:rPr>
              <a:t>Cadets will be able to</a:t>
            </a:r>
          </a:p>
          <a:p>
            <a:pPr marL="342900" indent="-342900">
              <a:buFont typeface="Arial" panose="020B0604020202020204" pitchFamily="34" charset="0"/>
              <a:buChar char="•"/>
            </a:pPr>
            <a:r>
              <a:rPr lang="en-US" dirty="0" smtClean="0">
                <a:solidFill>
                  <a:schemeClr val="tx1"/>
                </a:solidFill>
              </a:rPr>
              <a:t>Define Muscular Endurance</a:t>
            </a:r>
          </a:p>
          <a:p>
            <a:pPr marL="342900" indent="-342900">
              <a:buFont typeface="Arial" panose="020B0604020202020204" pitchFamily="34" charset="0"/>
              <a:buChar char="•"/>
            </a:pPr>
            <a:r>
              <a:rPr lang="en-US" dirty="0" smtClean="0">
                <a:solidFill>
                  <a:schemeClr val="tx1"/>
                </a:solidFill>
              </a:rPr>
              <a:t>Explain Submaximal Endurance Capacity</a:t>
            </a:r>
          </a:p>
          <a:p>
            <a:pPr marL="342900" indent="-342900">
              <a:buFont typeface="Arial" panose="020B0604020202020204" pitchFamily="34" charset="0"/>
              <a:buChar char="•"/>
            </a:pPr>
            <a:r>
              <a:rPr lang="en-US" dirty="0" smtClean="0">
                <a:solidFill>
                  <a:schemeClr val="tx1"/>
                </a:solidFill>
              </a:rPr>
              <a:t>Explain Lactic acids roles</a:t>
            </a:r>
          </a:p>
          <a:p>
            <a:pPr marL="342900" indent="-342900">
              <a:buFont typeface="Arial" panose="020B0604020202020204" pitchFamily="34" charset="0"/>
              <a:buChar char="•"/>
            </a:pPr>
            <a:r>
              <a:rPr lang="en-US" dirty="0" smtClean="0">
                <a:solidFill>
                  <a:schemeClr val="tx1"/>
                </a:solidFill>
              </a:rPr>
              <a:t>Explain the CNS systems role in neuromuscular fatigue</a:t>
            </a:r>
          </a:p>
          <a:p>
            <a:endParaRPr lang="en-US" dirty="0">
              <a:solidFill>
                <a:schemeClr val="tx1"/>
              </a:solidFill>
            </a:endParaRPr>
          </a:p>
          <a:p>
            <a:r>
              <a:rPr lang="en-US" dirty="0" smtClean="0">
                <a:solidFill>
                  <a:schemeClr val="tx1"/>
                </a:solidFill>
              </a:rPr>
              <a:t>Essential Question:</a:t>
            </a:r>
          </a:p>
          <a:p>
            <a:r>
              <a:rPr lang="en-US" dirty="0" smtClean="0">
                <a:solidFill>
                  <a:schemeClr val="tx1"/>
                </a:solidFill>
              </a:rPr>
              <a:t>What happens during muscular endurance building, and the factors that encompass fatigue</a:t>
            </a:r>
          </a:p>
        </p:txBody>
      </p:sp>
    </p:spTree>
    <p:extLst>
      <p:ext uri="{BB962C8B-B14F-4D97-AF65-F5344CB8AC3E}">
        <p14:creationId xmlns:p14="http://schemas.microsoft.com/office/powerpoint/2010/main" val="2274310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7772400" cy="838200"/>
          </a:xfrm>
        </p:spPr>
        <p:txBody>
          <a:bodyPr/>
          <a:lstStyle/>
          <a:p>
            <a:r>
              <a:rPr lang="en-US" dirty="0" smtClean="0"/>
              <a:t>Health &amp; Wellness Agenda</a:t>
            </a:r>
            <a:endParaRPr lang="en-US" dirty="0"/>
          </a:p>
        </p:txBody>
      </p:sp>
      <p:sp>
        <p:nvSpPr>
          <p:cNvPr id="3" name="Text Placeholder 2"/>
          <p:cNvSpPr>
            <a:spLocks noGrp="1"/>
          </p:cNvSpPr>
          <p:nvPr>
            <p:ph type="body" idx="1"/>
          </p:nvPr>
        </p:nvSpPr>
        <p:spPr>
          <a:xfrm>
            <a:off x="609600" y="1752600"/>
            <a:ext cx="8153400" cy="4572000"/>
          </a:xfrm>
        </p:spPr>
        <p:txBody>
          <a:bodyPr anchor="t">
            <a:noAutofit/>
          </a:bodyPr>
          <a:lstStyle/>
          <a:p>
            <a:r>
              <a:rPr lang="en-US" sz="2800" dirty="0" smtClean="0">
                <a:solidFill>
                  <a:schemeClr val="tx1"/>
                </a:solidFill>
              </a:rPr>
              <a:t>C1. Fitness Component: Cardio-Respiratory Endurance</a:t>
            </a:r>
          </a:p>
          <a:p>
            <a:r>
              <a:rPr lang="en-US" sz="2800" dirty="0" smtClean="0">
                <a:solidFill>
                  <a:schemeClr val="tx1"/>
                </a:solidFill>
              </a:rPr>
              <a:t>C2. </a:t>
            </a:r>
            <a:r>
              <a:rPr lang="en-US" sz="2800" dirty="0">
                <a:solidFill>
                  <a:schemeClr val="tx1"/>
                </a:solidFill>
              </a:rPr>
              <a:t>Fitness Component</a:t>
            </a:r>
            <a:r>
              <a:rPr lang="en-US" sz="2800" dirty="0" smtClean="0">
                <a:solidFill>
                  <a:schemeClr val="tx1"/>
                </a:solidFill>
              </a:rPr>
              <a:t>:</a:t>
            </a:r>
            <a:r>
              <a:rPr lang="en-US" sz="2800" dirty="0">
                <a:solidFill>
                  <a:schemeClr val="tx1"/>
                </a:solidFill>
              </a:rPr>
              <a:t> </a:t>
            </a:r>
            <a:r>
              <a:rPr lang="en-US" sz="2800" dirty="0" smtClean="0">
                <a:solidFill>
                  <a:schemeClr val="tx1"/>
                </a:solidFill>
              </a:rPr>
              <a:t>Muscular Strength</a:t>
            </a:r>
          </a:p>
          <a:p>
            <a:r>
              <a:rPr lang="en-US" sz="2800" dirty="0" smtClean="0">
                <a:solidFill>
                  <a:schemeClr val="tx1"/>
                </a:solidFill>
              </a:rPr>
              <a:t>C3. </a:t>
            </a:r>
            <a:r>
              <a:rPr lang="en-US" sz="2800" dirty="0">
                <a:solidFill>
                  <a:schemeClr val="tx1"/>
                </a:solidFill>
              </a:rPr>
              <a:t>Fitness Component: </a:t>
            </a:r>
            <a:r>
              <a:rPr lang="en-US" sz="2800" dirty="0" smtClean="0">
                <a:solidFill>
                  <a:schemeClr val="tx1"/>
                </a:solidFill>
              </a:rPr>
              <a:t>Muscular Endurance</a:t>
            </a:r>
          </a:p>
          <a:p>
            <a:r>
              <a:rPr lang="en-US" sz="2800" dirty="0" smtClean="0">
                <a:solidFill>
                  <a:schemeClr val="tx1"/>
                </a:solidFill>
              </a:rPr>
              <a:t>C4. </a:t>
            </a:r>
            <a:r>
              <a:rPr lang="en-US" sz="2800" dirty="0">
                <a:solidFill>
                  <a:schemeClr val="tx1"/>
                </a:solidFill>
              </a:rPr>
              <a:t>Fitness Component: </a:t>
            </a:r>
            <a:r>
              <a:rPr lang="en-US" sz="2800" dirty="0" smtClean="0">
                <a:solidFill>
                  <a:schemeClr val="tx1"/>
                </a:solidFill>
              </a:rPr>
              <a:t>Body Composition</a:t>
            </a:r>
          </a:p>
          <a:p>
            <a:r>
              <a:rPr lang="en-US" sz="2800" dirty="0" smtClean="0">
                <a:solidFill>
                  <a:schemeClr val="tx1"/>
                </a:solidFill>
              </a:rPr>
              <a:t>C5. </a:t>
            </a:r>
            <a:r>
              <a:rPr lang="en-US" sz="2800" dirty="0">
                <a:solidFill>
                  <a:schemeClr val="tx1"/>
                </a:solidFill>
              </a:rPr>
              <a:t>Fitness Component: </a:t>
            </a:r>
            <a:r>
              <a:rPr lang="en-US" sz="2800" dirty="0" smtClean="0">
                <a:solidFill>
                  <a:schemeClr val="tx1"/>
                </a:solidFill>
              </a:rPr>
              <a:t>Flexibility</a:t>
            </a:r>
            <a:endParaRPr lang="en-US" sz="2800" dirty="0">
              <a:solidFill>
                <a:schemeClr val="tx1"/>
              </a:solidFill>
            </a:endParaRPr>
          </a:p>
        </p:txBody>
      </p:sp>
    </p:spTree>
    <p:extLst>
      <p:ext uri="{BB962C8B-B14F-4D97-AF65-F5344CB8AC3E}">
        <p14:creationId xmlns:p14="http://schemas.microsoft.com/office/powerpoint/2010/main" val="4003130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Muscular Endurance</a:t>
            </a:r>
          </a:p>
        </p:txBody>
      </p:sp>
      <p:sp>
        <p:nvSpPr>
          <p:cNvPr id="3" name="Content Placeholder 2"/>
          <p:cNvSpPr>
            <a:spLocks noGrp="1"/>
          </p:cNvSpPr>
          <p:nvPr>
            <p:ph idx="1"/>
          </p:nvPr>
        </p:nvSpPr>
        <p:spPr>
          <a:xfrm>
            <a:off x="35169" y="1600200"/>
            <a:ext cx="7432431" cy="4724400"/>
          </a:xfrm>
        </p:spPr>
        <p:txBody>
          <a:bodyPr>
            <a:noAutofit/>
          </a:bodyPr>
          <a:lstStyle/>
          <a:p>
            <a:r>
              <a:rPr lang="en-US" sz="2800" b="1" dirty="0"/>
              <a:t>Muscular endurance </a:t>
            </a:r>
            <a:r>
              <a:rPr lang="en-US" sz="2800" dirty="0"/>
              <a:t>is the basic muscular ability to not fatigue or become tired</a:t>
            </a:r>
            <a:r>
              <a:rPr lang="en-US" sz="2800" dirty="0" smtClean="0"/>
              <a:t>.</a:t>
            </a:r>
          </a:p>
          <a:p>
            <a:r>
              <a:rPr lang="en-US" sz="2800" b="1" dirty="0"/>
              <a:t>Submaximal endurance capacity</a:t>
            </a:r>
            <a:r>
              <a:rPr lang="en-US" sz="2800" dirty="0"/>
              <a:t> is the average of absolute output-power a person can maintain for a fixed amount of time, sometimes referred to in layman's terms as a </a:t>
            </a:r>
            <a:r>
              <a:rPr lang="en-US" sz="2800" b="1" dirty="0"/>
              <a:t>clinical stress test</a:t>
            </a:r>
            <a:r>
              <a:rPr lang="en-US" sz="2800" b="1" dirty="0" smtClean="0"/>
              <a:t>.</a:t>
            </a:r>
          </a:p>
          <a:p>
            <a:r>
              <a:rPr lang="en-US" sz="2800" b="1" dirty="0"/>
              <a:t>Lactate </a:t>
            </a:r>
            <a:r>
              <a:rPr lang="en-US" sz="2800" dirty="0"/>
              <a:t>is the salt produced from </a:t>
            </a:r>
            <a:r>
              <a:rPr lang="en-US" sz="2800" b="1" dirty="0"/>
              <a:t>lactic acid</a:t>
            </a:r>
            <a:r>
              <a:rPr lang="en-US" sz="2800" dirty="0"/>
              <a:t> the product that allows the muscles to produce energy without oxygen in the moment of exercise, which is during an anaerobic function.</a:t>
            </a:r>
          </a:p>
        </p:txBody>
      </p:sp>
      <p:pic>
        <p:nvPicPr>
          <p:cNvPr id="5122" name="Picture 2" descr="fai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7985" y="2904392"/>
            <a:ext cx="2116015" cy="2116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68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Central Nervous System</a:t>
            </a:r>
            <a:endParaRPr lang="en-US" dirty="0"/>
          </a:p>
        </p:txBody>
      </p:sp>
      <p:pic>
        <p:nvPicPr>
          <p:cNvPr id="4"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988" y="1196365"/>
            <a:ext cx="2613636" cy="26136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1"/>
            <a:ext cx="6172200" cy="4419600"/>
          </a:xfrm>
        </p:spPr>
        <p:txBody>
          <a:bodyPr>
            <a:normAutofit lnSpcReduction="10000"/>
          </a:bodyPr>
          <a:lstStyle/>
          <a:p>
            <a:r>
              <a:rPr lang="en-US" sz="2400" b="1" dirty="0"/>
              <a:t>Central Nervous System</a:t>
            </a:r>
            <a:r>
              <a:rPr lang="en-US" sz="2400" dirty="0"/>
              <a:t>, the vital system of the human body that consists of the brain and spinal column</a:t>
            </a:r>
            <a:r>
              <a:rPr lang="en-US" sz="2400" dirty="0" smtClean="0"/>
              <a:t>.</a:t>
            </a:r>
          </a:p>
          <a:p>
            <a:pPr lvl="1"/>
            <a:r>
              <a:rPr lang="en-US" sz="2000" dirty="0"/>
              <a:t>An interesting fact about fatigue is that the CNS is responsible for limiting exercise performances and enacting signals of fatigue, but it can be challenged and combatted by the athlete listening to music, or cheering crowds. It cues a different part of the brain to allow for the athlete to push further or through the fatigue they were beginning to feel</a:t>
            </a:r>
            <a:endParaRPr lang="en-US" sz="2000" dirty="0" smtClean="0"/>
          </a:p>
          <a:p>
            <a:r>
              <a:rPr lang="en-US" sz="2400" b="1" dirty="0"/>
              <a:t>N</a:t>
            </a:r>
            <a:r>
              <a:rPr lang="en-US" sz="2400" b="1" dirty="0" smtClean="0"/>
              <a:t>euromuscular </a:t>
            </a:r>
            <a:r>
              <a:rPr lang="en-US" sz="2400" b="1" dirty="0"/>
              <a:t>fatigue</a:t>
            </a:r>
            <a:r>
              <a:rPr lang="en-US" sz="2400" dirty="0"/>
              <a:t>, the exercise-induced inability or lack of ability of a muscle to apply force or produce power.</a:t>
            </a:r>
            <a:endParaRPr lang="en-US" sz="2400" dirty="0" smtClean="0"/>
          </a:p>
        </p:txBody>
      </p:sp>
    </p:spTree>
    <p:extLst>
      <p:ext uri="{BB962C8B-B14F-4D97-AF65-F5344CB8AC3E}">
        <p14:creationId xmlns:p14="http://schemas.microsoft.com/office/powerpoint/2010/main" val="3407197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smtClean="0"/>
              <a:t>Check On Understanding</a:t>
            </a:r>
            <a:endParaRPr lang="en-US" dirty="0"/>
          </a:p>
        </p:txBody>
      </p:sp>
      <p:sp>
        <p:nvSpPr>
          <p:cNvPr id="3" name="Text Placeholder 2"/>
          <p:cNvSpPr>
            <a:spLocks noGrp="1"/>
          </p:cNvSpPr>
          <p:nvPr>
            <p:ph type="body" idx="1"/>
          </p:nvPr>
        </p:nvSpPr>
        <p:spPr>
          <a:xfrm>
            <a:off x="2518013" y="1971675"/>
            <a:ext cx="6172200" cy="4276725"/>
          </a:xfrm>
        </p:spPr>
        <p:txBody>
          <a:bodyPr anchor="t">
            <a:normAutofit/>
          </a:bodyPr>
          <a:lstStyle/>
          <a:p>
            <a:r>
              <a:rPr lang="en-US" b="1" u="sng" dirty="0">
                <a:solidFill>
                  <a:schemeClr val="tx1"/>
                </a:solidFill>
              </a:rPr>
              <a:t>Check on Understanding: </a:t>
            </a:r>
            <a:endParaRPr lang="en-US" dirty="0">
              <a:solidFill>
                <a:schemeClr val="tx1"/>
              </a:solidFill>
            </a:endParaRPr>
          </a:p>
          <a:p>
            <a:pPr marL="457200" lvl="0" indent="-457200">
              <a:buFont typeface="+mj-lt"/>
              <a:buAutoNum type="arabicPeriod"/>
            </a:pPr>
            <a:r>
              <a:rPr lang="en-US" sz="2400" dirty="0">
                <a:solidFill>
                  <a:schemeClr val="tx1"/>
                </a:solidFill>
              </a:rPr>
              <a:t>Explain the difference between submaximal endurance capacity and neuromuscular fatigue.</a:t>
            </a:r>
          </a:p>
          <a:p>
            <a:pPr marL="457200" lvl="0" indent="-457200">
              <a:buFont typeface="+mj-lt"/>
              <a:buAutoNum type="arabicPeriod"/>
            </a:pPr>
            <a:r>
              <a:rPr lang="en-US" sz="2400" dirty="0">
                <a:solidFill>
                  <a:schemeClr val="tx1"/>
                </a:solidFill>
              </a:rPr>
              <a:t>Neuromuscular fatigue is any ability to not produce power or apply force (T/F)</a:t>
            </a:r>
          </a:p>
          <a:p>
            <a:pPr marL="457200" lvl="0" indent="-457200">
              <a:buFont typeface="+mj-lt"/>
              <a:buAutoNum type="arabicPeriod"/>
            </a:pPr>
            <a:r>
              <a:rPr lang="en-US" sz="2400" dirty="0">
                <a:solidFill>
                  <a:schemeClr val="tx1"/>
                </a:solidFill>
              </a:rPr>
              <a:t>Explain what can override the CNS when an athlete starts to fatigue, why do you think it is possible?</a:t>
            </a:r>
          </a:p>
          <a:p>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3412" y="3048000"/>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072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0"/>
            <a:ext cx="7772400" cy="1362075"/>
          </a:xfrm>
        </p:spPr>
        <p:txBody>
          <a:bodyPr>
            <a:normAutofit/>
          </a:bodyPr>
          <a:lstStyle/>
          <a:p>
            <a:r>
              <a:rPr lang="en-US" dirty="0" smtClean="0"/>
              <a:t>Facts about Fitness</a:t>
            </a:r>
            <a:br>
              <a:rPr lang="en-US" dirty="0" smtClean="0"/>
            </a:br>
            <a:r>
              <a:rPr lang="en-US" dirty="0" smtClean="0"/>
              <a:t>Body Composition</a:t>
            </a:r>
            <a:endParaRPr lang="en-US" dirty="0"/>
          </a:p>
        </p:txBody>
      </p:sp>
      <p:sp>
        <p:nvSpPr>
          <p:cNvPr id="5" name="Text Placeholder 4"/>
          <p:cNvSpPr>
            <a:spLocks noGrp="1"/>
          </p:cNvSpPr>
          <p:nvPr>
            <p:ph type="body" idx="1"/>
          </p:nvPr>
        </p:nvSpPr>
        <p:spPr>
          <a:xfrm>
            <a:off x="152400" y="1834060"/>
            <a:ext cx="8242069" cy="4267200"/>
          </a:xfrm>
        </p:spPr>
        <p:txBody>
          <a:bodyPr>
            <a:normAutofit fontScale="92500" lnSpcReduction="20000"/>
          </a:bodyPr>
          <a:lstStyle/>
          <a:p>
            <a:r>
              <a:rPr lang="en-US" sz="2400" dirty="0" smtClean="0">
                <a:solidFill>
                  <a:schemeClr val="tx1"/>
                </a:solidFill>
              </a:rPr>
              <a:t>Objectives:</a:t>
            </a:r>
          </a:p>
          <a:p>
            <a:r>
              <a:rPr lang="en-US" sz="2400" dirty="0" smtClean="0">
                <a:solidFill>
                  <a:schemeClr val="tx1"/>
                </a:solidFill>
              </a:rPr>
              <a:t>Cadets will be able to</a:t>
            </a:r>
          </a:p>
          <a:p>
            <a:pPr marL="342900" indent="-342900">
              <a:buFont typeface="Arial" panose="020B0604020202020204" pitchFamily="34" charset="0"/>
              <a:buChar char="•"/>
            </a:pPr>
            <a:r>
              <a:rPr lang="en-US" sz="2400" dirty="0" smtClean="0">
                <a:solidFill>
                  <a:schemeClr val="tx1"/>
                </a:solidFill>
              </a:rPr>
              <a:t>Identify the various clinical methods of measuring body composition</a:t>
            </a:r>
          </a:p>
          <a:p>
            <a:pPr marL="342900" indent="-342900">
              <a:buFont typeface="Arial" panose="020B0604020202020204" pitchFamily="34" charset="0"/>
              <a:buChar char="•"/>
            </a:pPr>
            <a:r>
              <a:rPr lang="en-US" sz="2400" dirty="0" smtClean="0">
                <a:solidFill>
                  <a:schemeClr val="tx1"/>
                </a:solidFill>
              </a:rPr>
              <a:t>Define the Purpose of BMI </a:t>
            </a:r>
          </a:p>
          <a:p>
            <a:pPr marL="342900" indent="-342900">
              <a:buFont typeface="Arial" panose="020B0604020202020204" pitchFamily="34" charset="0"/>
              <a:buChar char="•"/>
            </a:pPr>
            <a:r>
              <a:rPr lang="en-US" sz="2400" dirty="0" smtClean="0">
                <a:solidFill>
                  <a:schemeClr val="tx1"/>
                </a:solidFill>
              </a:rPr>
              <a:t>Explain Body Dysmorphia</a:t>
            </a:r>
          </a:p>
          <a:p>
            <a:pPr marL="342900" indent="-342900">
              <a:buFont typeface="Arial" panose="020B0604020202020204" pitchFamily="34" charset="0"/>
              <a:buChar char="•"/>
            </a:pPr>
            <a:r>
              <a:rPr lang="en-US" sz="2400" dirty="0" smtClean="0">
                <a:solidFill>
                  <a:schemeClr val="tx1"/>
                </a:solidFill>
              </a:rPr>
              <a:t>Define two major eating disorders</a:t>
            </a:r>
          </a:p>
          <a:p>
            <a:pPr marL="342900" indent="-342900">
              <a:buFont typeface="Arial" panose="020B0604020202020204" pitchFamily="34" charset="0"/>
              <a:buChar char="•"/>
            </a:pPr>
            <a:r>
              <a:rPr lang="en-US" sz="2400" dirty="0" smtClean="0">
                <a:solidFill>
                  <a:schemeClr val="tx1"/>
                </a:solidFill>
              </a:rPr>
              <a:t>Understand the seriousness of substance abuse</a:t>
            </a:r>
          </a:p>
          <a:p>
            <a:pPr marL="342900" indent="-342900">
              <a:buFont typeface="Arial" panose="020B0604020202020204" pitchFamily="34" charset="0"/>
              <a:buChar char="•"/>
            </a:pPr>
            <a:r>
              <a:rPr lang="en-US" sz="2400" dirty="0" smtClean="0">
                <a:solidFill>
                  <a:schemeClr val="tx1"/>
                </a:solidFill>
              </a:rPr>
              <a:t>Identify underweight health issues for females</a:t>
            </a:r>
          </a:p>
          <a:p>
            <a:pPr marL="342900" indent="-342900">
              <a:buFont typeface="Arial" panose="020B0604020202020204" pitchFamily="34" charset="0"/>
              <a:buChar char="•"/>
            </a:pPr>
            <a:endParaRPr lang="en-US" sz="2400" dirty="0" smtClean="0">
              <a:solidFill>
                <a:schemeClr val="tx1"/>
              </a:solidFill>
            </a:endParaRPr>
          </a:p>
          <a:p>
            <a:r>
              <a:rPr lang="en-US" sz="2400" dirty="0" smtClean="0">
                <a:solidFill>
                  <a:schemeClr val="tx1"/>
                </a:solidFill>
              </a:rPr>
              <a:t>Essential Question:</a:t>
            </a:r>
          </a:p>
          <a:p>
            <a:r>
              <a:rPr lang="en-US" sz="2400" dirty="0" smtClean="0">
                <a:solidFill>
                  <a:schemeClr val="tx1"/>
                </a:solidFill>
              </a:rPr>
              <a:t>How body composition is measured, and used to maintain life long health.</a:t>
            </a:r>
          </a:p>
        </p:txBody>
      </p:sp>
    </p:spTree>
    <p:extLst>
      <p:ext uri="{BB962C8B-B14F-4D97-AF65-F5344CB8AC3E}">
        <p14:creationId xmlns:p14="http://schemas.microsoft.com/office/powerpoint/2010/main" val="4173500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1295400"/>
          </a:xfrm>
        </p:spPr>
        <p:txBody>
          <a:bodyPr>
            <a:normAutofit/>
          </a:bodyPr>
          <a:lstStyle/>
          <a:p>
            <a:r>
              <a:rPr lang="en-US" dirty="0" smtClean="0"/>
              <a:t>Body </a:t>
            </a:r>
            <a:r>
              <a:rPr lang="en-US" dirty="0" smtClean="0"/>
              <a:t>Composition</a:t>
            </a:r>
            <a:endParaRPr lang="en-US" dirty="0"/>
          </a:p>
        </p:txBody>
      </p:sp>
      <p:sp>
        <p:nvSpPr>
          <p:cNvPr id="3" name="Content Placeholder 2"/>
          <p:cNvSpPr>
            <a:spLocks noGrp="1"/>
          </p:cNvSpPr>
          <p:nvPr>
            <p:ph idx="1"/>
          </p:nvPr>
        </p:nvSpPr>
        <p:spPr>
          <a:xfrm>
            <a:off x="76200" y="1524000"/>
            <a:ext cx="9144000" cy="4876800"/>
          </a:xfrm>
        </p:spPr>
        <p:txBody>
          <a:bodyPr>
            <a:normAutofit/>
          </a:bodyPr>
          <a:lstStyle/>
          <a:p>
            <a:r>
              <a:rPr lang="en-US" sz="2400" b="1" dirty="0" smtClean="0"/>
              <a:t>Body </a:t>
            </a:r>
            <a:r>
              <a:rPr lang="en-US" sz="2400" b="1" dirty="0"/>
              <a:t>Mass </a:t>
            </a:r>
            <a:r>
              <a:rPr lang="en-US" sz="2400" b="1" dirty="0" smtClean="0"/>
              <a:t>Index </a:t>
            </a:r>
            <a:r>
              <a:rPr lang="en-US" sz="2400" dirty="0" smtClean="0"/>
              <a:t>is a chart of body fat  relative of a  weight to height ratio </a:t>
            </a:r>
            <a:r>
              <a:rPr lang="en-US" sz="2400" dirty="0"/>
              <a:t>by medical standards </a:t>
            </a:r>
            <a:endParaRPr lang="en-US" sz="2400" b="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565400"/>
            <a:ext cx="6096000" cy="4064000"/>
          </a:xfrm>
          <a:prstGeom prst="rect">
            <a:avLst/>
          </a:prstGeom>
        </p:spPr>
      </p:pic>
    </p:spTree>
    <p:extLst>
      <p:ext uri="{BB962C8B-B14F-4D97-AF65-F5344CB8AC3E}">
        <p14:creationId xmlns:p14="http://schemas.microsoft.com/office/powerpoint/2010/main" val="1652091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Body </a:t>
            </a:r>
            <a:r>
              <a:rPr lang="en-US" dirty="0" smtClean="0"/>
              <a:t>Composition : Clinical Methods by accuracy </a:t>
            </a:r>
            <a:endParaRPr lang="en-US" dirty="0"/>
          </a:p>
        </p:txBody>
      </p:sp>
      <p:sp>
        <p:nvSpPr>
          <p:cNvPr id="3" name="Content Placeholder 2"/>
          <p:cNvSpPr>
            <a:spLocks noGrp="1"/>
          </p:cNvSpPr>
          <p:nvPr>
            <p:ph idx="1"/>
          </p:nvPr>
        </p:nvSpPr>
        <p:spPr>
          <a:xfrm>
            <a:off x="76200" y="1600200"/>
            <a:ext cx="8915400" cy="4876800"/>
          </a:xfrm>
        </p:spPr>
        <p:txBody>
          <a:bodyPr>
            <a:noAutofit/>
          </a:bodyPr>
          <a:lstStyle/>
          <a:p>
            <a:pPr marL="514350" indent="-514350">
              <a:buFont typeface="+mj-lt"/>
              <a:buAutoNum type="arabicPeriod"/>
            </a:pPr>
            <a:r>
              <a:rPr lang="en-US" sz="2100" b="1" dirty="0"/>
              <a:t>X-Ray Absorptiometry (DXA)</a:t>
            </a:r>
            <a:r>
              <a:rPr lang="en-US" sz="2100" dirty="0"/>
              <a:t> it is an X-Ray that can detect the difference between fat, bone, muscle, and tissue </a:t>
            </a:r>
            <a:endParaRPr lang="en-US" sz="2100" dirty="0" smtClean="0"/>
          </a:p>
          <a:p>
            <a:pPr marL="514350" indent="-514350">
              <a:buFont typeface="+mj-lt"/>
              <a:buAutoNum type="arabicPeriod"/>
            </a:pPr>
            <a:r>
              <a:rPr lang="en-US" sz="2100" b="1" dirty="0"/>
              <a:t>Underwater weighing</a:t>
            </a:r>
            <a:r>
              <a:rPr lang="en-US" sz="2100" dirty="0"/>
              <a:t>, a procedure where the person is weighed on land, then weighed in a big water tank after expelling all air from the lung reserve for 10-15 seconds, and then weighed again, a math equation is applied to the results and the test gives the approximate underwater weight and lung capacity seen </a:t>
            </a:r>
            <a:r>
              <a:rPr lang="en-US" sz="2100" dirty="0" smtClean="0"/>
              <a:t>also known as </a:t>
            </a:r>
            <a:r>
              <a:rPr lang="en-US" sz="2100" b="1" dirty="0" smtClean="0"/>
              <a:t>hydrostatic weighing </a:t>
            </a:r>
          </a:p>
          <a:p>
            <a:pPr marL="514350" indent="-514350">
              <a:buFont typeface="+mj-lt"/>
              <a:buAutoNum type="arabicPeriod"/>
            </a:pPr>
            <a:r>
              <a:rPr lang="en-US" sz="2100" b="1" dirty="0" smtClean="0"/>
              <a:t>bod </a:t>
            </a:r>
            <a:r>
              <a:rPr lang="en-US" sz="2100" b="1" dirty="0"/>
              <a:t>pod</a:t>
            </a:r>
            <a:r>
              <a:rPr lang="en-US" sz="2100" dirty="0"/>
              <a:t> in </a:t>
            </a:r>
            <a:r>
              <a:rPr lang="en-US" sz="2100" dirty="0" smtClean="0"/>
              <a:t>which </a:t>
            </a:r>
            <a:r>
              <a:rPr lang="en-US" sz="2100" dirty="0"/>
              <a:t>is an assessment done through a machine that looks like an egg capsule and the space the person being tested body moves the air out of the pod is how it calculates the body fat percentage. </a:t>
            </a:r>
            <a:endParaRPr lang="en-US" sz="2100" dirty="0" smtClean="0"/>
          </a:p>
          <a:p>
            <a:pPr marL="514350" indent="-514350">
              <a:buFont typeface="+mj-lt"/>
              <a:buAutoNum type="arabicPeriod"/>
            </a:pPr>
            <a:r>
              <a:rPr lang="en-US" sz="2100" b="1" dirty="0"/>
              <a:t>skinfold test in </a:t>
            </a:r>
            <a:r>
              <a:rPr lang="en-US" sz="2100" dirty="0" smtClean="0"/>
              <a:t>a </a:t>
            </a:r>
            <a:r>
              <a:rPr lang="en-US" sz="2100" dirty="0"/>
              <a:t>widely accepted and applied way of measuring body composition, it measures the body’s density of mass in a comparison of body fat and fat-free mass though using a caliper method at one or more sites. </a:t>
            </a:r>
            <a:endParaRPr lang="en-US" sz="2100" dirty="0" smtClean="0"/>
          </a:p>
        </p:txBody>
      </p:sp>
    </p:spTree>
    <p:extLst>
      <p:ext uri="{BB962C8B-B14F-4D97-AF65-F5344CB8AC3E}">
        <p14:creationId xmlns:p14="http://schemas.microsoft.com/office/powerpoint/2010/main" val="119352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Body </a:t>
            </a:r>
            <a:r>
              <a:rPr lang="en-US" dirty="0" smtClean="0"/>
              <a:t>Composition:</a:t>
            </a:r>
            <a:endParaRPr lang="en-US" dirty="0"/>
          </a:p>
        </p:txBody>
      </p:sp>
      <p:sp>
        <p:nvSpPr>
          <p:cNvPr id="3" name="Content Placeholder 2"/>
          <p:cNvSpPr>
            <a:spLocks noGrp="1"/>
          </p:cNvSpPr>
          <p:nvPr>
            <p:ph idx="1"/>
          </p:nvPr>
        </p:nvSpPr>
        <p:spPr>
          <a:xfrm>
            <a:off x="76200" y="1600200"/>
            <a:ext cx="8915400" cy="4876800"/>
          </a:xfrm>
        </p:spPr>
        <p:txBody>
          <a:bodyPr>
            <a:normAutofit/>
          </a:bodyPr>
          <a:lstStyle/>
          <a:p>
            <a:pPr marL="0" indent="0">
              <a:buNone/>
            </a:pPr>
            <a:r>
              <a:rPr lang="en-US" sz="2800" b="1" dirty="0"/>
              <a:t>bioelectric impedance</a:t>
            </a:r>
            <a:r>
              <a:rPr lang="en-US" sz="2800" dirty="0"/>
              <a:t>, a scale-like device that sends an electric current through the body back to the machine that gives the percentage of body fat by calculating the amount of resistance of the current through the tissue. </a:t>
            </a:r>
          </a:p>
          <a:p>
            <a:pPr marL="400050" lvl="1" indent="0">
              <a:buNone/>
            </a:pPr>
            <a:r>
              <a:rPr lang="en-US" sz="2000" dirty="0"/>
              <a:t>This type of measuring tool is the least accurate and only gives a relative body fat measurement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3494" y="4185993"/>
            <a:ext cx="3216383" cy="2473569"/>
          </a:xfrm>
          <a:prstGeom prst="rect">
            <a:avLst/>
          </a:prstGeom>
        </p:spPr>
      </p:pic>
    </p:spTree>
    <p:extLst>
      <p:ext uri="{BB962C8B-B14F-4D97-AF65-F5344CB8AC3E}">
        <p14:creationId xmlns:p14="http://schemas.microsoft.com/office/powerpoint/2010/main" val="2029723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Body </a:t>
            </a:r>
            <a:r>
              <a:rPr lang="en-US" dirty="0" smtClean="0"/>
              <a:t>Composition: Body Density Equation</a:t>
            </a:r>
            <a:endParaRPr lang="en-US" dirty="0"/>
          </a:p>
        </p:txBody>
      </p:sp>
      <p:sp>
        <p:nvSpPr>
          <p:cNvPr id="3" name="Content Placeholder 2"/>
          <p:cNvSpPr>
            <a:spLocks noGrp="1"/>
          </p:cNvSpPr>
          <p:nvPr>
            <p:ph idx="1"/>
          </p:nvPr>
        </p:nvSpPr>
        <p:spPr>
          <a:xfrm>
            <a:off x="76200" y="1600200"/>
            <a:ext cx="8915400" cy="4876800"/>
          </a:xfrm>
        </p:spPr>
        <p:txBody>
          <a:bodyPr>
            <a:normAutofit/>
          </a:bodyPr>
          <a:lstStyle/>
          <a:p>
            <a:r>
              <a:rPr lang="en-US" sz="3600" dirty="0"/>
              <a:t>Density of the body= Mass of Body ÷ Body </a:t>
            </a:r>
            <a:r>
              <a:rPr lang="en-US" sz="3600" dirty="0" smtClean="0"/>
              <a:t>Volume</a:t>
            </a:r>
            <a:endParaRPr lang="en-US" sz="3600" dirty="0"/>
          </a:p>
          <a:p>
            <a:r>
              <a:rPr lang="en-US" sz="3600" dirty="0" smtClean="0"/>
              <a:t>(D=M÷V</a:t>
            </a:r>
            <a:r>
              <a:rPr lang="en-US" sz="3600" dirty="0"/>
              <a:t>) </a:t>
            </a:r>
            <a:endParaRPr lang="en-US" sz="3600" dirty="0" smtClean="0"/>
          </a:p>
          <a:p>
            <a:pPr lvl="1"/>
            <a:r>
              <a:rPr lang="en-US" sz="3200" dirty="0" smtClean="0"/>
              <a:t>then </a:t>
            </a:r>
            <a:r>
              <a:rPr lang="en-US" sz="3200" dirty="0"/>
              <a:t>you can calculate the body fat percentage through, % of body fat= (495 ÷ Body Density)- 450, </a:t>
            </a:r>
            <a:endParaRPr lang="en-US" sz="3200" dirty="0" smtClean="0"/>
          </a:p>
          <a:p>
            <a:pPr lvl="2"/>
            <a:r>
              <a:rPr lang="en-US" sz="2800" dirty="0" smtClean="0"/>
              <a:t>%</a:t>
            </a:r>
            <a:r>
              <a:rPr lang="en-US" sz="2800" dirty="0"/>
              <a:t>BF</a:t>
            </a:r>
            <a:r>
              <a:rPr lang="en-US" sz="2800" dirty="0" smtClean="0"/>
              <a:t>=(495÷D</a:t>
            </a:r>
            <a:r>
              <a:rPr lang="en-US" sz="2800" dirty="0"/>
              <a:t>)-450 </a:t>
            </a:r>
          </a:p>
        </p:txBody>
      </p:sp>
    </p:spTree>
    <p:extLst>
      <p:ext uri="{BB962C8B-B14F-4D97-AF65-F5344CB8AC3E}">
        <p14:creationId xmlns:p14="http://schemas.microsoft.com/office/powerpoint/2010/main" val="3637631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Body </a:t>
            </a:r>
            <a:r>
              <a:rPr lang="en-US" dirty="0" smtClean="0"/>
              <a:t>Composition: Relative Body Fat (Part 1)</a:t>
            </a:r>
            <a:endParaRPr lang="en-US" dirty="0"/>
          </a:p>
        </p:txBody>
      </p:sp>
      <p:sp>
        <p:nvSpPr>
          <p:cNvPr id="3" name="Content Placeholder 2"/>
          <p:cNvSpPr>
            <a:spLocks noGrp="1"/>
          </p:cNvSpPr>
          <p:nvPr>
            <p:ph idx="1"/>
          </p:nvPr>
        </p:nvSpPr>
        <p:spPr>
          <a:xfrm>
            <a:off x="76200" y="1600200"/>
            <a:ext cx="8915400" cy="4876800"/>
          </a:xfrm>
        </p:spPr>
        <p:txBody>
          <a:bodyPr>
            <a:normAutofit/>
          </a:bodyPr>
          <a:lstStyle/>
          <a:p>
            <a:r>
              <a:rPr lang="en-US" sz="2800" b="1" dirty="0"/>
              <a:t>Relative body fat</a:t>
            </a:r>
            <a:r>
              <a:rPr lang="en-US" sz="2800" dirty="0"/>
              <a:t> is the ratio of fat mass to total body mass, usually expressed as a percentage amount</a:t>
            </a:r>
            <a:r>
              <a:rPr lang="en-US" sz="2800" dirty="0" smtClean="0"/>
              <a:t>.</a:t>
            </a:r>
          </a:p>
          <a:p>
            <a:pPr lvl="1"/>
            <a:r>
              <a:rPr lang="en-US" sz="2400" dirty="0" smtClean="0"/>
              <a:t> </a:t>
            </a:r>
            <a:r>
              <a:rPr lang="en-US" sz="2400" dirty="0"/>
              <a:t>For example, in the study from 1977, most distance runners are usually under 12% body fat and it was discovered the top long-distance runners in the same study were measured at 6% body fat. </a:t>
            </a:r>
            <a:endParaRPr lang="en-US" sz="2400" dirty="0" smtClean="0"/>
          </a:p>
          <a:p>
            <a:pPr lvl="1"/>
            <a:r>
              <a:rPr lang="en-US" sz="2400" dirty="0" smtClean="0"/>
              <a:t>But </a:t>
            </a:r>
            <a:r>
              <a:rPr lang="en-US" sz="2400" dirty="0"/>
              <a:t>the best United States distance runner was measured at 17% body fat and the women who held the best record time for the 50-mile run had 37% body fat. </a:t>
            </a:r>
            <a:endParaRPr lang="en-US" sz="2400" dirty="0" smtClean="0"/>
          </a:p>
          <a:p>
            <a:pPr lvl="1"/>
            <a:r>
              <a:rPr lang="en-US" sz="2400" dirty="0" smtClean="0"/>
              <a:t>The </a:t>
            </a:r>
            <a:r>
              <a:rPr lang="en-US" sz="2400" dirty="0"/>
              <a:t>relative portion is that the sport and the competitive level does not always predict the body fat percentage expectation. </a:t>
            </a:r>
          </a:p>
        </p:txBody>
      </p:sp>
    </p:spTree>
    <p:extLst>
      <p:ext uri="{BB962C8B-B14F-4D97-AF65-F5344CB8AC3E}">
        <p14:creationId xmlns:p14="http://schemas.microsoft.com/office/powerpoint/2010/main" val="582559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Body </a:t>
            </a:r>
            <a:r>
              <a:rPr lang="en-US" dirty="0" smtClean="0"/>
              <a:t>Composition: Relative Body Fat (Part 2)</a:t>
            </a:r>
            <a:endParaRPr lang="en-US" dirty="0"/>
          </a:p>
        </p:txBody>
      </p:sp>
      <p:sp>
        <p:nvSpPr>
          <p:cNvPr id="3" name="Content Placeholder 2"/>
          <p:cNvSpPr>
            <a:spLocks noGrp="1"/>
          </p:cNvSpPr>
          <p:nvPr>
            <p:ph idx="1"/>
          </p:nvPr>
        </p:nvSpPr>
        <p:spPr>
          <a:xfrm>
            <a:off x="76200" y="1600200"/>
            <a:ext cx="8915400" cy="4876800"/>
          </a:xfrm>
        </p:spPr>
        <p:txBody>
          <a:bodyPr>
            <a:normAutofit/>
          </a:bodyPr>
          <a:lstStyle/>
          <a:p>
            <a:r>
              <a:rPr lang="en-US" sz="2400" b="1" dirty="0"/>
              <a:t>D</a:t>
            </a:r>
            <a:r>
              <a:rPr lang="en-US" sz="2400" b="1" dirty="0" smtClean="0"/>
              <a:t>ehydration</a:t>
            </a:r>
            <a:r>
              <a:rPr lang="en-US" sz="2400" dirty="0" smtClean="0"/>
              <a:t> </a:t>
            </a:r>
            <a:r>
              <a:rPr lang="en-US" sz="2400" dirty="0"/>
              <a:t>(loss of body fluids) techniques such as fasting, low-calorie diets, and lack of water consumption. Forcing the body to low weight can cause lifelong repercussions</a:t>
            </a:r>
            <a:r>
              <a:rPr lang="en-US" sz="2400" dirty="0" smtClean="0"/>
              <a:t>.</a:t>
            </a:r>
          </a:p>
          <a:p>
            <a:r>
              <a:rPr lang="en-US" sz="2400" b="1" dirty="0"/>
              <a:t>Chronic fatigue syndrome </a:t>
            </a:r>
            <a:r>
              <a:rPr lang="en-US" sz="2400" dirty="0"/>
              <a:t>appears to be an immune system dysfunction that causes extreme fatigue, muscle soreness, and cognition dysfunctions that lasts for months or year. </a:t>
            </a:r>
            <a:endParaRPr lang="en-US" sz="2400" dirty="0" smtClean="0"/>
          </a:p>
          <a:p>
            <a:r>
              <a:rPr lang="en-US" sz="2400" dirty="0"/>
              <a:t>The issues females can encounter if they are </a:t>
            </a:r>
            <a:r>
              <a:rPr lang="en-US" sz="2400" dirty="0" smtClean="0"/>
              <a:t>underweight:</a:t>
            </a:r>
          </a:p>
          <a:p>
            <a:pPr lvl="1"/>
            <a:r>
              <a:rPr lang="en-US" sz="2000" b="1" dirty="0" err="1" smtClean="0"/>
              <a:t>oligomenorrhea</a:t>
            </a:r>
            <a:r>
              <a:rPr lang="en-US" sz="2000" b="1" dirty="0" smtClean="0"/>
              <a:t> </a:t>
            </a:r>
            <a:r>
              <a:rPr lang="en-US" sz="2000" dirty="0"/>
              <a:t>infrequent or really light menstrual </a:t>
            </a:r>
            <a:r>
              <a:rPr lang="en-US" sz="2000" dirty="0" smtClean="0"/>
              <a:t>flow</a:t>
            </a:r>
          </a:p>
          <a:p>
            <a:pPr lvl="1"/>
            <a:r>
              <a:rPr lang="en-US" sz="2000" b="1" dirty="0" smtClean="0"/>
              <a:t>amenorrhea</a:t>
            </a:r>
            <a:r>
              <a:rPr lang="en-US" sz="2000" dirty="0" smtClean="0"/>
              <a:t> </a:t>
            </a:r>
            <a:r>
              <a:rPr lang="en-US" sz="2000" dirty="0"/>
              <a:t>stopped the regular menstrual </a:t>
            </a:r>
            <a:r>
              <a:rPr lang="en-US" sz="2000" dirty="0" smtClean="0"/>
              <a:t>flow </a:t>
            </a:r>
          </a:p>
          <a:p>
            <a:pPr lvl="1"/>
            <a:r>
              <a:rPr lang="en-US" sz="2000" b="1" dirty="0" smtClean="0"/>
              <a:t>delayed </a:t>
            </a:r>
            <a:r>
              <a:rPr lang="en-US" sz="2000" b="1" dirty="0"/>
              <a:t>menarche </a:t>
            </a:r>
            <a:r>
              <a:rPr lang="en-US" sz="2000" dirty="0"/>
              <a:t>the absence or never starting their period. </a:t>
            </a:r>
            <a:endParaRPr lang="en-US" sz="2000" dirty="0" smtClean="0"/>
          </a:p>
          <a:p>
            <a:pPr lvl="2"/>
            <a:r>
              <a:rPr lang="en-US" sz="1800" dirty="0" smtClean="0"/>
              <a:t>These </a:t>
            </a:r>
            <a:r>
              <a:rPr lang="en-US" sz="1800" dirty="0"/>
              <a:t>health concerns can be caused by underweight, but also by caloric restriction, and some vegetarian diets </a:t>
            </a:r>
          </a:p>
        </p:txBody>
      </p:sp>
    </p:spTree>
    <p:extLst>
      <p:ext uri="{BB962C8B-B14F-4D97-AF65-F5344CB8AC3E}">
        <p14:creationId xmlns:p14="http://schemas.microsoft.com/office/powerpoint/2010/main" val="892782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0"/>
            <a:ext cx="7772400" cy="1362075"/>
          </a:xfrm>
        </p:spPr>
        <p:txBody>
          <a:bodyPr>
            <a:normAutofit fontScale="90000"/>
          </a:bodyPr>
          <a:lstStyle/>
          <a:p>
            <a:r>
              <a:rPr lang="en-US" dirty="0" smtClean="0"/>
              <a:t>Facts about Fitness:</a:t>
            </a:r>
            <a:br>
              <a:rPr lang="en-US" dirty="0" smtClean="0"/>
            </a:br>
            <a:r>
              <a:rPr lang="en-US" dirty="0" smtClean="0"/>
              <a:t>Unit Objectives</a:t>
            </a:r>
            <a:br>
              <a:rPr lang="en-US" dirty="0" smtClean="0"/>
            </a:br>
            <a:endParaRPr lang="en-US" dirty="0"/>
          </a:p>
        </p:txBody>
      </p:sp>
      <p:sp>
        <p:nvSpPr>
          <p:cNvPr id="5" name="Text Placeholder 4"/>
          <p:cNvSpPr>
            <a:spLocks noGrp="1"/>
          </p:cNvSpPr>
          <p:nvPr>
            <p:ph type="body" idx="1"/>
          </p:nvPr>
        </p:nvSpPr>
        <p:spPr>
          <a:xfrm>
            <a:off x="228600" y="1676400"/>
            <a:ext cx="8610600" cy="4876800"/>
          </a:xfrm>
        </p:spPr>
        <p:txBody>
          <a:bodyPr numCol="1">
            <a:normAutofit fontScale="92500" lnSpcReduction="10000"/>
          </a:bodyPr>
          <a:lstStyle/>
          <a:p>
            <a:r>
              <a:rPr lang="en-US" sz="2400" i="1" dirty="0">
                <a:solidFill>
                  <a:schemeClr val="tx1"/>
                </a:solidFill>
              </a:rPr>
              <a:t>The desired outcome of this unit is for students to learn various fitness facts in the five components of fitness, understand the human anatomy as it pretends to fitness, as well as the psychology involved in exercise and sports or as it relates to their life long health.</a:t>
            </a:r>
            <a:endParaRPr lang="en-US" sz="2400" dirty="0">
              <a:solidFill>
                <a:schemeClr val="tx1"/>
              </a:solidFill>
            </a:endParaRPr>
          </a:p>
          <a:p>
            <a:r>
              <a:rPr lang="en-US" sz="2800" b="1" u="sng" dirty="0">
                <a:solidFill>
                  <a:schemeClr val="tx1"/>
                </a:solidFill>
              </a:rPr>
              <a:t>Plan of Action</a:t>
            </a:r>
            <a:r>
              <a:rPr lang="en-US" sz="2800" dirty="0">
                <a:solidFill>
                  <a:schemeClr val="tx1"/>
                </a:solidFill>
              </a:rPr>
              <a:t>: </a:t>
            </a:r>
          </a:p>
          <a:p>
            <a:pPr marL="457200" lvl="0" indent="-457200">
              <a:buFont typeface="+mj-lt"/>
              <a:buAutoNum type="arabicPeriod"/>
            </a:pPr>
            <a:r>
              <a:rPr lang="en-US" i="1" dirty="0">
                <a:solidFill>
                  <a:schemeClr val="tx1"/>
                </a:solidFill>
              </a:rPr>
              <a:t>Each step of executing PRE safely using weights</a:t>
            </a:r>
            <a:endParaRPr lang="en-US" dirty="0">
              <a:solidFill>
                <a:schemeClr val="tx1"/>
              </a:solidFill>
            </a:endParaRPr>
          </a:p>
          <a:p>
            <a:pPr marL="457200" lvl="0" indent="-457200">
              <a:buFont typeface="+mj-lt"/>
              <a:buAutoNum type="arabicPeriod"/>
            </a:pPr>
            <a:r>
              <a:rPr lang="en-US" i="1" dirty="0">
                <a:solidFill>
                  <a:schemeClr val="tx1"/>
                </a:solidFill>
              </a:rPr>
              <a:t>Explain muscle-bound and why and an individual should not practice it</a:t>
            </a:r>
            <a:endParaRPr lang="en-US" dirty="0">
              <a:solidFill>
                <a:schemeClr val="tx1"/>
              </a:solidFill>
            </a:endParaRPr>
          </a:p>
          <a:p>
            <a:pPr marL="457200" lvl="0" indent="-457200">
              <a:buFont typeface="+mj-lt"/>
              <a:buAutoNum type="arabicPeriod"/>
            </a:pPr>
            <a:r>
              <a:rPr lang="en-US" i="1" dirty="0">
                <a:solidFill>
                  <a:schemeClr val="tx1"/>
                </a:solidFill>
              </a:rPr>
              <a:t>Understand the history of </a:t>
            </a:r>
            <a:r>
              <a:rPr lang="en-US" i="1" dirty="0" err="1">
                <a:solidFill>
                  <a:schemeClr val="tx1"/>
                </a:solidFill>
              </a:rPr>
              <a:t>Plyometrics</a:t>
            </a:r>
            <a:endParaRPr lang="en-US" dirty="0">
              <a:solidFill>
                <a:schemeClr val="tx1"/>
              </a:solidFill>
            </a:endParaRPr>
          </a:p>
          <a:p>
            <a:pPr marL="457200" lvl="0" indent="-457200">
              <a:buFont typeface="+mj-lt"/>
              <a:buAutoNum type="arabicPeriod"/>
            </a:pPr>
            <a:r>
              <a:rPr lang="en-US" i="1" dirty="0">
                <a:solidFill>
                  <a:schemeClr val="tx1"/>
                </a:solidFill>
              </a:rPr>
              <a:t>Define how </a:t>
            </a:r>
            <a:r>
              <a:rPr lang="en-US" i="1" dirty="0" err="1">
                <a:solidFill>
                  <a:schemeClr val="tx1"/>
                </a:solidFill>
              </a:rPr>
              <a:t>Plyometrics</a:t>
            </a:r>
            <a:r>
              <a:rPr lang="en-US" i="1" dirty="0">
                <a:solidFill>
                  <a:schemeClr val="tx1"/>
                </a:solidFill>
              </a:rPr>
              <a:t> is used now and other terms it is disguised by</a:t>
            </a:r>
            <a:endParaRPr lang="en-US" dirty="0">
              <a:solidFill>
                <a:schemeClr val="tx1"/>
              </a:solidFill>
            </a:endParaRPr>
          </a:p>
          <a:p>
            <a:pPr marL="457200" lvl="0" indent="-457200">
              <a:buFont typeface="+mj-lt"/>
              <a:buAutoNum type="arabicPeriod"/>
            </a:pPr>
            <a:r>
              <a:rPr lang="en-US" i="1" dirty="0">
                <a:solidFill>
                  <a:schemeClr val="tx1"/>
                </a:solidFill>
              </a:rPr>
              <a:t>Explain interval training</a:t>
            </a:r>
            <a:endParaRPr lang="en-US" dirty="0">
              <a:solidFill>
                <a:schemeClr val="tx1"/>
              </a:solidFill>
            </a:endParaRPr>
          </a:p>
          <a:p>
            <a:pPr marL="457200" lvl="0" indent="-457200">
              <a:buFont typeface="+mj-lt"/>
              <a:buAutoNum type="arabicPeriod"/>
            </a:pPr>
            <a:r>
              <a:rPr lang="en-US" i="1" dirty="0">
                <a:solidFill>
                  <a:schemeClr val="tx1"/>
                </a:solidFill>
              </a:rPr>
              <a:t>Understand and explain  the myths of females fitness</a:t>
            </a:r>
            <a:endParaRPr lang="en-US" dirty="0">
              <a:solidFill>
                <a:schemeClr val="tx1"/>
              </a:solidFill>
            </a:endParaRPr>
          </a:p>
          <a:p>
            <a:pPr marL="457200" lvl="0" indent="-457200">
              <a:buFont typeface="+mj-lt"/>
              <a:buAutoNum type="arabicPeriod"/>
            </a:pPr>
            <a:r>
              <a:rPr lang="en-US" i="1" dirty="0">
                <a:solidFill>
                  <a:schemeClr val="tx1"/>
                </a:solidFill>
              </a:rPr>
              <a:t>Understand the Submaximal Endurance Capacity</a:t>
            </a:r>
            <a:endParaRPr lang="en-US" dirty="0">
              <a:solidFill>
                <a:schemeClr val="tx1"/>
              </a:solidFill>
            </a:endParaRPr>
          </a:p>
          <a:p>
            <a:pPr marL="457200" lvl="0" indent="-457200">
              <a:buFont typeface="+mj-lt"/>
              <a:buAutoNum type="arabicPeriod"/>
            </a:pPr>
            <a:r>
              <a:rPr lang="en-US" i="1" dirty="0">
                <a:solidFill>
                  <a:schemeClr val="tx1"/>
                </a:solidFill>
              </a:rPr>
              <a:t>Define the Central Nervous Systems’ role in fatigue and how it can be challenges or combatted</a:t>
            </a:r>
            <a:r>
              <a:rPr lang="en-US" i="1" dirty="0" smtClean="0">
                <a:solidFill>
                  <a:schemeClr val="tx1"/>
                </a:solidFill>
              </a:rPr>
              <a:t>.</a:t>
            </a:r>
            <a:r>
              <a:rPr lang="en-US" i="1" dirty="0">
                <a:solidFill>
                  <a:schemeClr val="tx1"/>
                </a:solidFill>
              </a:rPr>
              <a:t/>
            </a:r>
            <a:br>
              <a:rPr lang="en-US" i="1" dirty="0">
                <a:solidFill>
                  <a:schemeClr val="tx1"/>
                </a:solidFill>
              </a:rPr>
            </a:br>
            <a:endParaRPr lang="en-US" dirty="0" smtClean="0">
              <a:solidFill>
                <a:schemeClr val="tx1"/>
              </a:solidFill>
            </a:endParaRPr>
          </a:p>
        </p:txBody>
      </p:sp>
    </p:spTree>
    <p:extLst>
      <p:ext uri="{BB962C8B-B14F-4D97-AF65-F5344CB8AC3E}">
        <p14:creationId xmlns:p14="http://schemas.microsoft.com/office/powerpoint/2010/main" val="1207398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Psychology of Body Composition: Disorders </a:t>
            </a:r>
            <a:endParaRPr lang="en-US" dirty="0"/>
          </a:p>
        </p:txBody>
      </p:sp>
      <p:sp>
        <p:nvSpPr>
          <p:cNvPr id="3" name="Content Placeholder 2"/>
          <p:cNvSpPr>
            <a:spLocks noGrp="1"/>
          </p:cNvSpPr>
          <p:nvPr>
            <p:ph idx="1"/>
          </p:nvPr>
        </p:nvSpPr>
        <p:spPr>
          <a:xfrm>
            <a:off x="133350" y="1752600"/>
            <a:ext cx="8877300" cy="4572000"/>
          </a:xfrm>
        </p:spPr>
        <p:txBody>
          <a:bodyPr>
            <a:normAutofit fontScale="85000" lnSpcReduction="10000"/>
          </a:bodyPr>
          <a:lstStyle/>
          <a:p>
            <a:r>
              <a:rPr lang="en-US" sz="2800" b="1" dirty="0"/>
              <a:t>Body dysmorphia</a:t>
            </a:r>
            <a:r>
              <a:rPr lang="en-US" sz="2800" dirty="0"/>
              <a:t> is when an individual becomes obsessed with building muscle. Some psychologists refer to it as “reverse anorexia.” </a:t>
            </a:r>
            <a:endParaRPr lang="en-US" sz="2800" dirty="0" smtClean="0"/>
          </a:p>
          <a:p>
            <a:r>
              <a:rPr lang="en-US" sz="2800" b="1" dirty="0"/>
              <a:t>Anorexia Nervosa</a:t>
            </a:r>
            <a:r>
              <a:rPr lang="en-US" sz="2800" dirty="0"/>
              <a:t> is an eating disorder that includes three to four key characteristics, refusal to keep a healthy body weight by medical standards, afraid of gaining weight, disturbance in how one view’s their weight or body, the fourth characteristic is for females only, the absence of three consecutive menstrual cycles. </a:t>
            </a:r>
            <a:endParaRPr lang="en-US" sz="2800" dirty="0" smtClean="0"/>
          </a:p>
          <a:p>
            <a:r>
              <a:rPr lang="en-US" sz="2800" b="1" dirty="0"/>
              <a:t>Bulimia</a:t>
            </a:r>
            <a:r>
              <a:rPr lang="en-US" sz="2800" dirty="0"/>
              <a:t> is an eating disorder that can be any combination of five characteristics reoccurring binge eating, lack of control during binge eating, regular self-induced vomiting, an average of two binge-eating per week for at least three months, over-concerned with one's body image or weight. </a:t>
            </a:r>
            <a:endParaRPr lang="en-US" sz="2800" dirty="0" smtClean="0"/>
          </a:p>
        </p:txBody>
      </p:sp>
    </p:spTree>
    <p:extLst>
      <p:ext uri="{BB962C8B-B14F-4D97-AF65-F5344CB8AC3E}">
        <p14:creationId xmlns:p14="http://schemas.microsoft.com/office/powerpoint/2010/main" val="2423712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1295400"/>
          </a:xfrm>
        </p:spPr>
        <p:txBody>
          <a:bodyPr>
            <a:normAutofit fontScale="90000"/>
          </a:bodyPr>
          <a:lstStyle/>
          <a:p>
            <a:r>
              <a:rPr lang="en-US" dirty="0" smtClean="0"/>
              <a:t>Substance Abuse and its role in Body Composition</a:t>
            </a:r>
            <a:endParaRPr lang="en-US" dirty="0"/>
          </a:p>
        </p:txBody>
      </p:sp>
      <p:sp>
        <p:nvSpPr>
          <p:cNvPr id="3" name="Content Placeholder 2"/>
          <p:cNvSpPr>
            <a:spLocks noGrp="1"/>
          </p:cNvSpPr>
          <p:nvPr>
            <p:ph idx="1"/>
          </p:nvPr>
        </p:nvSpPr>
        <p:spPr>
          <a:xfrm>
            <a:off x="152400" y="1752600"/>
            <a:ext cx="9144000" cy="4876800"/>
          </a:xfrm>
        </p:spPr>
        <p:txBody>
          <a:bodyPr>
            <a:normAutofit fontScale="92500"/>
          </a:bodyPr>
          <a:lstStyle/>
          <a:p>
            <a:r>
              <a:rPr lang="en-US" sz="2800" b="1" dirty="0"/>
              <a:t>Substance abuse </a:t>
            </a:r>
            <a:r>
              <a:rPr lang="en-US" sz="2800" dirty="0"/>
              <a:t>is one term that may include anything from, performance-enhancing drugs (steroids), recreational drugs (street drugs, over the counters (OTC’s) and pharmaceuticals) and alcohol. </a:t>
            </a:r>
            <a:endParaRPr lang="en-US" sz="2800" dirty="0" smtClean="0"/>
          </a:p>
          <a:p>
            <a:pPr lvl="1"/>
            <a:r>
              <a:rPr lang="en-US" sz="2400" dirty="0"/>
              <a:t>Signs of substance abuse are but not limited to; change in behavior, changes in peer-group, personality changes, mood swings, athletic performance changes, being apathetic, anxiety, coordination changes, grooming, and hygiene may fail, sweating profusely and muscle </a:t>
            </a:r>
            <a:r>
              <a:rPr lang="en-US" sz="2400" dirty="0" smtClean="0"/>
              <a:t>twitches.</a:t>
            </a:r>
          </a:p>
          <a:p>
            <a:pPr lvl="1"/>
            <a:r>
              <a:rPr lang="en-US" sz="2400" dirty="0" smtClean="0"/>
              <a:t>This </a:t>
            </a:r>
            <a:r>
              <a:rPr lang="en-US" sz="2400" dirty="0"/>
              <a:t>type of abuse may be more prevalent in sports that need a certain body composition, weight range, or body image. These sports would be but not limited to, wrestling, swimming, diving, water polo, cheerleading, gymnastics, weight training, dance, ballet, and pole vault.</a:t>
            </a:r>
          </a:p>
          <a:p>
            <a:pPr lvl="1"/>
            <a:endParaRPr lang="en-US" sz="2400" dirty="0" smtClean="0"/>
          </a:p>
        </p:txBody>
      </p:sp>
    </p:spTree>
    <p:extLst>
      <p:ext uri="{BB962C8B-B14F-4D97-AF65-F5344CB8AC3E}">
        <p14:creationId xmlns:p14="http://schemas.microsoft.com/office/powerpoint/2010/main" val="978531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smtClean="0"/>
              <a:t>Check On Understanding</a:t>
            </a:r>
            <a:endParaRPr lang="en-US" dirty="0"/>
          </a:p>
        </p:txBody>
      </p:sp>
      <p:sp>
        <p:nvSpPr>
          <p:cNvPr id="3" name="Text Placeholder 2"/>
          <p:cNvSpPr>
            <a:spLocks noGrp="1"/>
          </p:cNvSpPr>
          <p:nvPr>
            <p:ph type="body" idx="1"/>
          </p:nvPr>
        </p:nvSpPr>
        <p:spPr>
          <a:xfrm>
            <a:off x="2514601" y="1676400"/>
            <a:ext cx="5787787" cy="4276725"/>
          </a:xfrm>
        </p:spPr>
        <p:txBody>
          <a:bodyPr anchor="t">
            <a:normAutofit/>
          </a:bodyPr>
          <a:lstStyle/>
          <a:p>
            <a:r>
              <a:rPr lang="en-US" b="1" u="sng" dirty="0">
                <a:solidFill>
                  <a:schemeClr val="tx1"/>
                </a:solidFill>
              </a:rPr>
              <a:t>Check on Understanding: </a:t>
            </a:r>
            <a:endParaRPr lang="en-US" dirty="0">
              <a:solidFill>
                <a:schemeClr val="tx1"/>
              </a:solidFill>
            </a:endParaRPr>
          </a:p>
          <a:p>
            <a:pPr marL="457200" lvl="0" indent="-457200">
              <a:buFont typeface="+mj-lt"/>
              <a:buAutoNum type="arabicPeriod"/>
            </a:pPr>
            <a:r>
              <a:rPr lang="en-US" sz="2400" dirty="0">
                <a:solidFill>
                  <a:schemeClr val="tx1"/>
                </a:solidFill>
              </a:rPr>
              <a:t>Name 3 of the 5 methods to measure body composition for an individual.</a:t>
            </a:r>
          </a:p>
          <a:p>
            <a:pPr marL="457200" lvl="0" indent="-457200">
              <a:buFont typeface="+mj-lt"/>
              <a:buAutoNum type="arabicPeriod"/>
            </a:pPr>
            <a:r>
              <a:rPr lang="en-US" sz="2400" dirty="0">
                <a:solidFill>
                  <a:schemeClr val="tx1"/>
                </a:solidFill>
              </a:rPr>
              <a:t>Body Dysmorphia is only related to working out too much in men/males. (T/F)</a:t>
            </a:r>
          </a:p>
          <a:p>
            <a:pPr marL="457200" lvl="0" indent="-457200">
              <a:buFont typeface="+mj-lt"/>
              <a:buAutoNum type="arabicPeriod"/>
            </a:pPr>
            <a:r>
              <a:rPr lang="en-US" sz="2400" dirty="0">
                <a:solidFill>
                  <a:schemeClr val="tx1"/>
                </a:solidFill>
              </a:rPr>
              <a:t>Females are at no risk for health-related issues when they are underweight (T/F)</a:t>
            </a:r>
          </a:p>
          <a:p>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3412" y="3048000"/>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055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0"/>
            <a:ext cx="7772400" cy="1362075"/>
          </a:xfrm>
        </p:spPr>
        <p:txBody>
          <a:bodyPr>
            <a:normAutofit fontScale="90000"/>
          </a:bodyPr>
          <a:lstStyle/>
          <a:p>
            <a:r>
              <a:rPr lang="en-US" dirty="0"/>
              <a:t>Facts about Fitness</a:t>
            </a:r>
            <a:br>
              <a:rPr lang="en-US" dirty="0"/>
            </a:br>
            <a:r>
              <a:rPr lang="en-US" dirty="0" smtClean="0"/>
              <a:t>Flexibility</a:t>
            </a:r>
            <a:r>
              <a:rPr lang="en-US" dirty="0" smtClean="0"/>
              <a:t/>
            </a:r>
            <a:br>
              <a:rPr lang="en-US" dirty="0" smtClean="0"/>
            </a:br>
            <a:endParaRPr lang="en-US" dirty="0"/>
          </a:p>
        </p:txBody>
      </p:sp>
      <p:sp>
        <p:nvSpPr>
          <p:cNvPr id="5" name="Text Placeholder 4"/>
          <p:cNvSpPr>
            <a:spLocks noGrp="1"/>
          </p:cNvSpPr>
          <p:nvPr>
            <p:ph type="body" idx="1"/>
          </p:nvPr>
        </p:nvSpPr>
        <p:spPr>
          <a:xfrm>
            <a:off x="304800" y="1819275"/>
            <a:ext cx="8305800" cy="4048125"/>
          </a:xfrm>
        </p:spPr>
        <p:txBody>
          <a:bodyPr>
            <a:normAutofit/>
          </a:bodyPr>
          <a:lstStyle/>
          <a:p>
            <a:r>
              <a:rPr lang="en-US" sz="2400" dirty="0" smtClean="0">
                <a:solidFill>
                  <a:schemeClr val="tx1"/>
                </a:solidFill>
              </a:rPr>
              <a:t>Objectives:</a:t>
            </a:r>
          </a:p>
          <a:p>
            <a:r>
              <a:rPr lang="en-US" sz="2400" dirty="0" smtClean="0">
                <a:solidFill>
                  <a:schemeClr val="tx1"/>
                </a:solidFill>
              </a:rPr>
              <a:t>Cadets will be able to</a:t>
            </a:r>
          </a:p>
          <a:p>
            <a:pPr marL="342900" indent="-342900">
              <a:buFont typeface="Arial" panose="020B0604020202020204" pitchFamily="34" charset="0"/>
              <a:buChar char="•"/>
            </a:pPr>
            <a:r>
              <a:rPr lang="en-US" sz="2400" dirty="0" smtClean="0">
                <a:solidFill>
                  <a:schemeClr val="tx1"/>
                </a:solidFill>
              </a:rPr>
              <a:t>Define and explain the difference between the anatomical structures of ligaments and tendons</a:t>
            </a:r>
          </a:p>
          <a:p>
            <a:pPr marL="342900" indent="-342900">
              <a:buFont typeface="Arial" panose="020B0604020202020204" pitchFamily="34" charset="0"/>
              <a:buChar char="•"/>
            </a:pPr>
            <a:r>
              <a:rPr lang="en-US" sz="2400" dirty="0" smtClean="0">
                <a:solidFill>
                  <a:schemeClr val="tx1"/>
                </a:solidFill>
              </a:rPr>
              <a:t>Define and execute all three types of stretches</a:t>
            </a:r>
          </a:p>
          <a:p>
            <a:pPr marL="342900" indent="-342900">
              <a:buFont typeface="Arial" panose="020B0604020202020204" pitchFamily="34" charset="0"/>
              <a:buChar char="•"/>
            </a:pPr>
            <a:r>
              <a:rPr lang="en-US" sz="2400" dirty="0" smtClean="0">
                <a:solidFill>
                  <a:schemeClr val="tx1"/>
                </a:solidFill>
              </a:rPr>
              <a:t>Define Hypermobility</a:t>
            </a:r>
          </a:p>
          <a:p>
            <a:endParaRPr lang="en-US" sz="2400" dirty="0" smtClean="0">
              <a:solidFill>
                <a:schemeClr val="tx1"/>
              </a:solidFill>
            </a:endParaRPr>
          </a:p>
          <a:p>
            <a:r>
              <a:rPr lang="en-US" sz="2400" dirty="0" smtClean="0">
                <a:solidFill>
                  <a:schemeClr val="tx1"/>
                </a:solidFill>
              </a:rPr>
              <a:t>Essential Question:</a:t>
            </a:r>
          </a:p>
          <a:p>
            <a:r>
              <a:rPr lang="en-US" sz="2400" dirty="0">
                <a:solidFill>
                  <a:schemeClr val="tx1"/>
                </a:solidFill>
              </a:rPr>
              <a:t>How </a:t>
            </a:r>
            <a:r>
              <a:rPr lang="en-US" sz="2400" dirty="0" smtClean="0">
                <a:solidFill>
                  <a:schemeClr val="tx1"/>
                </a:solidFill>
              </a:rPr>
              <a:t>to stretch properly to the best desire of need.</a:t>
            </a:r>
            <a:endParaRPr lang="en-US" sz="2400" dirty="0" smtClean="0">
              <a:solidFill>
                <a:schemeClr val="tx1"/>
              </a:solidFill>
            </a:endParaRPr>
          </a:p>
        </p:txBody>
      </p:sp>
    </p:spTree>
    <p:extLst>
      <p:ext uri="{BB962C8B-B14F-4D97-AF65-F5344CB8AC3E}">
        <p14:creationId xmlns:p14="http://schemas.microsoft.com/office/powerpoint/2010/main" val="28239354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fontScale="90000"/>
          </a:bodyPr>
          <a:lstStyle/>
          <a:p>
            <a:r>
              <a:rPr lang="en-US" dirty="0" smtClean="0"/>
              <a:t>Flexibility the Forgotten Part of Fitness</a:t>
            </a:r>
            <a:endParaRPr lang="en-US" dirty="0"/>
          </a:p>
        </p:txBody>
      </p:sp>
      <p:sp>
        <p:nvSpPr>
          <p:cNvPr id="3" name="Content Placeholder 2"/>
          <p:cNvSpPr>
            <a:spLocks noGrp="1"/>
          </p:cNvSpPr>
          <p:nvPr>
            <p:ph idx="1"/>
          </p:nvPr>
        </p:nvSpPr>
        <p:spPr>
          <a:xfrm>
            <a:off x="228599" y="1524000"/>
            <a:ext cx="8897815" cy="4846638"/>
          </a:xfrm>
        </p:spPr>
        <p:txBody>
          <a:bodyPr>
            <a:noAutofit/>
          </a:bodyPr>
          <a:lstStyle/>
          <a:p>
            <a:r>
              <a:rPr lang="en-US" sz="2100" dirty="0"/>
              <a:t>Flexibility one of the 5 components of fitness, sometimes known as the “forgotten part” of fitness. </a:t>
            </a:r>
            <a:endParaRPr lang="en-US" sz="2100" dirty="0" smtClean="0"/>
          </a:p>
          <a:p>
            <a:pPr marL="0" indent="0" algn="ctr">
              <a:buNone/>
            </a:pPr>
            <a:r>
              <a:rPr lang="en-US" sz="2100" b="1" dirty="0" smtClean="0"/>
              <a:t>WHY?</a:t>
            </a:r>
          </a:p>
          <a:p>
            <a:r>
              <a:rPr lang="en-US" sz="2100" dirty="0" smtClean="0"/>
              <a:t>Maintaining </a:t>
            </a:r>
            <a:r>
              <a:rPr lang="en-US" sz="2100" dirty="0"/>
              <a:t>flexibility is crucial to maintaining overall health and mobility. </a:t>
            </a:r>
            <a:endParaRPr lang="en-US" sz="2100" dirty="0" smtClean="0"/>
          </a:p>
          <a:p>
            <a:r>
              <a:rPr lang="en-US" sz="2100" dirty="0" smtClean="0"/>
              <a:t>The </a:t>
            </a:r>
            <a:r>
              <a:rPr lang="en-US" sz="2100" dirty="0"/>
              <a:t>older people become the more the flexibility begins to decrease, this is why ROM is so important to be able to complete and build towards full ROM. </a:t>
            </a:r>
            <a:endParaRPr lang="en-US" sz="2100" dirty="0" smtClean="0"/>
          </a:p>
          <a:p>
            <a:r>
              <a:rPr lang="en-US" sz="2100" dirty="0" smtClean="0"/>
              <a:t> </a:t>
            </a:r>
            <a:r>
              <a:rPr lang="en-US" sz="2100" dirty="0"/>
              <a:t>Flexibility is important as a lifelong skill but it plays a larger part in select sports, gymnastics, dance, swimming, and football kickers</a:t>
            </a:r>
            <a:r>
              <a:rPr lang="en-US" sz="2100" dirty="0" smtClean="0"/>
              <a:t>.</a:t>
            </a:r>
          </a:p>
          <a:p>
            <a:r>
              <a:rPr lang="en-US" sz="2100" dirty="0" smtClean="0"/>
              <a:t> </a:t>
            </a:r>
            <a:r>
              <a:rPr lang="en-US" sz="2100" dirty="0"/>
              <a:t>It is seen as a good performance skill in tennis, baseball and golf for longer backswings, and faster forward swings. </a:t>
            </a:r>
            <a:endParaRPr lang="en-US" sz="2100" b="1" dirty="0" smtClean="0"/>
          </a:p>
        </p:txBody>
      </p:sp>
      <p:pic>
        <p:nvPicPr>
          <p:cNvPr id="1026" name="Picture 2"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4590" y="4857383"/>
            <a:ext cx="1901825" cy="1901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itting a ball with a cricket b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120907"/>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933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a:bodyPr>
          <a:lstStyle/>
          <a:p>
            <a:r>
              <a:rPr lang="en-US" dirty="0" smtClean="0"/>
              <a:t>Muscle Tendon Unit</a:t>
            </a:r>
            <a:endParaRPr lang="en-US" dirty="0"/>
          </a:p>
        </p:txBody>
      </p:sp>
      <p:sp>
        <p:nvSpPr>
          <p:cNvPr id="3" name="Content Placeholder 2"/>
          <p:cNvSpPr>
            <a:spLocks noGrp="1"/>
          </p:cNvSpPr>
          <p:nvPr>
            <p:ph idx="1"/>
          </p:nvPr>
        </p:nvSpPr>
        <p:spPr>
          <a:xfrm>
            <a:off x="0" y="1676400"/>
            <a:ext cx="5940669" cy="4419600"/>
          </a:xfrm>
        </p:spPr>
        <p:txBody>
          <a:bodyPr>
            <a:noAutofit/>
          </a:bodyPr>
          <a:lstStyle/>
          <a:p>
            <a:r>
              <a:rPr lang="en-US" sz="2600" b="1" dirty="0"/>
              <a:t>Muscle-tendon unit (MTU)</a:t>
            </a:r>
            <a:r>
              <a:rPr lang="en-US" sz="2600" dirty="0"/>
              <a:t> is skeletal muscles and tendons that are attached to bones, they are called a unit because they work together. </a:t>
            </a:r>
            <a:endParaRPr lang="en-US" sz="2600" dirty="0" smtClean="0"/>
          </a:p>
          <a:p>
            <a:r>
              <a:rPr lang="en-US" sz="2600" b="1" dirty="0"/>
              <a:t>L</a:t>
            </a:r>
            <a:r>
              <a:rPr lang="en-US" sz="2600" b="1" dirty="0" smtClean="0"/>
              <a:t>igaments</a:t>
            </a:r>
            <a:r>
              <a:rPr lang="en-US" sz="2600" dirty="0" smtClean="0"/>
              <a:t> are </a:t>
            </a:r>
            <a:r>
              <a:rPr lang="en-US" sz="2600" dirty="0"/>
              <a:t>non-elastic bands of connective tissue that connect bone to bone.  </a:t>
            </a:r>
            <a:endParaRPr lang="en-US" sz="2600" dirty="0" smtClean="0"/>
          </a:p>
          <a:p>
            <a:r>
              <a:rPr lang="en-US" sz="2600" b="1" dirty="0" smtClean="0"/>
              <a:t>Tendons </a:t>
            </a:r>
            <a:r>
              <a:rPr lang="en-US" sz="2600" dirty="0"/>
              <a:t>are semi-elastic bands of connective tissue that connect muscle to bone.</a:t>
            </a:r>
            <a:endParaRPr lang="en-US" sz="2600" b="1" dirty="0" smtClean="0"/>
          </a:p>
        </p:txBody>
      </p:sp>
      <p:pic>
        <p:nvPicPr>
          <p:cNvPr id="2052" name="Picture 4" descr="42DY2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2899"/>
          <a:stretch/>
        </p:blipFill>
        <p:spPr bwMode="auto">
          <a:xfrm>
            <a:off x="5791200" y="2514600"/>
            <a:ext cx="3203331" cy="3034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130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a:bodyPr>
          <a:lstStyle/>
          <a:p>
            <a:r>
              <a:rPr lang="en-US" dirty="0" smtClean="0"/>
              <a:t>Stretching (Part 1)</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2719" y="4397939"/>
            <a:ext cx="4301281" cy="2421397"/>
          </a:xfrm>
          <a:prstGeom prst="rect">
            <a:avLst/>
          </a:prstGeom>
        </p:spPr>
      </p:pic>
      <p:sp>
        <p:nvSpPr>
          <p:cNvPr id="3" name="Content Placeholder 2"/>
          <p:cNvSpPr>
            <a:spLocks noGrp="1"/>
          </p:cNvSpPr>
          <p:nvPr>
            <p:ph idx="1"/>
          </p:nvPr>
        </p:nvSpPr>
        <p:spPr>
          <a:xfrm>
            <a:off x="29308" y="1600200"/>
            <a:ext cx="8291147" cy="4008438"/>
          </a:xfrm>
        </p:spPr>
        <p:txBody>
          <a:bodyPr>
            <a:noAutofit/>
          </a:bodyPr>
          <a:lstStyle/>
          <a:p>
            <a:r>
              <a:rPr lang="en-US" sz="2800" b="1" dirty="0"/>
              <a:t>The static stretch </a:t>
            </a:r>
            <a:r>
              <a:rPr lang="en-US" sz="2800" dirty="0"/>
              <a:t>this can be completed as an active or passive type of stretch that is slow stretching as far as an individual can go without pain </a:t>
            </a:r>
            <a:endParaRPr lang="en-US" sz="2800" dirty="0" smtClean="0"/>
          </a:p>
          <a:p>
            <a:r>
              <a:rPr lang="en-US" sz="2800" b="1" dirty="0"/>
              <a:t>Ballistic stretch </a:t>
            </a:r>
            <a:r>
              <a:rPr lang="en-US" sz="2800" dirty="0"/>
              <a:t>is a stretching method that involved bouncing and bobbing motions. </a:t>
            </a:r>
          </a:p>
          <a:p>
            <a:pPr lvl="1"/>
            <a:r>
              <a:rPr lang="en-US" sz="2400" dirty="0"/>
              <a:t>Heredity plays its part in the ability skill of flexibility . </a:t>
            </a:r>
          </a:p>
          <a:p>
            <a:endParaRPr lang="en-US" sz="2400" dirty="0" smtClean="0"/>
          </a:p>
        </p:txBody>
      </p:sp>
    </p:spTree>
    <p:extLst>
      <p:ext uri="{BB962C8B-B14F-4D97-AF65-F5344CB8AC3E}">
        <p14:creationId xmlns:p14="http://schemas.microsoft.com/office/powerpoint/2010/main" val="2895123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a:bodyPr>
          <a:lstStyle/>
          <a:p>
            <a:r>
              <a:rPr lang="en-US" dirty="0" smtClean="0"/>
              <a:t>Stretching (Part 2)</a:t>
            </a:r>
            <a:endParaRPr lang="en-US" dirty="0"/>
          </a:p>
        </p:txBody>
      </p:sp>
      <p:sp>
        <p:nvSpPr>
          <p:cNvPr id="3" name="Content Placeholder 2"/>
          <p:cNvSpPr>
            <a:spLocks noGrp="1"/>
          </p:cNvSpPr>
          <p:nvPr>
            <p:ph idx="1"/>
          </p:nvPr>
        </p:nvSpPr>
        <p:spPr>
          <a:xfrm>
            <a:off x="36132" y="1582003"/>
            <a:ext cx="8965452" cy="4056797"/>
          </a:xfrm>
        </p:spPr>
        <p:txBody>
          <a:bodyPr>
            <a:noAutofit/>
          </a:bodyPr>
          <a:lstStyle/>
          <a:p>
            <a:r>
              <a:rPr lang="en-US" sz="2200" b="1" dirty="0" smtClean="0"/>
              <a:t>Proprioceptive </a:t>
            </a:r>
            <a:r>
              <a:rPr lang="en-US" sz="2200" b="1" dirty="0"/>
              <a:t>neuromuscular facilitation (PNF) stretch</a:t>
            </a:r>
            <a:r>
              <a:rPr lang="en-US" sz="2200" dirty="0"/>
              <a:t>, it is a combination of static stretching paired with contracting the muscle before stretching it, this method was widely used by a physical and occupational therapist for soldiers who had been injured, but is now used in a recreational manner. </a:t>
            </a:r>
          </a:p>
          <a:p>
            <a:pPr lvl="1"/>
            <a:r>
              <a:rPr lang="en-US" sz="2000" b="1" dirty="0"/>
              <a:t>CRAC, contract-relax-antagonist-contract</a:t>
            </a:r>
            <a:r>
              <a:rPr lang="en-US" sz="2000" dirty="0"/>
              <a:t>, which is exactly as it reads, contract eh muscle you want to stretch let it relax and then contract the antagonist muscle during that relaxation period. </a:t>
            </a:r>
            <a:endParaRPr lang="en-US" sz="2000" b="1" dirty="0"/>
          </a:p>
        </p:txBody>
      </p:sp>
      <p:pic>
        <p:nvPicPr>
          <p:cNvPr id="5" name="V31lkMrSk5U"/>
          <p:cNvPicPr>
            <a:picLocks noRot="1" noChangeAspect="1"/>
          </p:cNvPicPr>
          <p:nvPr>
            <a:videoFile r:link="rId1"/>
          </p:nvPr>
        </p:nvPicPr>
        <p:blipFill>
          <a:blip r:embed="rId3"/>
          <a:stretch>
            <a:fillRect/>
          </a:stretch>
        </p:blipFill>
        <p:spPr>
          <a:xfrm>
            <a:off x="4766733" y="4395788"/>
            <a:ext cx="4377267" cy="2462212"/>
          </a:xfrm>
          <a:prstGeom prst="rect">
            <a:avLst/>
          </a:prstGeom>
        </p:spPr>
      </p:pic>
    </p:spTree>
    <p:extLst>
      <p:ext uri="{BB962C8B-B14F-4D97-AF65-F5344CB8AC3E}">
        <p14:creationId xmlns:p14="http://schemas.microsoft.com/office/powerpoint/2010/main" val="2544930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rmAutofit/>
          </a:bodyPr>
          <a:lstStyle/>
          <a:p>
            <a:r>
              <a:rPr lang="en-US" dirty="0" smtClean="0"/>
              <a:t>Hypermobility</a:t>
            </a:r>
            <a:endParaRPr lang="en-US" dirty="0"/>
          </a:p>
        </p:txBody>
      </p:sp>
      <p:sp>
        <p:nvSpPr>
          <p:cNvPr id="3" name="Content Placeholder 2"/>
          <p:cNvSpPr>
            <a:spLocks noGrp="1"/>
          </p:cNvSpPr>
          <p:nvPr>
            <p:ph idx="1"/>
          </p:nvPr>
        </p:nvSpPr>
        <p:spPr>
          <a:xfrm>
            <a:off x="29308" y="1600200"/>
            <a:ext cx="8809892" cy="4724400"/>
          </a:xfrm>
        </p:spPr>
        <p:txBody>
          <a:bodyPr>
            <a:noAutofit/>
          </a:bodyPr>
          <a:lstStyle/>
          <a:p>
            <a:pPr lvl="1">
              <a:buFont typeface="Arial" panose="020B0604020202020204" pitchFamily="34" charset="0"/>
              <a:buChar char="•"/>
            </a:pPr>
            <a:r>
              <a:rPr lang="en-US" sz="2400" b="1" dirty="0"/>
              <a:t>H</a:t>
            </a:r>
            <a:r>
              <a:rPr lang="en-US" sz="2400" b="1" dirty="0" smtClean="0"/>
              <a:t>ypermobility</a:t>
            </a:r>
            <a:r>
              <a:rPr lang="en-US" sz="2400" dirty="0" smtClean="0"/>
              <a:t> </a:t>
            </a:r>
            <a:r>
              <a:rPr lang="en-US" sz="2400" dirty="0"/>
              <a:t>is the larger or past the full range of motion in certain joints also known as </a:t>
            </a:r>
            <a:r>
              <a:rPr lang="en-US" sz="2400" b="1" dirty="0"/>
              <a:t>double-jointed</a:t>
            </a:r>
            <a:r>
              <a:rPr lang="en-US" sz="2400" b="1" dirty="0" smtClean="0"/>
              <a:t>.</a:t>
            </a:r>
          </a:p>
          <a:p>
            <a:pPr lvl="2"/>
            <a:r>
              <a:rPr lang="en-US" sz="2000" b="1" dirty="0" smtClean="0"/>
              <a:t> </a:t>
            </a:r>
            <a:r>
              <a:rPr lang="en-US" sz="2000" dirty="0"/>
              <a:t>Females tend to be more flexible than males, twice as many females to males are more flexible</a:t>
            </a:r>
            <a:endParaRPr lang="en-US" sz="2000" b="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038" y="3474500"/>
            <a:ext cx="3922927" cy="29421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7695" y="3566597"/>
            <a:ext cx="4153228" cy="2758003"/>
          </a:xfrm>
          <a:prstGeom prst="rect">
            <a:avLst/>
          </a:prstGeom>
        </p:spPr>
      </p:pic>
    </p:spTree>
    <p:extLst>
      <p:ext uri="{BB962C8B-B14F-4D97-AF65-F5344CB8AC3E}">
        <p14:creationId xmlns:p14="http://schemas.microsoft.com/office/powerpoint/2010/main" val="4010410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dirty="0" smtClean="0"/>
              <a:t>Check On Understanding</a:t>
            </a:r>
            <a:endParaRPr lang="en-US" dirty="0"/>
          </a:p>
        </p:txBody>
      </p:sp>
      <p:sp>
        <p:nvSpPr>
          <p:cNvPr id="3" name="Text Placeholder 2"/>
          <p:cNvSpPr>
            <a:spLocks noGrp="1"/>
          </p:cNvSpPr>
          <p:nvPr>
            <p:ph type="body" idx="1"/>
          </p:nvPr>
        </p:nvSpPr>
        <p:spPr>
          <a:xfrm>
            <a:off x="2514601" y="1676400"/>
            <a:ext cx="5787787" cy="4276725"/>
          </a:xfrm>
        </p:spPr>
        <p:txBody>
          <a:bodyPr anchor="t">
            <a:normAutofit/>
          </a:bodyPr>
          <a:lstStyle/>
          <a:p>
            <a:r>
              <a:rPr lang="en-US" sz="2400" b="1" u="sng" dirty="0">
                <a:solidFill>
                  <a:schemeClr val="tx1"/>
                </a:solidFill>
              </a:rPr>
              <a:t>Check on Understanding: </a:t>
            </a:r>
            <a:endParaRPr lang="en-US" sz="2400" dirty="0">
              <a:solidFill>
                <a:schemeClr val="tx1"/>
              </a:solidFill>
            </a:endParaRPr>
          </a:p>
          <a:p>
            <a:pPr marL="457200" lvl="0" indent="-457200">
              <a:buFont typeface="+mj-lt"/>
              <a:buAutoNum type="arabicPeriod"/>
            </a:pPr>
            <a:r>
              <a:rPr lang="en-US" sz="2400" dirty="0">
                <a:solidFill>
                  <a:schemeClr val="tx1"/>
                </a:solidFill>
              </a:rPr>
              <a:t>PNF Stretching is only used on soldiers who have been injured and not allowed to be used recreationally. (T/F)</a:t>
            </a:r>
          </a:p>
          <a:p>
            <a:pPr marL="457200" lvl="0" indent="-457200">
              <a:buFont typeface="+mj-lt"/>
              <a:buAutoNum type="arabicPeriod"/>
            </a:pPr>
            <a:r>
              <a:rPr lang="en-US" sz="2400" dirty="0">
                <a:solidFill>
                  <a:schemeClr val="tx1"/>
                </a:solidFill>
              </a:rPr>
              <a:t>This connective tissue connects Bone to muscle _____________.</a:t>
            </a:r>
          </a:p>
          <a:p>
            <a:pPr marL="457200" lvl="0" indent="-457200">
              <a:buFont typeface="+mj-lt"/>
              <a:buAutoNum type="arabicPeriod"/>
            </a:pPr>
            <a:r>
              <a:rPr lang="en-US" sz="2400" dirty="0">
                <a:solidFill>
                  <a:schemeClr val="tx1"/>
                </a:solidFill>
              </a:rPr>
              <a:t>The name of the non-elastic band of connective tissue is ________________.</a:t>
            </a:r>
          </a:p>
          <a:p>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3412" y="3048000"/>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208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0"/>
            <a:ext cx="7772400" cy="1362075"/>
          </a:xfrm>
        </p:spPr>
        <p:txBody>
          <a:bodyPr>
            <a:normAutofit fontScale="90000"/>
          </a:bodyPr>
          <a:lstStyle/>
          <a:p>
            <a:r>
              <a:rPr lang="en-US" dirty="0"/>
              <a:t>Facts about Fitness:</a:t>
            </a:r>
            <a:br>
              <a:rPr lang="en-US" dirty="0"/>
            </a:br>
            <a:r>
              <a:rPr lang="en-US" dirty="0" smtClean="0"/>
              <a:t>Unit </a:t>
            </a:r>
            <a:r>
              <a:rPr lang="en-US" dirty="0"/>
              <a:t>Objectives</a:t>
            </a:r>
            <a:r>
              <a:rPr lang="en-US" dirty="0" smtClean="0"/>
              <a:t/>
            </a:r>
            <a:br>
              <a:rPr lang="en-US" dirty="0" smtClean="0"/>
            </a:br>
            <a:endParaRPr lang="en-US" dirty="0"/>
          </a:p>
        </p:txBody>
      </p:sp>
      <p:sp>
        <p:nvSpPr>
          <p:cNvPr id="5" name="Text Placeholder 4"/>
          <p:cNvSpPr>
            <a:spLocks noGrp="1"/>
          </p:cNvSpPr>
          <p:nvPr>
            <p:ph type="body" idx="1"/>
          </p:nvPr>
        </p:nvSpPr>
        <p:spPr>
          <a:xfrm>
            <a:off x="167185" y="2057400"/>
            <a:ext cx="8595815" cy="4343400"/>
          </a:xfrm>
        </p:spPr>
        <p:txBody>
          <a:bodyPr numCol="1">
            <a:normAutofit/>
          </a:bodyPr>
          <a:lstStyle/>
          <a:p>
            <a:pPr marL="457200" lvl="0" indent="-457200">
              <a:buAutoNum type="arabicPeriod" startAt="9"/>
            </a:pPr>
            <a:r>
              <a:rPr lang="en-US" i="1" dirty="0" smtClean="0">
                <a:solidFill>
                  <a:schemeClr val="tx1"/>
                </a:solidFill>
              </a:rPr>
              <a:t>Explain </a:t>
            </a:r>
            <a:r>
              <a:rPr lang="en-US" i="1" dirty="0">
                <a:solidFill>
                  <a:schemeClr val="tx1"/>
                </a:solidFill>
              </a:rPr>
              <a:t>muscle-bound and why and an individual should not practice </a:t>
            </a:r>
            <a:r>
              <a:rPr lang="en-US" i="1" dirty="0" smtClean="0">
                <a:solidFill>
                  <a:schemeClr val="tx1"/>
                </a:solidFill>
              </a:rPr>
              <a:t>it</a:t>
            </a:r>
          </a:p>
          <a:p>
            <a:pPr marL="457200" lvl="0" indent="-457200">
              <a:buAutoNum type="arabicPeriod" startAt="9"/>
            </a:pPr>
            <a:r>
              <a:rPr lang="en-US" i="1" dirty="0" smtClean="0">
                <a:solidFill>
                  <a:schemeClr val="tx1"/>
                </a:solidFill>
              </a:rPr>
              <a:t>Understand </a:t>
            </a:r>
            <a:r>
              <a:rPr lang="en-US" i="1" dirty="0">
                <a:solidFill>
                  <a:schemeClr val="tx1"/>
                </a:solidFill>
              </a:rPr>
              <a:t>the history of </a:t>
            </a:r>
            <a:r>
              <a:rPr lang="en-US" i="1" dirty="0" err="1" smtClean="0">
                <a:solidFill>
                  <a:schemeClr val="tx1"/>
                </a:solidFill>
              </a:rPr>
              <a:t>Plyometrics</a:t>
            </a:r>
            <a:endParaRPr lang="en-US" dirty="0">
              <a:solidFill>
                <a:schemeClr val="tx1"/>
              </a:solidFill>
            </a:endParaRPr>
          </a:p>
          <a:p>
            <a:pPr marL="457200" lvl="0" indent="-457200">
              <a:buAutoNum type="arabicPeriod" startAt="9"/>
            </a:pPr>
            <a:r>
              <a:rPr lang="en-US" i="1" dirty="0" smtClean="0">
                <a:solidFill>
                  <a:schemeClr val="tx1"/>
                </a:solidFill>
              </a:rPr>
              <a:t>Define </a:t>
            </a:r>
            <a:r>
              <a:rPr lang="en-US" i="1" dirty="0">
                <a:solidFill>
                  <a:schemeClr val="tx1"/>
                </a:solidFill>
              </a:rPr>
              <a:t>how </a:t>
            </a:r>
            <a:r>
              <a:rPr lang="en-US" i="1" dirty="0" err="1">
                <a:solidFill>
                  <a:schemeClr val="tx1"/>
                </a:solidFill>
              </a:rPr>
              <a:t>Plyometrics</a:t>
            </a:r>
            <a:r>
              <a:rPr lang="en-US" i="1" dirty="0">
                <a:solidFill>
                  <a:schemeClr val="tx1"/>
                </a:solidFill>
              </a:rPr>
              <a:t> is used now and other terms it is disguised </a:t>
            </a:r>
            <a:r>
              <a:rPr lang="en-US" i="1" dirty="0" smtClean="0">
                <a:solidFill>
                  <a:schemeClr val="tx1"/>
                </a:solidFill>
              </a:rPr>
              <a:t>by</a:t>
            </a:r>
            <a:endParaRPr lang="en-US" dirty="0">
              <a:solidFill>
                <a:schemeClr val="tx1"/>
              </a:solidFill>
            </a:endParaRPr>
          </a:p>
          <a:p>
            <a:pPr marL="457200" lvl="0" indent="-457200">
              <a:buAutoNum type="arabicPeriod" startAt="9"/>
            </a:pPr>
            <a:r>
              <a:rPr lang="en-US" i="1" dirty="0" smtClean="0">
                <a:solidFill>
                  <a:schemeClr val="tx1"/>
                </a:solidFill>
              </a:rPr>
              <a:t>Explain </a:t>
            </a:r>
            <a:r>
              <a:rPr lang="en-US" i="1" dirty="0">
                <a:solidFill>
                  <a:schemeClr val="tx1"/>
                </a:solidFill>
              </a:rPr>
              <a:t>interval </a:t>
            </a:r>
            <a:r>
              <a:rPr lang="en-US" i="1" dirty="0" smtClean="0">
                <a:solidFill>
                  <a:schemeClr val="tx1"/>
                </a:solidFill>
              </a:rPr>
              <a:t>training</a:t>
            </a:r>
            <a:endParaRPr lang="en-US" dirty="0">
              <a:solidFill>
                <a:schemeClr val="tx1"/>
              </a:solidFill>
            </a:endParaRPr>
          </a:p>
          <a:p>
            <a:pPr marL="457200" lvl="0" indent="-457200">
              <a:buAutoNum type="arabicPeriod" startAt="9"/>
            </a:pPr>
            <a:r>
              <a:rPr lang="en-US" i="1" dirty="0" smtClean="0">
                <a:solidFill>
                  <a:schemeClr val="tx1"/>
                </a:solidFill>
              </a:rPr>
              <a:t>Understand </a:t>
            </a:r>
            <a:r>
              <a:rPr lang="en-US" i="1" dirty="0">
                <a:solidFill>
                  <a:schemeClr val="tx1"/>
                </a:solidFill>
              </a:rPr>
              <a:t>and explain  the myths of females </a:t>
            </a:r>
            <a:r>
              <a:rPr lang="en-US" i="1" dirty="0" smtClean="0">
                <a:solidFill>
                  <a:schemeClr val="tx1"/>
                </a:solidFill>
              </a:rPr>
              <a:t>fitness</a:t>
            </a:r>
            <a:endParaRPr lang="en-US" dirty="0">
              <a:solidFill>
                <a:schemeClr val="tx1"/>
              </a:solidFill>
            </a:endParaRPr>
          </a:p>
          <a:p>
            <a:pPr marL="457200" lvl="0" indent="-457200">
              <a:buAutoNum type="arabicPeriod" startAt="9"/>
            </a:pPr>
            <a:r>
              <a:rPr lang="en-US" i="1" dirty="0" smtClean="0">
                <a:solidFill>
                  <a:schemeClr val="tx1"/>
                </a:solidFill>
              </a:rPr>
              <a:t>Understand </a:t>
            </a:r>
            <a:r>
              <a:rPr lang="en-US" i="1" dirty="0">
                <a:solidFill>
                  <a:schemeClr val="tx1"/>
                </a:solidFill>
              </a:rPr>
              <a:t>the Submaximal Endurance </a:t>
            </a:r>
            <a:r>
              <a:rPr lang="en-US" i="1" dirty="0" smtClean="0">
                <a:solidFill>
                  <a:schemeClr val="tx1"/>
                </a:solidFill>
              </a:rPr>
              <a:t>Capacity</a:t>
            </a:r>
            <a:endParaRPr lang="en-US" dirty="0">
              <a:solidFill>
                <a:schemeClr val="tx1"/>
              </a:solidFill>
            </a:endParaRPr>
          </a:p>
          <a:p>
            <a:pPr marL="457200" lvl="0" indent="-457200">
              <a:buAutoNum type="arabicPeriod" startAt="9"/>
            </a:pPr>
            <a:r>
              <a:rPr lang="en-US" i="1" dirty="0" smtClean="0">
                <a:solidFill>
                  <a:schemeClr val="tx1"/>
                </a:solidFill>
              </a:rPr>
              <a:t>Define </a:t>
            </a:r>
            <a:r>
              <a:rPr lang="en-US" i="1" dirty="0">
                <a:solidFill>
                  <a:schemeClr val="tx1"/>
                </a:solidFill>
              </a:rPr>
              <a:t>the Central Nervous Systems’ role in fatigue and how it can be challenges or </a:t>
            </a:r>
            <a:r>
              <a:rPr lang="en-US" i="1" dirty="0" smtClean="0">
                <a:solidFill>
                  <a:schemeClr val="tx1"/>
                </a:solidFill>
              </a:rPr>
              <a:t>combatted.</a:t>
            </a:r>
            <a:endParaRPr lang="en-US" dirty="0">
              <a:solidFill>
                <a:schemeClr val="tx1"/>
              </a:solidFill>
            </a:endParaRPr>
          </a:p>
          <a:p>
            <a:pPr marL="457200" lvl="0" indent="-457200">
              <a:buAutoNum type="arabicPeriod" startAt="9"/>
            </a:pPr>
            <a:r>
              <a:rPr lang="en-US" i="1" dirty="0" smtClean="0">
                <a:solidFill>
                  <a:schemeClr val="tx1"/>
                </a:solidFill>
              </a:rPr>
              <a:t>Identify </a:t>
            </a:r>
            <a:r>
              <a:rPr lang="en-US" i="1" dirty="0">
                <a:solidFill>
                  <a:schemeClr val="tx1"/>
                </a:solidFill>
              </a:rPr>
              <a:t>all body composition measurement methods in order from most clinically accurate to the lest </a:t>
            </a:r>
            <a:r>
              <a:rPr lang="en-US" i="1" dirty="0" smtClean="0">
                <a:solidFill>
                  <a:schemeClr val="tx1"/>
                </a:solidFill>
              </a:rPr>
              <a:t>accurate</a:t>
            </a:r>
            <a:endParaRPr lang="en-US" dirty="0">
              <a:solidFill>
                <a:schemeClr val="tx1"/>
              </a:solidFill>
            </a:endParaRPr>
          </a:p>
          <a:p>
            <a:pPr marL="457200" lvl="0" indent="-457200">
              <a:buAutoNum type="arabicPeriod" startAt="9"/>
            </a:pPr>
            <a:r>
              <a:rPr lang="en-US" i="1" dirty="0" smtClean="0">
                <a:solidFill>
                  <a:schemeClr val="tx1"/>
                </a:solidFill>
              </a:rPr>
              <a:t>Calculate </a:t>
            </a:r>
            <a:r>
              <a:rPr lang="en-US" i="1" dirty="0">
                <a:solidFill>
                  <a:schemeClr val="tx1"/>
                </a:solidFill>
              </a:rPr>
              <a:t>the density of the body using the equation</a:t>
            </a:r>
            <a:endParaRPr lang="en-US" dirty="0">
              <a:solidFill>
                <a:schemeClr val="tx1"/>
              </a:solidFill>
            </a:endParaRPr>
          </a:p>
          <a:p>
            <a:pPr marL="457200" indent="-457200">
              <a:buFont typeface="+mj-lt"/>
              <a:buAutoNum type="arabicPeriod"/>
            </a:pPr>
            <a:endParaRPr lang="en-US" dirty="0" smtClean="0"/>
          </a:p>
        </p:txBody>
      </p:sp>
    </p:spTree>
    <p:extLst>
      <p:ext uri="{BB962C8B-B14F-4D97-AF65-F5344CB8AC3E}">
        <p14:creationId xmlns:p14="http://schemas.microsoft.com/office/powerpoint/2010/main" val="1099224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1362075"/>
          </a:xfrm>
        </p:spPr>
        <p:txBody>
          <a:bodyPr/>
          <a:lstStyle/>
          <a:p>
            <a:r>
              <a:rPr lang="en-US" dirty="0"/>
              <a:t>Facts about Fitness:</a:t>
            </a:r>
            <a:br>
              <a:rPr lang="en-US" dirty="0"/>
            </a:br>
            <a:r>
              <a:rPr lang="en-US" dirty="0" smtClean="0"/>
              <a:t>Unit </a:t>
            </a:r>
            <a:r>
              <a:rPr lang="en-US" dirty="0"/>
              <a:t>Objectives</a:t>
            </a:r>
          </a:p>
        </p:txBody>
      </p:sp>
      <p:sp>
        <p:nvSpPr>
          <p:cNvPr id="3" name="Text Placeholder 2"/>
          <p:cNvSpPr>
            <a:spLocks noGrp="1"/>
          </p:cNvSpPr>
          <p:nvPr>
            <p:ph type="body" idx="1"/>
          </p:nvPr>
        </p:nvSpPr>
        <p:spPr>
          <a:xfrm>
            <a:off x="381000" y="1981200"/>
            <a:ext cx="8534400" cy="4267200"/>
          </a:xfrm>
        </p:spPr>
        <p:txBody>
          <a:bodyPr>
            <a:normAutofit/>
          </a:bodyPr>
          <a:lstStyle/>
          <a:p>
            <a:pPr marL="457200" lvl="0" indent="-457200">
              <a:buAutoNum type="arabicPeriod" startAt="18"/>
            </a:pPr>
            <a:r>
              <a:rPr lang="en-US" i="1" dirty="0" smtClean="0">
                <a:solidFill>
                  <a:schemeClr val="tx1"/>
                </a:solidFill>
              </a:rPr>
              <a:t>Define </a:t>
            </a:r>
            <a:r>
              <a:rPr lang="en-US" i="1" dirty="0">
                <a:solidFill>
                  <a:schemeClr val="tx1"/>
                </a:solidFill>
              </a:rPr>
              <a:t>Body </a:t>
            </a:r>
            <a:r>
              <a:rPr lang="en-US" i="1" dirty="0" smtClean="0">
                <a:solidFill>
                  <a:schemeClr val="tx1"/>
                </a:solidFill>
              </a:rPr>
              <a:t>Composition</a:t>
            </a:r>
            <a:endParaRPr lang="en-US" dirty="0">
              <a:solidFill>
                <a:schemeClr val="tx1"/>
              </a:solidFill>
            </a:endParaRPr>
          </a:p>
          <a:p>
            <a:pPr marL="457200" lvl="0" indent="-457200">
              <a:buAutoNum type="arabicPeriod" startAt="18"/>
            </a:pPr>
            <a:r>
              <a:rPr lang="en-US" i="1" dirty="0" smtClean="0">
                <a:solidFill>
                  <a:schemeClr val="tx1"/>
                </a:solidFill>
              </a:rPr>
              <a:t>Define </a:t>
            </a:r>
            <a:r>
              <a:rPr lang="en-US" i="1" dirty="0">
                <a:solidFill>
                  <a:schemeClr val="tx1"/>
                </a:solidFill>
              </a:rPr>
              <a:t>the two  main types of eating disorders and signs/characteristics of </a:t>
            </a:r>
            <a:r>
              <a:rPr lang="en-US" i="1" dirty="0" smtClean="0">
                <a:solidFill>
                  <a:schemeClr val="tx1"/>
                </a:solidFill>
              </a:rPr>
              <a:t>each</a:t>
            </a:r>
            <a:endParaRPr lang="en-US" dirty="0">
              <a:solidFill>
                <a:schemeClr val="tx1"/>
              </a:solidFill>
            </a:endParaRPr>
          </a:p>
          <a:p>
            <a:pPr marL="457200" lvl="0" indent="-457200">
              <a:buAutoNum type="arabicPeriod" startAt="18"/>
            </a:pPr>
            <a:r>
              <a:rPr lang="en-US" i="1" dirty="0" smtClean="0">
                <a:solidFill>
                  <a:schemeClr val="tx1"/>
                </a:solidFill>
              </a:rPr>
              <a:t>Identify </a:t>
            </a:r>
            <a:r>
              <a:rPr lang="en-US" i="1" dirty="0">
                <a:solidFill>
                  <a:schemeClr val="tx1"/>
                </a:solidFill>
              </a:rPr>
              <a:t>substance </a:t>
            </a:r>
            <a:r>
              <a:rPr lang="en-US" i="1" dirty="0" smtClean="0">
                <a:solidFill>
                  <a:schemeClr val="tx1"/>
                </a:solidFill>
              </a:rPr>
              <a:t>abuse</a:t>
            </a:r>
            <a:endParaRPr lang="en-US" dirty="0">
              <a:solidFill>
                <a:schemeClr val="tx1"/>
              </a:solidFill>
            </a:endParaRPr>
          </a:p>
          <a:p>
            <a:pPr marL="457200" lvl="0" indent="-457200">
              <a:buAutoNum type="arabicPeriod" startAt="18"/>
            </a:pPr>
            <a:r>
              <a:rPr lang="en-US" i="1" dirty="0" smtClean="0">
                <a:solidFill>
                  <a:schemeClr val="tx1"/>
                </a:solidFill>
              </a:rPr>
              <a:t>Define </a:t>
            </a:r>
            <a:r>
              <a:rPr lang="en-US" i="1" dirty="0">
                <a:solidFill>
                  <a:schemeClr val="tx1"/>
                </a:solidFill>
              </a:rPr>
              <a:t>some characteristics of substance </a:t>
            </a:r>
            <a:r>
              <a:rPr lang="en-US" i="1" dirty="0" smtClean="0">
                <a:solidFill>
                  <a:schemeClr val="tx1"/>
                </a:solidFill>
              </a:rPr>
              <a:t>abuse</a:t>
            </a:r>
            <a:endParaRPr lang="en-US" dirty="0">
              <a:solidFill>
                <a:schemeClr val="tx1"/>
              </a:solidFill>
            </a:endParaRPr>
          </a:p>
          <a:p>
            <a:pPr marL="457200" lvl="0" indent="-457200">
              <a:buAutoNum type="arabicPeriod" startAt="18"/>
            </a:pPr>
            <a:r>
              <a:rPr lang="en-US" i="1" dirty="0" smtClean="0">
                <a:solidFill>
                  <a:schemeClr val="tx1"/>
                </a:solidFill>
              </a:rPr>
              <a:t>Define </a:t>
            </a:r>
            <a:r>
              <a:rPr lang="en-US" i="1" dirty="0">
                <a:solidFill>
                  <a:schemeClr val="tx1"/>
                </a:solidFill>
              </a:rPr>
              <a:t>relative body </a:t>
            </a:r>
            <a:r>
              <a:rPr lang="en-US" i="1" dirty="0" smtClean="0">
                <a:solidFill>
                  <a:schemeClr val="tx1"/>
                </a:solidFill>
              </a:rPr>
              <a:t>fat</a:t>
            </a:r>
            <a:endParaRPr lang="en-US" dirty="0">
              <a:solidFill>
                <a:schemeClr val="tx1"/>
              </a:solidFill>
            </a:endParaRPr>
          </a:p>
          <a:p>
            <a:pPr marL="457200" lvl="0" indent="-457200">
              <a:buAutoNum type="arabicPeriod" startAt="18"/>
            </a:pPr>
            <a:r>
              <a:rPr lang="en-US" i="1" dirty="0" smtClean="0">
                <a:solidFill>
                  <a:schemeClr val="tx1"/>
                </a:solidFill>
              </a:rPr>
              <a:t>Understand </a:t>
            </a:r>
            <a:r>
              <a:rPr lang="en-US" i="1" dirty="0">
                <a:solidFill>
                  <a:schemeClr val="tx1"/>
                </a:solidFill>
              </a:rPr>
              <a:t>the dehydration of the </a:t>
            </a:r>
            <a:r>
              <a:rPr lang="en-US" i="1" dirty="0" smtClean="0">
                <a:solidFill>
                  <a:schemeClr val="tx1"/>
                </a:solidFill>
              </a:rPr>
              <a:t>body</a:t>
            </a:r>
            <a:endParaRPr lang="en-US" dirty="0">
              <a:solidFill>
                <a:schemeClr val="tx1"/>
              </a:solidFill>
            </a:endParaRPr>
          </a:p>
          <a:p>
            <a:pPr marL="457200" lvl="0" indent="-457200">
              <a:buAutoNum type="arabicPeriod" startAt="18"/>
            </a:pPr>
            <a:r>
              <a:rPr lang="en-US" i="1" dirty="0" smtClean="0">
                <a:solidFill>
                  <a:schemeClr val="tx1"/>
                </a:solidFill>
              </a:rPr>
              <a:t>Explain </a:t>
            </a:r>
            <a:r>
              <a:rPr lang="en-US" i="1" dirty="0">
                <a:solidFill>
                  <a:schemeClr val="tx1"/>
                </a:solidFill>
              </a:rPr>
              <a:t>chronic fatigue </a:t>
            </a:r>
            <a:r>
              <a:rPr lang="en-US" i="1" dirty="0" smtClean="0">
                <a:solidFill>
                  <a:schemeClr val="tx1"/>
                </a:solidFill>
              </a:rPr>
              <a:t>syndrome</a:t>
            </a:r>
            <a:endParaRPr lang="en-US" dirty="0">
              <a:solidFill>
                <a:schemeClr val="tx1"/>
              </a:solidFill>
            </a:endParaRPr>
          </a:p>
          <a:p>
            <a:pPr marL="457200" lvl="0" indent="-457200">
              <a:buAutoNum type="arabicPeriod" startAt="18"/>
            </a:pPr>
            <a:r>
              <a:rPr lang="en-US" i="1" dirty="0" smtClean="0">
                <a:solidFill>
                  <a:schemeClr val="tx1"/>
                </a:solidFill>
              </a:rPr>
              <a:t>Explain </a:t>
            </a:r>
            <a:r>
              <a:rPr lang="en-US" i="1" dirty="0">
                <a:solidFill>
                  <a:schemeClr val="tx1"/>
                </a:solidFill>
              </a:rPr>
              <a:t>Body mass Index ( BMI) chart, and how it is used specifically</a:t>
            </a:r>
            <a:endParaRPr lang="en-US" dirty="0">
              <a:solidFill>
                <a:schemeClr val="tx1"/>
              </a:solidFill>
            </a:endParaRPr>
          </a:p>
          <a:p>
            <a:endParaRPr lang="en-US" dirty="0"/>
          </a:p>
        </p:txBody>
      </p:sp>
    </p:spTree>
    <p:extLst>
      <p:ext uri="{BB962C8B-B14F-4D97-AF65-F5344CB8AC3E}">
        <p14:creationId xmlns:p14="http://schemas.microsoft.com/office/powerpoint/2010/main" val="3415023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1362075"/>
          </a:xfrm>
        </p:spPr>
        <p:txBody>
          <a:bodyPr/>
          <a:lstStyle/>
          <a:p>
            <a:r>
              <a:rPr lang="en-US" dirty="0"/>
              <a:t>Physical Fitness:</a:t>
            </a:r>
            <a:br>
              <a:rPr lang="en-US" dirty="0"/>
            </a:br>
            <a:r>
              <a:rPr lang="en-US" dirty="0" smtClean="0"/>
              <a:t>Unit </a:t>
            </a:r>
            <a:r>
              <a:rPr lang="en-US" dirty="0"/>
              <a:t>Objectives</a:t>
            </a:r>
          </a:p>
        </p:txBody>
      </p:sp>
      <p:sp>
        <p:nvSpPr>
          <p:cNvPr id="3" name="Text Placeholder 2"/>
          <p:cNvSpPr>
            <a:spLocks noGrp="1"/>
          </p:cNvSpPr>
          <p:nvPr>
            <p:ph type="body" idx="1"/>
          </p:nvPr>
        </p:nvSpPr>
        <p:spPr>
          <a:xfrm>
            <a:off x="457200" y="2286000"/>
            <a:ext cx="8458200" cy="3962400"/>
          </a:xfrm>
        </p:spPr>
        <p:txBody>
          <a:bodyPr>
            <a:normAutofit/>
          </a:bodyPr>
          <a:lstStyle/>
          <a:p>
            <a:pPr marL="457200" lvl="0" indent="-457200">
              <a:buAutoNum type="arabicPeriod" startAt="26"/>
            </a:pPr>
            <a:r>
              <a:rPr lang="en-US" i="1" dirty="0" smtClean="0">
                <a:solidFill>
                  <a:schemeClr val="tx1"/>
                </a:solidFill>
              </a:rPr>
              <a:t>Explain </a:t>
            </a:r>
            <a:r>
              <a:rPr lang="en-US" i="1" dirty="0">
                <a:solidFill>
                  <a:schemeClr val="tx1"/>
                </a:solidFill>
              </a:rPr>
              <a:t>the three specific  different health-related  issues ONLY females have being underweight </a:t>
            </a:r>
            <a:endParaRPr lang="en-US" dirty="0">
              <a:solidFill>
                <a:schemeClr val="tx1"/>
              </a:solidFill>
            </a:endParaRPr>
          </a:p>
          <a:p>
            <a:pPr marL="457200" lvl="0" indent="-457200">
              <a:buAutoNum type="arabicPeriod" startAt="26"/>
            </a:pPr>
            <a:r>
              <a:rPr lang="en-US" i="1" dirty="0" smtClean="0">
                <a:solidFill>
                  <a:schemeClr val="tx1"/>
                </a:solidFill>
              </a:rPr>
              <a:t>Understand </a:t>
            </a:r>
            <a:r>
              <a:rPr lang="en-US" i="1" dirty="0">
                <a:solidFill>
                  <a:schemeClr val="tx1"/>
                </a:solidFill>
              </a:rPr>
              <a:t>the anatomical structure of tendons vs </a:t>
            </a:r>
            <a:r>
              <a:rPr lang="en-US" i="1" dirty="0" smtClean="0">
                <a:solidFill>
                  <a:schemeClr val="tx1"/>
                </a:solidFill>
              </a:rPr>
              <a:t>ligaments</a:t>
            </a:r>
            <a:endParaRPr lang="en-US" dirty="0">
              <a:solidFill>
                <a:schemeClr val="tx1"/>
              </a:solidFill>
            </a:endParaRPr>
          </a:p>
          <a:p>
            <a:pPr marL="457200" lvl="0" indent="-457200">
              <a:buAutoNum type="arabicPeriod" startAt="26"/>
            </a:pPr>
            <a:r>
              <a:rPr lang="en-US" i="1" dirty="0" smtClean="0">
                <a:solidFill>
                  <a:schemeClr val="tx1"/>
                </a:solidFill>
              </a:rPr>
              <a:t>Define flexibility</a:t>
            </a:r>
            <a:endParaRPr lang="en-US" dirty="0">
              <a:solidFill>
                <a:schemeClr val="tx1"/>
              </a:solidFill>
            </a:endParaRPr>
          </a:p>
          <a:p>
            <a:pPr marL="457200" lvl="0" indent="-457200">
              <a:buAutoNum type="arabicPeriod" startAt="26"/>
            </a:pPr>
            <a:r>
              <a:rPr lang="en-US" i="1" dirty="0" smtClean="0">
                <a:solidFill>
                  <a:schemeClr val="tx1"/>
                </a:solidFill>
              </a:rPr>
              <a:t>Explain </a:t>
            </a:r>
            <a:r>
              <a:rPr lang="en-US" i="1" dirty="0">
                <a:solidFill>
                  <a:schemeClr val="tx1"/>
                </a:solidFill>
              </a:rPr>
              <a:t>and execute a Static stretch, a PNF stretch, and a ballistic </a:t>
            </a:r>
            <a:r>
              <a:rPr lang="en-US" i="1" dirty="0" smtClean="0">
                <a:solidFill>
                  <a:schemeClr val="tx1"/>
                </a:solidFill>
              </a:rPr>
              <a:t>stretch.</a:t>
            </a:r>
            <a:endParaRPr lang="en-US" dirty="0">
              <a:solidFill>
                <a:schemeClr val="tx1"/>
              </a:solidFill>
            </a:endParaRPr>
          </a:p>
          <a:p>
            <a:pPr marL="457200" lvl="0" indent="-457200">
              <a:buAutoNum type="arabicPeriod" startAt="26"/>
            </a:pPr>
            <a:r>
              <a:rPr lang="en-US" i="1" dirty="0" smtClean="0">
                <a:solidFill>
                  <a:schemeClr val="tx1"/>
                </a:solidFill>
              </a:rPr>
              <a:t>Define </a:t>
            </a:r>
            <a:r>
              <a:rPr lang="en-US" i="1" dirty="0">
                <a:solidFill>
                  <a:schemeClr val="tx1"/>
                </a:solidFill>
              </a:rPr>
              <a:t>hypermobility</a:t>
            </a:r>
            <a:endParaRPr lang="en-US" dirty="0">
              <a:solidFill>
                <a:schemeClr val="tx1"/>
              </a:solidFill>
            </a:endParaRPr>
          </a:p>
          <a:p>
            <a:r>
              <a:rPr lang="en-US" i="1" dirty="0"/>
              <a:t/>
            </a:r>
            <a:br>
              <a:rPr lang="en-US" i="1" dirty="0"/>
            </a:br>
            <a:r>
              <a:rPr lang="en-US" i="1" dirty="0"/>
              <a:t/>
            </a:r>
            <a:br>
              <a:rPr lang="en-US" i="1" dirty="0"/>
            </a:br>
            <a:endParaRPr lang="en-US" dirty="0"/>
          </a:p>
        </p:txBody>
      </p:sp>
    </p:spTree>
    <p:extLst>
      <p:ext uri="{BB962C8B-B14F-4D97-AF65-F5344CB8AC3E}">
        <p14:creationId xmlns:p14="http://schemas.microsoft.com/office/powerpoint/2010/main" val="3251792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9907" y="0"/>
            <a:ext cx="7772400" cy="1295400"/>
          </a:xfrm>
        </p:spPr>
        <p:txBody>
          <a:bodyPr>
            <a:normAutofit fontScale="90000"/>
          </a:bodyPr>
          <a:lstStyle/>
          <a:p>
            <a:r>
              <a:rPr lang="en-US" dirty="0" smtClean="0"/>
              <a:t>Facts about Fitness:</a:t>
            </a:r>
            <a:br>
              <a:rPr lang="en-US" dirty="0" smtClean="0"/>
            </a:br>
            <a:r>
              <a:rPr lang="en-US" dirty="0" smtClean="0"/>
              <a:t>Cardiorespiratory Endurance</a:t>
            </a:r>
            <a:br>
              <a:rPr lang="en-US" dirty="0" smtClean="0"/>
            </a:br>
            <a:endParaRPr lang="en-US" dirty="0"/>
          </a:p>
        </p:txBody>
      </p:sp>
      <p:sp>
        <p:nvSpPr>
          <p:cNvPr id="5" name="Text Placeholder 4"/>
          <p:cNvSpPr>
            <a:spLocks noGrp="1"/>
          </p:cNvSpPr>
          <p:nvPr>
            <p:ph type="body" idx="1"/>
          </p:nvPr>
        </p:nvSpPr>
        <p:spPr>
          <a:xfrm>
            <a:off x="183107" y="1828800"/>
            <a:ext cx="8839200" cy="4124325"/>
          </a:xfrm>
        </p:spPr>
        <p:txBody>
          <a:bodyPr>
            <a:noAutofit/>
          </a:bodyPr>
          <a:lstStyle/>
          <a:p>
            <a:r>
              <a:rPr lang="en-US" sz="2400" dirty="0" smtClean="0">
                <a:solidFill>
                  <a:schemeClr val="tx1"/>
                </a:solidFill>
              </a:rPr>
              <a:t>Objectives: Cadets will be able to</a:t>
            </a:r>
          </a:p>
          <a:p>
            <a:pPr marL="342900" indent="-342900">
              <a:buFont typeface="Arial" panose="020B0604020202020204" pitchFamily="34" charset="0"/>
              <a:buChar char="•"/>
            </a:pPr>
            <a:r>
              <a:rPr lang="en-US" dirty="0" smtClean="0">
                <a:solidFill>
                  <a:schemeClr val="tx1"/>
                </a:solidFill>
              </a:rPr>
              <a:t>Define cardiorespiratory endurance </a:t>
            </a:r>
          </a:p>
          <a:p>
            <a:pPr marL="342900" indent="-342900">
              <a:buFont typeface="Arial" panose="020B0604020202020204" pitchFamily="34" charset="0"/>
              <a:buChar char="•"/>
            </a:pPr>
            <a:r>
              <a:rPr lang="en-US" dirty="0" smtClean="0">
                <a:solidFill>
                  <a:schemeClr val="tx1"/>
                </a:solidFill>
              </a:rPr>
              <a:t>Describe the </a:t>
            </a:r>
            <a:r>
              <a:rPr lang="en-US" dirty="0">
                <a:solidFill>
                  <a:schemeClr val="tx1"/>
                </a:solidFill>
              </a:rPr>
              <a:t>three </a:t>
            </a:r>
            <a:r>
              <a:rPr lang="en-US" dirty="0" smtClean="0">
                <a:solidFill>
                  <a:schemeClr val="tx1"/>
                </a:solidFill>
              </a:rPr>
              <a:t>principles </a:t>
            </a:r>
            <a:r>
              <a:rPr lang="en-US" dirty="0">
                <a:solidFill>
                  <a:schemeClr val="tx1"/>
                </a:solidFill>
              </a:rPr>
              <a:t>of </a:t>
            </a:r>
            <a:r>
              <a:rPr lang="en-US" dirty="0" smtClean="0">
                <a:solidFill>
                  <a:schemeClr val="tx1"/>
                </a:solidFill>
              </a:rPr>
              <a:t>exercise</a:t>
            </a:r>
          </a:p>
          <a:p>
            <a:pPr marL="342900" indent="-342900">
              <a:buFont typeface="Arial" panose="020B0604020202020204" pitchFamily="34" charset="0"/>
              <a:buChar char="•"/>
            </a:pPr>
            <a:r>
              <a:rPr lang="en-US" dirty="0" smtClean="0">
                <a:solidFill>
                  <a:schemeClr val="tx1"/>
                </a:solidFill>
              </a:rPr>
              <a:t>Explain how to use FITT formula for moderate to vigorous exercise</a:t>
            </a:r>
          </a:p>
          <a:p>
            <a:pPr marL="342900" indent="-342900">
              <a:buFont typeface="Arial" panose="020B0604020202020204" pitchFamily="34" charset="0"/>
              <a:buChar char="•"/>
            </a:pPr>
            <a:r>
              <a:rPr lang="en-US" dirty="0" smtClean="0">
                <a:solidFill>
                  <a:schemeClr val="tx1"/>
                </a:solidFill>
              </a:rPr>
              <a:t>Relate their natural patterns to the Physical Activity Pyramid</a:t>
            </a:r>
          </a:p>
          <a:p>
            <a:pPr marL="342900" indent="-342900">
              <a:buFont typeface="Arial" panose="020B0604020202020204" pitchFamily="34" charset="0"/>
              <a:buChar char="•"/>
            </a:pPr>
            <a:endParaRPr lang="en-US" sz="2400" dirty="0">
              <a:solidFill>
                <a:schemeClr val="tx1"/>
              </a:solidFill>
            </a:endParaRPr>
          </a:p>
          <a:p>
            <a:pPr marL="800100" lvl="1" indent="-342900">
              <a:buFont typeface="Arial" panose="020B0604020202020204" pitchFamily="34" charset="0"/>
              <a:buChar char="•"/>
            </a:pPr>
            <a:endParaRPr lang="en-US" sz="2400" dirty="0" smtClean="0">
              <a:solidFill>
                <a:schemeClr val="tx1"/>
              </a:solidFill>
            </a:endParaRPr>
          </a:p>
          <a:p>
            <a:r>
              <a:rPr lang="en-US" sz="2400" dirty="0" smtClean="0">
                <a:solidFill>
                  <a:schemeClr val="tx1"/>
                </a:solidFill>
              </a:rPr>
              <a:t>Essential Question:</a:t>
            </a:r>
          </a:p>
          <a:p>
            <a:r>
              <a:rPr lang="en-US" sz="2400" dirty="0" smtClean="0">
                <a:solidFill>
                  <a:schemeClr val="tx1"/>
                </a:solidFill>
              </a:rPr>
              <a:t>How to utilize scientific proven patterns, and principles  to positively impact cardiorespiratory endurance. </a:t>
            </a:r>
          </a:p>
        </p:txBody>
      </p:sp>
    </p:spTree>
    <p:extLst>
      <p:ext uri="{BB962C8B-B14F-4D97-AF65-F5344CB8AC3E}">
        <p14:creationId xmlns:p14="http://schemas.microsoft.com/office/powerpoint/2010/main" val="37155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772400" cy="838200"/>
          </a:xfrm>
        </p:spPr>
        <p:txBody>
          <a:bodyPr/>
          <a:lstStyle/>
          <a:p>
            <a:r>
              <a:rPr lang="en-US" dirty="0" smtClean="0"/>
              <a:t>Cardiorespiratory Endurance</a:t>
            </a:r>
            <a:endParaRPr lang="en-US" dirty="0"/>
          </a:p>
        </p:txBody>
      </p:sp>
      <p:sp>
        <p:nvSpPr>
          <p:cNvPr id="3" name="Text Placeholder 2"/>
          <p:cNvSpPr>
            <a:spLocks noGrp="1"/>
          </p:cNvSpPr>
          <p:nvPr>
            <p:ph type="body" idx="1"/>
          </p:nvPr>
        </p:nvSpPr>
        <p:spPr>
          <a:xfrm>
            <a:off x="533401" y="1981200"/>
            <a:ext cx="7924800" cy="4191000"/>
          </a:xfrm>
        </p:spPr>
        <p:txBody>
          <a:bodyPr anchor="t">
            <a:normAutofit/>
          </a:bodyPr>
          <a:lstStyle/>
          <a:p>
            <a:pPr marL="342900" indent="-342900">
              <a:buFont typeface="Arial" panose="020B0604020202020204" pitchFamily="34" charset="0"/>
              <a:buChar char="•"/>
            </a:pPr>
            <a:r>
              <a:rPr lang="en-US" dirty="0">
                <a:solidFill>
                  <a:schemeClr val="tx1"/>
                </a:solidFill>
              </a:rPr>
              <a:t> </a:t>
            </a:r>
            <a:r>
              <a:rPr lang="en-US" b="1" dirty="0">
                <a:solidFill>
                  <a:schemeClr val="tx1"/>
                </a:solidFill>
              </a:rPr>
              <a:t>Cardiorespiratory endurance</a:t>
            </a:r>
            <a:r>
              <a:rPr lang="en-US" dirty="0">
                <a:solidFill>
                  <a:schemeClr val="tx1"/>
                </a:solidFill>
              </a:rPr>
              <a:t> is the combination of cardiovascular meaning heart, blood and blood vessels, with lungs, and oxygen from outside the body.    </a:t>
            </a:r>
            <a:endParaRPr lang="en-US" dirty="0" smtClean="0">
              <a:solidFill>
                <a:schemeClr val="tx1"/>
              </a:solidFill>
            </a:endParaRPr>
          </a:p>
          <a:p>
            <a:pPr marL="800100" lvl="1" indent="-342900">
              <a:buFont typeface="Arial" panose="020B0604020202020204" pitchFamily="34" charset="0"/>
              <a:buChar char="•"/>
            </a:pPr>
            <a:r>
              <a:rPr lang="en-US" dirty="0" smtClean="0">
                <a:solidFill>
                  <a:schemeClr val="tx1"/>
                </a:solidFill>
              </a:rPr>
              <a:t>A </a:t>
            </a:r>
            <a:r>
              <a:rPr lang="en-US" dirty="0">
                <a:solidFill>
                  <a:schemeClr val="tx1"/>
                </a:solidFill>
              </a:rPr>
              <a:t>physically active person typically has more branching blood vessels on their heart, whereas a non-physical active person will have less, aiding to the supply of oxygen and blood </a:t>
            </a:r>
            <a:endParaRPr lang="en-US" b="1" dirty="0" smtClean="0">
              <a:solidFill>
                <a:schemeClr val="tx1"/>
              </a:solidFill>
            </a:endParaRPr>
          </a:p>
          <a:p>
            <a:pPr marL="342900" indent="-342900">
              <a:buFont typeface="Arial" panose="020B0604020202020204" pitchFamily="34" charset="0"/>
              <a:buChar char="•"/>
            </a:pPr>
            <a:r>
              <a:rPr lang="en-US" b="1" dirty="0">
                <a:solidFill>
                  <a:schemeClr val="tx1"/>
                </a:solidFill>
              </a:rPr>
              <a:t>I</a:t>
            </a:r>
            <a:r>
              <a:rPr lang="en-US" b="1" dirty="0" smtClean="0">
                <a:solidFill>
                  <a:schemeClr val="tx1"/>
                </a:solidFill>
              </a:rPr>
              <a:t>nvoluntary </a:t>
            </a:r>
            <a:r>
              <a:rPr lang="en-US" b="1" dirty="0">
                <a:solidFill>
                  <a:schemeClr val="tx1"/>
                </a:solidFill>
              </a:rPr>
              <a:t>contractions</a:t>
            </a:r>
            <a:r>
              <a:rPr lang="en-US" dirty="0">
                <a:solidFill>
                  <a:schemeClr val="tx1"/>
                </a:solidFill>
              </a:rPr>
              <a:t> signals to contract without consciously telling it to do so.  Building cardiorespiratory endurance is mostly completed through </a:t>
            </a:r>
            <a:r>
              <a:rPr lang="en-US" i="1" dirty="0">
                <a:solidFill>
                  <a:schemeClr val="tx1"/>
                </a:solidFill>
              </a:rPr>
              <a:t>aerobic activity </a:t>
            </a:r>
            <a:r>
              <a:rPr lang="en-US" dirty="0">
                <a:solidFill>
                  <a:schemeClr val="tx1"/>
                </a:solidFill>
              </a:rPr>
              <a:t>is a steady activity that supplies oxygen to the muscles from the heart</a:t>
            </a:r>
            <a:r>
              <a:rPr lang="en-US" dirty="0" smtClean="0">
                <a:solidFill>
                  <a:schemeClr val="tx1"/>
                </a:solidFill>
              </a:rPr>
              <a:t>.</a:t>
            </a:r>
          </a:p>
          <a:p>
            <a:pPr marL="342900" indent="-342900">
              <a:buFont typeface="Arial" panose="020B0604020202020204" pitchFamily="34" charset="0"/>
              <a:buChar char="•"/>
            </a:pPr>
            <a:r>
              <a:rPr lang="en-US" dirty="0" smtClean="0">
                <a:solidFill>
                  <a:schemeClr val="tx1"/>
                </a:solidFill>
              </a:rPr>
              <a:t> </a:t>
            </a:r>
            <a:r>
              <a:rPr lang="en-US" b="1" dirty="0">
                <a:solidFill>
                  <a:schemeClr val="tx1"/>
                </a:solidFill>
              </a:rPr>
              <a:t>Vigorous aerobics </a:t>
            </a:r>
            <a:r>
              <a:rPr lang="en-US" dirty="0">
                <a:solidFill>
                  <a:schemeClr val="tx1"/>
                </a:solidFill>
              </a:rPr>
              <a:t>is defined as activities that elevate heart rate above the threshold for the duration of exercise an effective way to increase cardiorespiratory. </a:t>
            </a:r>
          </a:p>
        </p:txBody>
      </p:sp>
    </p:spTree>
    <p:extLst>
      <p:ext uri="{BB962C8B-B14F-4D97-AF65-F5344CB8AC3E}">
        <p14:creationId xmlns:p14="http://schemas.microsoft.com/office/powerpoint/2010/main" val="2514890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6565669" cy="609600"/>
          </a:xfrm>
        </p:spPr>
        <p:txBody>
          <a:bodyPr>
            <a:normAutofit fontScale="90000"/>
          </a:bodyPr>
          <a:lstStyle/>
          <a:p>
            <a:r>
              <a:rPr lang="en-US" dirty="0"/>
              <a:t>Cardiorespiratory Endurance</a:t>
            </a:r>
          </a:p>
        </p:txBody>
      </p:sp>
      <p:sp>
        <p:nvSpPr>
          <p:cNvPr id="3" name="Text Placeholder 2"/>
          <p:cNvSpPr>
            <a:spLocks noGrp="1"/>
          </p:cNvSpPr>
          <p:nvPr>
            <p:ph type="body" idx="1"/>
          </p:nvPr>
        </p:nvSpPr>
        <p:spPr>
          <a:xfrm>
            <a:off x="0" y="1752600"/>
            <a:ext cx="7455130" cy="4191000"/>
          </a:xfrm>
        </p:spPr>
        <p:txBody>
          <a:bodyPr anchor="t">
            <a:normAutofit/>
          </a:bodyPr>
          <a:lstStyle/>
          <a:p>
            <a:pPr marL="342900" lvl="0" indent="-342900">
              <a:buFont typeface="Arial" panose="020B0604020202020204" pitchFamily="34" charset="0"/>
              <a:buChar char="•"/>
            </a:pPr>
            <a:r>
              <a:rPr lang="en-US" sz="2400" dirty="0">
                <a:solidFill>
                  <a:schemeClr val="tx1"/>
                </a:solidFill>
              </a:rPr>
              <a:t>There are three principles of physical activity, one already discussed in the previous lesson </a:t>
            </a:r>
            <a:r>
              <a:rPr lang="en-US" sz="2400" b="1" dirty="0">
                <a:solidFill>
                  <a:schemeClr val="tx1"/>
                </a:solidFill>
              </a:rPr>
              <a:t>W3 B. Physical Training</a:t>
            </a:r>
            <a:r>
              <a:rPr lang="en-US" sz="2400" dirty="0">
                <a:solidFill>
                  <a:schemeClr val="tx1"/>
                </a:solidFill>
              </a:rPr>
              <a:t>, was the </a:t>
            </a:r>
            <a:r>
              <a:rPr lang="en-US" sz="2400" b="1" dirty="0">
                <a:solidFill>
                  <a:schemeClr val="tx1"/>
                </a:solidFill>
              </a:rPr>
              <a:t>Principle of Specificity. </a:t>
            </a:r>
            <a:endParaRPr lang="en-US" sz="2400" b="1" dirty="0" smtClean="0">
              <a:solidFill>
                <a:schemeClr val="tx1"/>
              </a:solidFill>
            </a:endParaRPr>
          </a:p>
          <a:p>
            <a:pPr marL="342900" lvl="0" indent="-342900">
              <a:buFont typeface="Arial" panose="020B0604020202020204" pitchFamily="34" charset="0"/>
              <a:buChar char="•"/>
            </a:pPr>
            <a:r>
              <a:rPr lang="en-US" sz="2400" b="1" dirty="0" smtClean="0">
                <a:solidFill>
                  <a:schemeClr val="tx1"/>
                </a:solidFill>
              </a:rPr>
              <a:t>Principle </a:t>
            </a:r>
            <a:r>
              <a:rPr lang="en-US" sz="2400" b="1" dirty="0">
                <a:solidFill>
                  <a:schemeClr val="tx1"/>
                </a:solidFill>
              </a:rPr>
              <a:t>of Overload</a:t>
            </a:r>
            <a:r>
              <a:rPr lang="en-US" sz="2400" dirty="0">
                <a:solidFill>
                  <a:schemeClr val="tx1"/>
                </a:solidFill>
              </a:rPr>
              <a:t>, which decrees that the only way to create health and activity benefits is to require the body to do far more than it would normally do. </a:t>
            </a:r>
            <a:endParaRPr lang="en-US" sz="2400" dirty="0" smtClean="0">
              <a:solidFill>
                <a:schemeClr val="tx1"/>
              </a:solidFill>
            </a:endParaRPr>
          </a:p>
          <a:p>
            <a:pPr marL="342900" lvl="0" indent="-342900">
              <a:buFont typeface="Arial" panose="020B0604020202020204" pitchFamily="34" charset="0"/>
              <a:buChar char="•"/>
            </a:pPr>
            <a:r>
              <a:rPr lang="en-US" sz="2400" b="1" dirty="0" smtClean="0">
                <a:solidFill>
                  <a:schemeClr val="tx1"/>
                </a:solidFill>
              </a:rPr>
              <a:t>Principle </a:t>
            </a:r>
            <a:r>
              <a:rPr lang="en-US" sz="2400" b="1" dirty="0">
                <a:solidFill>
                  <a:schemeClr val="tx1"/>
                </a:solidFill>
              </a:rPr>
              <a:t>of Progression</a:t>
            </a:r>
            <a:r>
              <a:rPr lang="en-US" sz="2400" dirty="0">
                <a:solidFill>
                  <a:schemeClr val="tx1"/>
                </a:solidFill>
              </a:rPr>
              <a:t>, which states to increase activities exercises intensity gradually and allow the body to adapt to the levels of exercise. </a:t>
            </a:r>
          </a:p>
        </p:txBody>
      </p:sp>
      <p:pic>
        <p:nvPicPr>
          <p:cNvPr id="4" name="Picture 2" descr="Inten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724400"/>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435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A00655A302474D88B2B49F2E449606" ma:contentTypeVersion="12" ma:contentTypeDescription="Create a new document." ma:contentTypeScope="" ma:versionID="f216cd87623845bc0d84cdbf854e4cfe">
  <xsd:schema xmlns:xsd="http://www.w3.org/2001/XMLSchema" xmlns:xs="http://www.w3.org/2001/XMLSchema" xmlns:p="http://schemas.microsoft.com/office/2006/metadata/properties" xmlns:ns2="2665fec4-cfca-41c5-9f2f-25aa23ac4cd6" xmlns:ns3="8c6ba933-d8ba-4763-869f-28ea2b188e6f" targetNamespace="http://schemas.microsoft.com/office/2006/metadata/properties" ma:root="true" ma:fieldsID="be0b24c83c9f7e726db38c948ca0ec3f" ns2:_="" ns3:_="">
    <xsd:import namespace="2665fec4-cfca-41c5-9f2f-25aa23ac4cd6"/>
    <xsd:import namespace="8c6ba933-d8ba-4763-869f-28ea2b188e6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5fec4-cfca-41c5-9f2f-25aa23ac4c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6ba933-d8ba-4763-869f-28ea2b188e6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DBB5D9-2480-454E-AA20-8961DC8226B1}"/>
</file>

<file path=customXml/itemProps2.xml><?xml version="1.0" encoding="utf-8"?>
<ds:datastoreItem xmlns:ds="http://schemas.openxmlformats.org/officeDocument/2006/customXml" ds:itemID="{A20D368E-5309-44F3-80BB-D91A0E60E786}"/>
</file>

<file path=customXml/itemProps3.xml><?xml version="1.0" encoding="utf-8"?>
<ds:datastoreItem xmlns:ds="http://schemas.openxmlformats.org/officeDocument/2006/customXml" ds:itemID="{7BFA0851-3CD7-43D5-8FD6-9673EE2DC261}"/>
</file>

<file path=docProps/app.xml><?xml version="1.0" encoding="utf-8"?>
<Properties xmlns="http://schemas.openxmlformats.org/officeDocument/2006/extended-properties" xmlns:vt="http://schemas.openxmlformats.org/officeDocument/2006/docPropsVTypes">
  <TotalTime>5747</TotalTime>
  <Words>3138</Words>
  <Application>Microsoft Office PowerPoint</Application>
  <PresentationFormat>On-screen Show (4:3)</PresentationFormat>
  <Paragraphs>247</Paragraphs>
  <Slides>39</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Office Theme</vt:lpstr>
      <vt:lpstr>PowerPoint Presentation</vt:lpstr>
      <vt:lpstr>Health &amp; Wellness Agenda</vt:lpstr>
      <vt:lpstr>Facts about Fitness: Unit Objectives </vt:lpstr>
      <vt:lpstr>Facts about Fitness: Unit Objectives </vt:lpstr>
      <vt:lpstr>Facts about Fitness: Unit Objectives</vt:lpstr>
      <vt:lpstr>Physical Fitness: Unit Objectives</vt:lpstr>
      <vt:lpstr>Facts about Fitness: Cardiorespiratory Endurance </vt:lpstr>
      <vt:lpstr>Cardiorespiratory Endurance</vt:lpstr>
      <vt:lpstr>Cardiorespiratory Endurance</vt:lpstr>
      <vt:lpstr>FITT Formula</vt:lpstr>
      <vt:lpstr>3 Patterns of Activity</vt:lpstr>
      <vt:lpstr>Check On Understanding</vt:lpstr>
      <vt:lpstr>Facts About Fitness: Muscular Strength  </vt:lpstr>
      <vt:lpstr>PRE</vt:lpstr>
      <vt:lpstr>Steps of Executing PRE</vt:lpstr>
      <vt:lpstr>Bodybuilding, Weightlifting &amp; powerlifting</vt:lpstr>
      <vt:lpstr>Plyometrics &amp; Interval Training</vt:lpstr>
      <vt:lpstr>Check On Understanding</vt:lpstr>
      <vt:lpstr>Facts about Fitness: Muscular Endurance  </vt:lpstr>
      <vt:lpstr>Muscular Endurance</vt:lpstr>
      <vt:lpstr>Central Nervous System</vt:lpstr>
      <vt:lpstr>Check On Understanding</vt:lpstr>
      <vt:lpstr>Facts about Fitness Body Composition</vt:lpstr>
      <vt:lpstr>Body Composition</vt:lpstr>
      <vt:lpstr>Body Composition : Clinical Methods by accuracy </vt:lpstr>
      <vt:lpstr>Body Composition:</vt:lpstr>
      <vt:lpstr>Body Composition: Body Density Equation</vt:lpstr>
      <vt:lpstr>Body Composition: Relative Body Fat (Part 1)</vt:lpstr>
      <vt:lpstr>Body Composition: Relative Body Fat (Part 2)</vt:lpstr>
      <vt:lpstr>Psychology of Body Composition: Disorders </vt:lpstr>
      <vt:lpstr>Substance Abuse and its role in Body Composition</vt:lpstr>
      <vt:lpstr>Check On Understanding</vt:lpstr>
      <vt:lpstr>Facts about Fitness Flexibility </vt:lpstr>
      <vt:lpstr>Flexibility the Forgotten Part of Fitness</vt:lpstr>
      <vt:lpstr>Muscle Tendon Unit</vt:lpstr>
      <vt:lpstr>Stretching (Part 1)</vt:lpstr>
      <vt:lpstr>Stretching (Part 2)</vt:lpstr>
      <vt:lpstr>Hypermobility</vt:lpstr>
      <vt:lpstr>Check On Understanding</vt:lpstr>
    </vt:vector>
  </TitlesOfParts>
  <Company>California National Guard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Kelley</dc:creator>
  <cp:lastModifiedBy>Michelle Torp</cp:lastModifiedBy>
  <cp:revision>315</cp:revision>
  <dcterms:created xsi:type="dcterms:W3CDTF">2017-01-16T19:23:23Z</dcterms:created>
  <dcterms:modified xsi:type="dcterms:W3CDTF">2020-04-20T23:12:50Z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0x010100E3A00655A302474D88B2B49F2E449606</vt:lpwstr>
  </property>
</Properties>
</file>