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321" r:id="rId5"/>
    <p:sldId id="327" r:id="rId6"/>
    <p:sldId id="390" r:id="rId7"/>
    <p:sldId id="323" r:id="rId8"/>
    <p:sldId id="324" r:id="rId9"/>
    <p:sldId id="328" r:id="rId10"/>
    <p:sldId id="374" r:id="rId11"/>
    <p:sldId id="325" r:id="rId12"/>
    <p:sldId id="373" r:id="rId13"/>
    <p:sldId id="396" r:id="rId14"/>
    <p:sldId id="326" r:id="rId15"/>
    <p:sldId id="329" r:id="rId16"/>
    <p:sldId id="330" r:id="rId17"/>
    <p:sldId id="333" r:id="rId18"/>
    <p:sldId id="334" r:id="rId19"/>
    <p:sldId id="335" r:id="rId20"/>
    <p:sldId id="336" r:id="rId21"/>
    <p:sldId id="337" r:id="rId22"/>
    <p:sldId id="376" r:id="rId23"/>
    <p:sldId id="397" r:id="rId24"/>
    <p:sldId id="351" r:id="rId25"/>
    <p:sldId id="352" r:id="rId26"/>
    <p:sldId id="353" r:id="rId27"/>
    <p:sldId id="393" r:id="rId28"/>
    <p:sldId id="354" r:id="rId29"/>
    <p:sldId id="377" r:id="rId30"/>
    <p:sldId id="398" r:id="rId31"/>
    <p:sldId id="355" r:id="rId32"/>
    <p:sldId id="356" r:id="rId33"/>
    <p:sldId id="357" r:id="rId34"/>
    <p:sldId id="358" r:id="rId35"/>
    <p:sldId id="359" r:id="rId36"/>
    <p:sldId id="362" r:id="rId37"/>
    <p:sldId id="363" r:id="rId38"/>
    <p:sldId id="364" r:id="rId39"/>
    <p:sldId id="365" r:id="rId40"/>
    <p:sldId id="366" r:id="rId41"/>
    <p:sldId id="378" r:id="rId42"/>
    <p:sldId id="372" r:id="rId43"/>
    <p:sldId id="379" r:id="rId44"/>
    <p:sldId id="380" r:id="rId45"/>
    <p:sldId id="381" r:id="rId46"/>
    <p:sldId id="382" r:id="rId47"/>
    <p:sldId id="383" r:id="rId48"/>
    <p:sldId id="384" r:id="rId49"/>
    <p:sldId id="385" r:id="rId50"/>
    <p:sldId id="386" r:id="rId51"/>
    <p:sldId id="387" r:id="rId52"/>
    <p:sldId id="388" r:id="rId53"/>
    <p:sldId id="38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FF00"/>
    <a:srgbClr val="FFCC00"/>
    <a:srgbClr val="BFB550"/>
    <a:srgbClr val="BBB24F"/>
    <a:srgbClr val="FFF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5" autoAdjust="0"/>
    <p:restoredTop sz="93794" autoAdjust="0"/>
  </p:normalViewPr>
  <p:slideViewPr>
    <p:cSldViewPr>
      <p:cViewPr varScale="1">
        <p:scale>
          <a:sx n="86" d="100"/>
          <a:sy n="86" d="100"/>
        </p:scale>
        <p:origin x="84"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26584-2668-4297-A9DF-DBE757257231}" type="doc">
      <dgm:prSet loTypeId="urn:microsoft.com/office/officeart/2005/8/layout/cycle3" loCatId="cycle" qsTypeId="urn:microsoft.com/office/officeart/2005/8/quickstyle/3d1" qsCatId="3D" csTypeId="urn:microsoft.com/office/officeart/2005/8/colors/colorful3" csCatId="colorful" phldr="1"/>
      <dgm:spPr/>
      <dgm:t>
        <a:bodyPr/>
        <a:lstStyle/>
        <a:p>
          <a:endParaRPr lang="en-US"/>
        </a:p>
      </dgm:t>
    </dgm:pt>
    <dgm:pt modelId="{B560B4FE-F166-469B-A1D2-5DBB3745F6E3}">
      <dgm:prSet/>
      <dgm:spPr/>
      <dgm:t>
        <a:bodyPr/>
        <a:lstStyle/>
        <a:p>
          <a:r>
            <a:rPr lang="en-US"/>
            <a:t>Ways to Train</a:t>
          </a:r>
        </a:p>
      </dgm:t>
    </dgm:pt>
    <dgm:pt modelId="{32257B14-1D13-475E-B33E-39CCE1D1390A}" type="parTrans" cxnId="{5501B41B-E004-4187-A4B8-E1330EDAB2AC}">
      <dgm:prSet/>
      <dgm:spPr/>
      <dgm:t>
        <a:bodyPr/>
        <a:lstStyle/>
        <a:p>
          <a:endParaRPr lang="en-US"/>
        </a:p>
      </dgm:t>
    </dgm:pt>
    <dgm:pt modelId="{7FB6515C-5D4D-4E54-B235-16EF2144A676}" type="sibTrans" cxnId="{5501B41B-E004-4187-A4B8-E1330EDAB2AC}">
      <dgm:prSet/>
      <dgm:spPr/>
      <dgm:t>
        <a:bodyPr/>
        <a:lstStyle/>
        <a:p>
          <a:endParaRPr lang="en-US"/>
        </a:p>
      </dgm:t>
    </dgm:pt>
    <dgm:pt modelId="{519CAD9C-9C58-408C-BBD1-49F80749628B}">
      <dgm:prSet/>
      <dgm:spPr/>
      <dgm:t>
        <a:bodyPr/>
        <a:lstStyle/>
        <a:p>
          <a:r>
            <a:rPr lang="en-US"/>
            <a:t>Aeropbic Capacity</a:t>
          </a:r>
        </a:p>
      </dgm:t>
    </dgm:pt>
    <dgm:pt modelId="{D0A33306-4862-4401-91FB-DF93C879562E}" type="parTrans" cxnId="{C0FECC7A-7BA3-4F30-BF9C-C6BFFB0A44AA}">
      <dgm:prSet/>
      <dgm:spPr/>
      <dgm:t>
        <a:bodyPr/>
        <a:lstStyle/>
        <a:p>
          <a:endParaRPr lang="en-US"/>
        </a:p>
      </dgm:t>
    </dgm:pt>
    <dgm:pt modelId="{A0A6AC19-46F3-4F64-A503-785E2E485FB9}" type="sibTrans" cxnId="{C0FECC7A-7BA3-4F30-BF9C-C6BFFB0A44AA}">
      <dgm:prSet/>
      <dgm:spPr/>
      <dgm:t>
        <a:bodyPr/>
        <a:lstStyle/>
        <a:p>
          <a:endParaRPr lang="en-US"/>
        </a:p>
      </dgm:t>
    </dgm:pt>
    <dgm:pt modelId="{B59D55D1-2DBD-4887-A665-2923FF8BE211}">
      <dgm:prSet/>
      <dgm:spPr/>
      <dgm:t>
        <a:bodyPr/>
        <a:lstStyle/>
        <a:p>
          <a:r>
            <a:rPr lang="en-US"/>
            <a:t>Fitness for the Upper Body</a:t>
          </a:r>
        </a:p>
      </dgm:t>
    </dgm:pt>
    <dgm:pt modelId="{FCCBF0F5-D209-4BC8-B522-6095A9ED13D9}" type="parTrans" cxnId="{50C8142A-00E7-4A7F-9F22-F99EB9187E77}">
      <dgm:prSet/>
      <dgm:spPr/>
      <dgm:t>
        <a:bodyPr/>
        <a:lstStyle/>
        <a:p>
          <a:endParaRPr lang="en-US"/>
        </a:p>
      </dgm:t>
    </dgm:pt>
    <dgm:pt modelId="{C3A76B32-ED8D-4C54-AD13-0DC81E233938}" type="sibTrans" cxnId="{50C8142A-00E7-4A7F-9F22-F99EB9187E77}">
      <dgm:prSet/>
      <dgm:spPr/>
      <dgm:t>
        <a:bodyPr/>
        <a:lstStyle/>
        <a:p>
          <a:endParaRPr lang="en-US"/>
        </a:p>
      </dgm:t>
    </dgm:pt>
    <dgm:pt modelId="{99D8FA74-342E-4161-96FB-71B5E28EC972}">
      <dgm:prSet/>
      <dgm:spPr/>
      <dgm:t>
        <a:bodyPr/>
        <a:lstStyle/>
        <a:p>
          <a:r>
            <a:rPr lang="en-US"/>
            <a:t>Fitness for the Abdominal</a:t>
          </a:r>
        </a:p>
      </dgm:t>
    </dgm:pt>
    <dgm:pt modelId="{5225A49B-6CD9-4E17-90CB-77E884FEC920}" type="parTrans" cxnId="{CFFAB1C9-7B5F-4703-B8BC-F8AE33B7AE0B}">
      <dgm:prSet/>
      <dgm:spPr/>
      <dgm:t>
        <a:bodyPr/>
        <a:lstStyle/>
        <a:p>
          <a:endParaRPr lang="en-US"/>
        </a:p>
      </dgm:t>
    </dgm:pt>
    <dgm:pt modelId="{B3335ABD-4B44-4A8D-8368-EB1CEFEB5CFA}" type="sibTrans" cxnId="{CFFAB1C9-7B5F-4703-B8BC-F8AE33B7AE0B}">
      <dgm:prSet/>
      <dgm:spPr/>
      <dgm:t>
        <a:bodyPr/>
        <a:lstStyle/>
        <a:p>
          <a:endParaRPr lang="en-US"/>
        </a:p>
      </dgm:t>
    </dgm:pt>
    <dgm:pt modelId="{B011DE64-226E-4DE3-9450-D9F3A1488AE7}">
      <dgm:prSet/>
      <dgm:spPr/>
      <dgm:t>
        <a:bodyPr/>
        <a:lstStyle/>
        <a:p>
          <a:r>
            <a:rPr lang="en-US"/>
            <a:t>Fitness for Strength &amp; Power</a:t>
          </a:r>
        </a:p>
      </dgm:t>
    </dgm:pt>
    <dgm:pt modelId="{D401618C-D533-4997-9E4F-F3960EDAFCEE}" type="parTrans" cxnId="{7CFC2749-1710-4943-81F5-F475B48A2E1F}">
      <dgm:prSet/>
      <dgm:spPr/>
      <dgm:t>
        <a:bodyPr/>
        <a:lstStyle/>
        <a:p>
          <a:endParaRPr lang="en-US"/>
        </a:p>
      </dgm:t>
    </dgm:pt>
    <dgm:pt modelId="{43D90B96-E800-4F55-ABBB-2049ECEEC169}" type="sibTrans" cxnId="{7CFC2749-1710-4943-81F5-F475B48A2E1F}">
      <dgm:prSet/>
      <dgm:spPr/>
      <dgm:t>
        <a:bodyPr/>
        <a:lstStyle/>
        <a:p>
          <a:endParaRPr lang="en-US"/>
        </a:p>
      </dgm:t>
    </dgm:pt>
    <dgm:pt modelId="{D9B237C3-3094-4B38-B142-45B617C162D8}">
      <dgm:prSet/>
      <dgm:spPr/>
      <dgm:t>
        <a:bodyPr/>
        <a:lstStyle/>
        <a:p>
          <a:r>
            <a:rPr lang="en-US"/>
            <a:t>Fitness for Endurance</a:t>
          </a:r>
        </a:p>
      </dgm:t>
    </dgm:pt>
    <dgm:pt modelId="{4C45735F-8AC2-4550-8CD1-887A6C1BAD0D}" type="parTrans" cxnId="{E6272FB8-ED10-4F50-B697-769633C43A67}">
      <dgm:prSet/>
      <dgm:spPr/>
      <dgm:t>
        <a:bodyPr/>
        <a:lstStyle/>
        <a:p>
          <a:endParaRPr lang="en-US"/>
        </a:p>
      </dgm:t>
    </dgm:pt>
    <dgm:pt modelId="{B0269C42-9915-493C-93A2-4E7B2CB2E582}" type="sibTrans" cxnId="{E6272FB8-ED10-4F50-B697-769633C43A67}">
      <dgm:prSet/>
      <dgm:spPr/>
      <dgm:t>
        <a:bodyPr/>
        <a:lstStyle/>
        <a:p>
          <a:endParaRPr lang="en-US"/>
        </a:p>
      </dgm:t>
    </dgm:pt>
    <dgm:pt modelId="{E26210D8-E76F-4CF4-9D1F-871CD427CCD5}">
      <dgm:prSet/>
      <dgm:spPr/>
      <dgm:t>
        <a:bodyPr/>
        <a:lstStyle/>
        <a:p>
          <a:r>
            <a:rPr lang="en-US"/>
            <a:t>Fitness for Balance</a:t>
          </a:r>
        </a:p>
      </dgm:t>
    </dgm:pt>
    <dgm:pt modelId="{9CA80810-63BB-4606-9CA4-9837CEAAA9A5}" type="parTrans" cxnId="{FB1C3D5A-BE07-41A0-BFD4-56764855EA33}">
      <dgm:prSet/>
      <dgm:spPr/>
      <dgm:t>
        <a:bodyPr/>
        <a:lstStyle/>
        <a:p>
          <a:endParaRPr lang="en-US"/>
        </a:p>
      </dgm:t>
    </dgm:pt>
    <dgm:pt modelId="{F856A5DE-A3FF-4D2D-AEE4-BE584E8849E9}" type="sibTrans" cxnId="{FB1C3D5A-BE07-41A0-BFD4-56764855EA33}">
      <dgm:prSet/>
      <dgm:spPr/>
      <dgm:t>
        <a:bodyPr/>
        <a:lstStyle/>
        <a:p>
          <a:endParaRPr lang="en-US"/>
        </a:p>
      </dgm:t>
    </dgm:pt>
    <dgm:pt modelId="{391BECCF-4114-42EE-B042-BBE749DE5D5D}">
      <dgm:prSet/>
      <dgm:spPr/>
      <dgm:t>
        <a:bodyPr/>
        <a:lstStyle/>
        <a:p>
          <a:r>
            <a:rPr lang="en-US"/>
            <a:t>Fitness for the Heart</a:t>
          </a:r>
        </a:p>
      </dgm:t>
    </dgm:pt>
    <dgm:pt modelId="{71DC6A62-1658-4A24-A374-53CFD278619F}" type="parTrans" cxnId="{7F3C2F10-C80A-4F62-8EC3-E696B5F1BE9E}">
      <dgm:prSet/>
      <dgm:spPr/>
      <dgm:t>
        <a:bodyPr/>
        <a:lstStyle/>
        <a:p>
          <a:endParaRPr lang="en-US"/>
        </a:p>
      </dgm:t>
    </dgm:pt>
    <dgm:pt modelId="{E719D2B2-38C9-471A-B5E5-AF9B75BA3A23}" type="sibTrans" cxnId="{7F3C2F10-C80A-4F62-8EC3-E696B5F1BE9E}">
      <dgm:prSet/>
      <dgm:spPr/>
      <dgm:t>
        <a:bodyPr/>
        <a:lstStyle/>
        <a:p>
          <a:endParaRPr lang="en-US"/>
        </a:p>
      </dgm:t>
    </dgm:pt>
    <dgm:pt modelId="{486CC120-2470-443C-AEFE-AF803576463A}" type="pres">
      <dgm:prSet presAssocID="{D7C26584-2668-4297-A9DF-DBE757257231}" presName="Name0" presStyleCnt="0">
        <dgm:presLayoutVars>
          <dgm:dir/>
          <dgm:resizeHandles val="exact"/>
        </dgm:presLayoutVars>
      </dgm:prSet>
      <dgm:spPr/>
    </dgm:pt>
    <dgm:pt modelId="{D21F52D2-A8C7-47D3-A586-03374E113BAD}" type="pres">
      <dgm:prSet presAssocID="{D7C26584-2668-4297-A9DF-DBE757257231}" presName="cycle" presStyleCnt="0"/>
      <dgm:spPr/>
    </dgm:pt>
    <dgm:pt modelId="{FE60B2B5-06B7-40E2-BA11-5322B50EE298}" type="pres">
      <dgm:prSet presAssocID="{B560B4FE-F166-469B-A1D2-5DBB3745F6E3}" presName="nodeFirstNode" presStyleLbl="node1" presStyleIdx="0" presStyleCnt="8" custScaleX="166558" custScaleY="124380">
        <dgm:presLayoutVars>
          <dgm:bulletEnabled val="1"/>
        </dgm:presLayoutVars>
      </dgm:prSet>
      <dgm:spPr/>
    </dgm:pt>
    <dgm:pt modelId="{F8D9511E-18CA-438B-8C3C-0EC910149458}" type="pres">
      <dgm:prSet presAssocID="{7FB6515C-5D4D-4E54-B235-16EF2144A676}" presName="sibTransFirstNode" presStyleLbl="bgShp" presStyleIdx="0" presStyleCnt="1"/>
      <dgm:spPr/>
    </dgm:pt>
    <dgm:pt modelId="{2026358C-467D-4B11-89B5-96306B77D56F}" type="pres">
      <dgm:prSet presAssocID="{519CAD9C-9C58-408C-BBD1-49F80749628B}" presName="nodeFollowingNodes" presStyleLbl="node1" presStyleIdx="1" presStyleCnt="8" custScaleX="166558" custScaleY="124380" custRadScaleRad="129820" custRadScaleInc="43449">
        <dgm:presLayoutVars>
          <dgm:bulletEnabled val="1"/>
        </dgm:presLayoutVars>
      </dgm:prSet>
      <dgm:spPr/>
    </dgm:pt>
    <dgm:pt modelId="{56776D22-47E4-4AFB-9601-E2C1C3756058}" type="pres">
      <dgm:prSet presAssocID="{391BECCF-4114-42EE-B042-BBE749DE5D5D}" presName="nodeFollowingNodes" presStyleLbl="node1" presStyleIdx="2" presStyleCnt="8" custScaleX="166558" custScaleY="124380" custRadScaleRad="111078" custRadScaleInc="0">
        <dgm:presLayoutVars>
          <dgm:bulletEnabled val="1"/>
        </dgm:presLayoutVars>
      </dgm:prSet>
      <dgm:spPr/>
    </dgm:pt>
    <dgm:pt modelId="{9AB39831-4B60-4B24-A628-ABA34A918BB1}" type="pres">
      <dgm:prSet presAssocID="{B59D55D1-2DBD-4887-A665-2923FF8BE211}" presName="nodeFollowingNodes" presStyleLbl="node1" presStyleIdx="3" presStyleCnt="8" custScaleX="166558" custScaleY="124380" custRadScaleRad="120387" custRadScaleInc="-45011">
        <dgm:presLayoutVars>
          <dgm:bulletEnabled val="1"/>
        </dgm:presLayoutVars>
      </dgm:prSet>
      <dgm:spPr/>
    </dgm:pt>
    <dgm:pt modelId="{6E0FDED6-798E-4403-B881-243E338ABBAB}" type="pres">
      <dgm:prSet presAssocID="{99D8FA74-342E-4161-96FB-71B5E28EC972}" presName="nodeFollowingNodes" presStyleLbl="node1" presStyleIdx="4" presStyleCnt="8" custScaleX="166558" custScaleY="124380">
        <dgm:presLayoutVars>
          <dgm:bulletEnabled val="1"/>
        </dgm:presLayoutVars>
      </dgm:prSet>
      <dgm:spPr/>
    </dgm:pt>
    <dgm:pt modelId="{CCE532B8-2BE0-4D6D-AF58-9DB78147884B}" type="pres">
      <dgm:prSet presAssocID="{B011DE64-226E-4DE3-9450-D9F3A1488AE7}" presName="nodeFollowingNodes" presStyleLbl="node1" presStyleIdx="5" presStyleCnt="8" custScaleX="166558" custScaleY="124380" custRadScaleRad="128616" custRadScaleInc="50323">
        <dgm:presLayoutVars>
          <dgm:bulletEnabled val="1"/>
        </dgm:presLayoutVars>
      </dgm:prSet>
      <dgm:spPr/>
    </dgm:pt>
    <dgm:pt modelId="{1C674A68-E9FC-40DE-9880-43ECA66D3030}" type="pres">
      <dgm:prSet presAssocID="{D9B237C3-3094-4B38-B142-45B617C162D8}" presName="nodeFollowingNodes" presStyleLbl="node1" presStyleIdx="6" presStyleCnt="8" custScaleX="166558" custScaleY="124380" custRadScaleRad="122177" custRadScaleInc="2598">
        <dgm:presLayoutVars>
          <dgm:bulletEnabled val="1"/>
        </dgm:presLayoutVars>
      </dgm:prSet>
      <dgm:spPr/>
    </dgm:pt>
    <dgm:pt modelId="{E9F89EFF-CF98-4A49-A98A-B7C2997B8933}" type="pres">
      <dgm:prSet presAssocID="{E26210D8-E76F-4CF4-9D1F-871CD427CCD5}" presName="nodeFollowingNodes" presStyleLbl="node1" presStyleIdx="7" presStyleCnt="8" custScaleX="166558" custScaleY="124380" custRadScaleRad="136490" custRadScaleInc="-45138">
        <dgm:presLayoutVars>
          <dgm:bulletEnabled val="1"/>
        </dgm:presLayoutVars>
      </dgm:prSet>
      <dgm:spPr/>
    </dgm:pt>
  </dgm:ptLst>
  <dgm:cxnLst>
    <dgm:cxn modelId="{21A7D90D-1CCF-47B2-9342-07AA01FBB23B}" type="presOf" srcId="{B011DE64-226E-4DE3-9450-D9F3A1488AE7}" destId="{CCE532B8-2BE0-4D6D-AF58-9DB78147884B}" srcOrd="0" destOrd="0" presId="urn:microsoft.com/office/officeart/2005/8/layout/cycle3"/>
    <dgm:cxn modelId="{AA126C0E-87C3-485F-9970-06AE7ADAD16D}" type="presOf" srcId="{B59D55D1-2DBD-4887-A665-2923FF8BE211}" destId="{9AB39831-4B60-4B24-A628-ABA34A918BB1}" srcOrd="0" destOrd="0" presId="urn:microsoft.com/office/officeart/2005/8/layout/cycle3"/>
    <dgm:cxn modelId="{7F3C2F10-C80A-4F62-8EC3-E696B5F1BE9E}" srcId="{D7C26584-2668-4297-A9DF-DBE757257231}" destId="{391BECCF-4114-42EE-B042-BBE749DE5D5D}" srcOrd="2" destOrd="0" parTransId="{71DC6A62-1658-4A24-A374-53CFD278619F}" sibTransId="{E719D2B2-38C9-471A-B5E5-AF9B75BA3A23}"/>
    <dgm:cxn modelId="{5501B41B-E004-4187-A4B8-E1330EDAB2AC}" srcId="{D7C26584-2668-4297-A9DF-DBE757257231}" destId="{B560B4FE-F166-469B-A1D2-5DBB3745F6E3}" srcOrd="0" destOrd="0" parTransId="{32257B14-1D13-475E-B33E-39CCE1D1390A}" sibTransId="{7FB6515C-5D4D-4E54-B235-16EF2144A676}"/>
    <dgm:cxn modelId="{50C8142A-00E7-4A7F-9F22-F99EB9187E77}" srcId="{D7C26584-2668-4297-A9DF-DBE757257231}" destId="{B59D55D1-2DBD-4887-A665-2923FF8BE211}" srcOrd="3" destOrd="0" parTransId="{FCCBF0F5-D209-4BC8-B522-6095A9ED13D9}" sibTransId="{C3A76B32-ED8D-4C54-AD13-0DC81E233938}"/>
    <dgm:cxn modelId="{7CFC2749-1710-4943-81F5-F475B48A2E1F}" srcId="{D7C26584-2668-4297-A9DF-DBE757257231}" destId="{B011DE64-226E-4DE3-9450-D9F3A1488AE7}" srcOrd="5" destOrd="0" parTransId="{D401618C-D533-4997-9E4F-F3960EDAFCEE}" sibTransId="{43D90B96-E800-4F55-ABBB-2049ECEEC169}"/>
    <dgm:cxn modelId="{B9F40655-8636-4706-B309-7C461CC39F41}" type="presOf" srcId="{519CAD9C-9C58-408C-BBD1-49F80749628B}" destId="{2026358C-467D-4B11-89B5-96306B77D56F}" srcOrd="0" destOrd="0" presId="urn:microsoft.com/office/officeart/2005/8/layout/cycle3"/>
    <dgm:cxn modelId="{138B7C55-E488-430D-A8A1-1A35EFF3A249}" type="presOf" srcId="{7FB6515C-5D4D-4E54-B235-16EF2144A676}" destId="{F8D9511E-18CA-438B-8C3C-0EC910149458}" srcOrd="0" destOrd="0" presId="urn:microsoft.com/office/officeart/2005/8/layout/cycle3"/>
    <dgm:cxn modelId="{FB1C3D5A-BE07-41A0-BFD4-56764855EA33}" srcId="{D7C26584-2668-4297-A9DF-DBE757257231}" destId="{E26210D8-E76F-4CF4-9D1F-871CD427CCD5}" srcOrd="7" destOrd="0" parTransId="{9CA80810-63BB-4606-9CA4-9837CEAAA9A5}" sibTransId="{F856A5DE-A3FF-4D2D-AEE4-BE584E8849E9}"/>
    <dgm:cxn modelId="{C0FECC7A-7BA3-4F30-BF9C-C6BFFB0A44AA}" srcId="{D7C26584-2668-4297-A9DF-DBE757257231}" destId="{519CAD9C-9C58-408C-BBD1-49F80749628B}" srcOrd="1" destOrd="0" parTransId="{D0A33306-4862-4401-91FB-DF93C879562E}" sibTransId="{A0A6AC19-46F3-4F64-A503-785E2E485FB9}"/>
    <dgm:cxn modelId="{28D29081-2795-40EE-B516-6555A57C1106}" type="presOf" srcId="{D9B237C3-3094-4B38-B142-45B617C162D8}" destId="{1C674A68-E9FC-40DE-9880-43ECA66D3030}" srcOrd="0" destOrd="0" presId="urn:microsoft.com/office/officeart/2005/8/layout/cycle3"/>
    <dgm:cxn modelId="{05E68484-AE08-40FB-B83B-48900D3F5F4A}" type="presOf" srcId="{E26210D8-E76F-4CF4-9D1F-871CD427CCD5}" destId="{E9F89EFF-CF98-4A49-A98A-B7C2997B8933}" srcOrd="0" destOrd="0" presId="urn:microsoft.com/office/officeart/2005/8/layout/cycle3"/>
    <dgm:cxn modelId="{2C916C96-057F-4D42-B6A8-E26DD658C7AC}" type="presOf" srcId="{391BECCF-4114-42EE-B042-BBE749DE5D5D}" destId="{56776D22-47E4-4AFB-9601-E2C1C3756058}" srcOrd="0" destOrd="0" presId="urn:microsoft.com/office/officeart/2005/8/layout/cycle3"/>
    <dgm:cxn modelId="{66BAB4A7-D08E-4858-81FB-87B4C05C057B}" type="presOf" srcId="{99D8FA74-342E-4161-96FB-71B5E28EC972}" destId="{6E0FDED6-798E-4403-B881-243E338ABBAB}" srcOrd="0" destOrd="0" presId="urn:microsoft.com/office/officeart/2005/8/layout/cycle3"/>
    <dgm:cxn modelId="{E6272FB8-ED10-4F50-B697-769633C43A67}" srcId="{D7C26584-2668-4297-A9DF-DBE757257231}" destId="{D9B237C3-3094-4B38-B142-45B617C162D8}" srcOrd="6" destOrd="0" parTransId="{4C45735F-8AC2-4550-8CD1-887A6C1BAD0D}" sibTransId="{B0269C42-9915-493C-93A2-4E7B2CB2E582}"/>
    <dgm:cxn modelId="{CFFAB1C9-7B5F-4703-B8BC-F8AE33B7AE0B}" srcId="{D7C26584-2668-4297-A9DF-DBE757257231}" destId="{99D8FA74-342E-4161-96FB-71B5E28EC972}" srcOrd="4" destOrd="0" parTransId="{5225A49B-6CD9-4E17-90CB-77E884FEC920}" sibTransId="{B3335ABD-4B44-4A8D-8368-EB1CEFEB5CFA}"/>
    <dgm:cxn modelId="{1D3E11DF-7154-4DC2-AC9E-6F49AC127DDB}" type="presOf" srcId="{D7C26584-2668-4297-A9DF-DBE757257231}" destId="{486CC120-2470-443C-AEFE-AF803576463A}" srcOrd="0" destOrd="0" presId="urn:microsoft.com/office/officeart/2005/8/layout/cycle3"/>
    <dgm:cxn modelId="{43E897EC-2BD0-4B4D-8CD0-F6EEB8758150}" type="presOf" srcId="{B560B4FE-F166-469B-A1D2-5DBB3745F6E3}" destId="{FE60B2B5-06B7-40E2-BA11-5322B50EE298}" srcOrd="0" destOrd="0" presId="urn:microsoft.com/office/officeart/2005/8/layout/cycle3"/>
    <dgm:cxn modelId="{A6458679-96FC-43C5-B266-96F3F25EC68F}" type="presParOf" srcId="{486CC120-2470-443C-AEFE-AF803576463A}" destId="{D21F52D2-A8C7-47D3-A586-03374E113BAD}" srcOrd="0" destOrd="0" presId="urn:microsoft.com/office/officeart/2005/8/layout/cycle3"/>
    <dgm:cxn modelId="{164BE4B3-2BCA-4FA4-9F15-660407FF7968}" type="presParOf" srcId="{D21F52D2-A8C7-47D3-A586-03374E113BAD}" destId="{FE60B2B5-06B7-40E2-BA11-5322B50EE298}" srcOrd="0" destOrd="0" presId="urn:microsoft.com/office/officeart/2005/8/layout/cycle3"/>
    <dgm:cxn modelId="{34287E4D-482E-49CE-ABB3-FFF29102FA49}" type="presParOf" srcId="{D21F52D2-A8C7-47D3-A586-03374E113BAD}" destId="{F8D9511E-18CA-438B-8C3C-0EC910149458}" srcOrd="1" destOrd="0" presId="urn:microsoft.com/office/officeart/2005/8/layout/cycle3"/>
    <dgm:cxn modelId="{964D9220-BAEF-468A-91B5-8C3AA868A395}" type="presParOf" srcId="{D21F52D2-A8C7-47D3-A586-03374E113BAD}" destId="{2026358C-467D-4B11-89B5-96306B77D56F}" srcOrd="2" destOrd="0" presId="urn:microsoft.com/office/officeart/2005/8/layout/cycle3"/>
    <dgm:cxn modelId="{AAABD04E-268A-4463-8294-15073BCF3B24}" type="presParOf" srcId="{D21F52D2-A8C7-47D3-A586-03374E113BAD}" destId="{56776D22-47E4-4AFB-9601-E2C1C3756058}" srcOrd="3" destOrd="0" presId="urn:microsoft.com/office/officeart/2005/8/layout/cycle3"/>
    <dgm:cxn modelId="{0B856E0C-43AE-4399-A730-C0A0F4633110}" type="presParOf" srcId="{D21F52D2-A8C7-47D3-A586-03374E113BAD}" destId="{9AB39831-4B60-4B24-A628-ABA34A918BB1}" srcOrd="4" destOrd="0" presId="urn:microsoft.com/office/officeart/2005/8/layout/cycle3"/>
    <dgm:cxn modelId="{A2EB5911-E4E4-4A53-A854-E28C01B5C4B5}" type="presParOf" srcId="{D21F52D2-A8C7-47D3-A586-03374E113BAD}" destId="{6E0FDED6-798E-4403-B881-243E338ABBAB}" srcOrd="5" destOrd="0" presId="urn:microsoft.com/office/officeart/2005/8/layout/cycle3"/>
    <dgm:cxn modelId="{8A8FCFC1-4A3E-44BB-BCC6-478C7605A659}" type="presParOf" srcId="{D21F52D2-A8C7-47D3-A586-03374E113BAD}" destId="{CCE532B8-2BE0-4D6D-AF58-9DB78147884B}" srcOrd="6" destOrd="0" presId="urn:microsoft.com/office/officeart/2005/8/layout/cycle3"/>
    <dgm:cxn modelId="{77EB6F77-B444-4DB8-9365-4A4435782F42}" type="presParOf" srcId="{D21F52D2-A8C7-47D3-A586-03374E113BAD}" destId="{1C674A68-E9FC-40DE-9880-43ECA66D3030}" srcOrd="7" destOrd="0" presId="urn:microsoft.com/office/officeart/2005/8/layout/cycle3"/>
    <dgm:cxn modelId="{29263E5B-BA5C-4E32-90F7-D94647F19D24}" type="presParOf" srcId="{D21F52D2-A8C7-47D3-A586-03374E113BAD}" destId="{E9F89EFF-CF98-4A49-A98A-B7C2997B8933}"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9511E-18CA-438B-8C3C-0EC910149458}">
      <dsp:nvSpPr>
        <dsp:cNvPr id="0" name=""/>
        <dsp:cNvSpPr/>
      </dsp:nvSpPr>
      <dsp:spPr>
        <a:xfrm>
          <a:off x="2046977" y="-244003"/>
          <a:ext cx="4516644" cy="4516644"/>
        </a:xfrm>
        <a:prstGeom prst="circularArrow">
          <a:avLst>
            <a:gd name="adj1" fmla="val 5544"/>
            <a:gd name="adj2" fmla="val 330680"/>
            <a:gd name="adj3" fmla="val 13745308"/>
            <a:gd name="adj4" fmla="val 17404626"/>
            <a:gd name="adj5" fmla="val 5757"/>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E60B2B5-06B7-40E2-BA11-5322B50EE298}">
      <dsp:nvSpPr>
        <dsp:cNvPr id="0" name=""/>
        <dsp:cNvSpPr/>
      </dsp:nvSpPr>
      <dsp:spPr>
        <a:xfrm>
          <a:off x="3233878" y="-78225"/>
          <a:ext cx="2142843" cy="80010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Ways to Train</a:t>
          </a:r>
        </a:p>
      </dsp:txBody>
      <dsp:txXfrm>
        <a:off x="3272936" y="-39167"/>
        <a:ext cx="2064727" cy="721986"/>
      </dsp:txXfrm>
    </dsp:sp>
    <dsp:sp modelId="{2026358C-467D-4B11-89B5-96306B77D56F}">
      <dsp:nvSpPr>
        <dsp:cNvPr id="0" name=""/>
        <dsp:cNvSpPr/>
      </dsp:nvSpPr>
      <dsp:spPr>
        <a:xfrm>
          <a:off x="5449355" y="688620"/>
          <a:ext cx="2142843" cy="800102"/>
        </a:xfrm>
        <a:prstGeom prst="roundRect">
          <a:avLst/>
        </a:prstGeom>
        <a:gradFill rotWithShape="0">
          <a:gsLst>
            <a:gs pos="0">
              <a:schemeClr val="accent3">
                <a:hueOff val="1607181"/>
                <a:satOff val="-2411"/>
                <a:lumOff val="-392"/>
                <a:alphaOff val="0"/>
                <a:shade val="51000"/>
                <a:satMod val="130000"/>
              </a:schemeClr>
            </a:gs>
            <a:gs pos="80000">
              <a:schemeClr val="accent3">
                <a:hueOff val="1607181"/>
                <a:satOff val="-2411"/>
                <a:lumOff val="-392"/>
                <a:alphaOff val="0"/>
                <a:shade val="93000"/>
                <a:satMod val="130000"/>
              </a:schemeClr>
            </a:gs>
            <a:gs pos="100000">
              <a:schemeClr val="accent3">
                <a:hueOff val="1607181"/>
                <a:satOff val="-2411"/>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Aeropbic Capacity</a:t>
          </a:r>
        </a:p>
      </dsp:txBody>
      <dsp:txXfrm>
        <a:off x="5488413" y="727678"/>
        <a:ext cx="2064727" cy="721986"/>
      </dsp:txXfrm>
    </dsp:sp>
    <dsp:sp modelId="{56776D22-47E4-4AFB-9601-E2C1C3756058}">
      <dsp:nvSpPr>
        <dsp:cNvPr id="0" name=""/>
        <dsp:cNvSpPr/>
      </dsp:nvSpPr>
      <dsp:spPr>
        <a:xfrm>
          <a:off x="5373323" y="1847848"/>
          <a:ext cx="2142843" cy="800102"/>
        </a:xfrm>
        <a:prstGeom prst="roundRect">
          <a:avLst/>
        </a:prstGeom>
        <a:gradFill rotWithShape="0">
          <a:gsLst>
            <a:gs pos="0">
              <a:schemeClr val="accent3">
                <a:hueOff val="3214361"/>
                <a:satOff val="-4823"/>
                <a:lumOff val="-784"/>
                <a:alphaOff val="0"/>
                <a:shade val="51000"/>
                <a:satMod val="130000"/>
              </a:schemeClr>
            </a:gs>
            <a:gs pos="80000">
              <a:schemeClr val="accent3">
                <a:hueOff val="3214361"/>
                <a:satOff val="-4823"/>
                <a:lumOff val="-784"/>
                <a:alphaOff val="0"/>
                <a:shade val="93000"/>
                <a:satMod val="130000"/>
              </a:schemeClr>
            </a:gs>
            <a:gs pos="100000">
              <a:schemeClr val="accent3">
                <a:hueOff val="3214361"/>
                <a:satOff val="-4823"/>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Fitness for the Heart</a:t>
          </a:r>
        </a:p>
      </dsp:txBody>
      <dsp:txXfrm>
        <a:off x="5412381" y="1886906"/>
        <a:ext cx="2064727" cy="721986"/>
      </dsp:txXfrm>
    </dsp:sp>
    <dsp:sp modelId="{9AB39831-4B60-4B24-A628-ABA34A918BB1}">
      <dsp:nvSpPr>
        <dsp:cNvPr id="0" name=""/>
        <dsp:cNvSpPr/>
      </dsp:nvSpPr>
      <dsp:spPr>
        <a:xfrm>
          <a:off x="5299974" y="2900377"/>
          <a:ext cx="2142843" cy="800102"/>
        </a:xfrm>
        <a:prstGeom prst="roundRect">
          <a:avLst/>
        </a:prstGeom>
        <a:gradFill rotWithShape="0">
          <a:gsLst>
            <a:gs pos="0">
              <a:schemeClr val="accent3">
                <a:hueOff val="4821541"/>
                <a:satOff val="-7234"/>
                <a:lumOff val="-1176"/>
                <a:alphaOff val="0"/>
                <a:shade val="51000"/>
                <a:satMod val="130000"/>
              </a:schemeClr>
            </a:gs>
            <a:gs pos="80000">
              <a:schemeClr val="accent3">
                <a:hueOff val="4821541"/>
                <a:satOff val="-7234"/>
                <a:lumOff val="-1176"/>
                <a:alphaOff val="0"/>
                <a:shade val="93000"/>
                <a:satMod val="130000"/>
              </a:schemeClr>
            </a:gs>
            <a:gs pos="100000">
              <a:schemeClr val="accent3">
                <a:hueOff val="4821541"/>
                <a:satOff val="-7234"/>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Fitness for the Upper Body</a:t>
          </a:r>
        </a:p>
      </dsp:txBody>
      <dsp:txXfrm>
        <a:off x="5339032" y="2939435"/>
        <a:ext cx="2064727" cy="721986"/>
      </dsp:txXfrm>
    </dsp:sp>
    <dsp:sp modelId="{6E0FDED6-798E-4403-B881-243E338ABBAB}">
      <dsp:nvSpPr>
        <dsp:cNvPr id="0" name=""/>
        <dsp:cNvSpPr/>
      </dsp:nvSpPr>
      <dsp:spPr>
        <a:xfrm>
          <a:off x="3233878" y="3773923"/>
          <a:ext cx="2142843" cy="800102"/>
        </a:xfrm>
        <a:prstGeom prst="roundRect">
          <a:avLst/>
        </a:prstGeom>
        <a:gradFill rotWithShape="0">
          <a:gsLst>
            <a:gs pos="0">
              <a:schemeClr val="accent3">
                <a:hueOff val="6428722"/>
                <a:satOff val="-9646"/>
                <a:lumOff val="-1569"/>
                <a:alphaOff val="0"/>
                <a:shade val="51000"/>
                <a:satMod val="130000"/>
              </a:schemeClr>
            </a:gs>
            <a:gs pos="80000">
              <a:schemeClr val="accent3">
                <a:hueOff val="6428722"/>
                <a:satOff val="-9646"/>
                <a:lumOff val="-1569"/>
                <a:alphaOff val="0"/>
                <a:shade val="93000"/>
                <a:satMod val="130000"/>
              </a:schemeClr>
            </a:gs>
            <a:gs pos="100000">
              <a:schemeClr val="accent3">
                <a:hueOff val="6428722"/>
                <a:satOff val="-9646"/>
                <a:lumOff val="-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Fitness for the Abdominal</a:t>
          </a:r>
        </a:p>
      </dsp:txBody>
      <dsp:txXfrm>
        <a:off x="3272936" y="3812981"/>
        <a:ext cx="2064727" cy="721986"/>
      </dsp:txXfrm>
    </dsp:sp>
    <dsp:sp modelId="{CCE532B8-2BE0-4D6D-AF58-9DB78147884B}">
      <dsp:nvSpPr>
        <dsp:cNvPr id="0" name=""/>
        <dsp:cNvSpPr/>
      </dsp:nvSpPr>
      <dsp:spPr>
        <a:xfrm>
          <a:off x="986381" y="2889710"/>
          <a:ext cx="2142843" cy="800102"/>
        </a:xfrm>
        <a:prstGeom prst="roundRect">
          <a:avLst/>
        </a:prstGeom>
        <a:gradFill rotWithShape="0">
          <a:gsLst>
            <a:gs pos="0">
              <a:schemeClr val="accent3">
                <a:hueOff val="8035903"/>
                <a:satOff val="-12057"/>
                <a:lumOff val="-1961"/>
                <a:alphaOff val="0"/>
                <a:shade val="51000"/>
                <a:satMod val="130000"/>
              </a:schemeClr>
            </a:gs>
            <a:gs pos="80000">
              <a:schemeClr val="accent3">
                <a:hueOff val="8035903"/>
                <a:satOff val="-12057"/>
                <a:lumOff val="-1961"/>
                <a:alphaOff val="0"/>
                <a:shade val="93000"/>
                <a:satMod val="130000"/>
              </a:schemeClr>
            </a:gs>
            <a:gs pos="100000">
              <a:schemeClr val="accent3">
                <a:hueOff val="8035903"/>
                <a:satOff val="-12057"/>
                <a:lumOff val="-1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Fitness for Strength &amp; Power</a:t>
          </a:r>
        </a:p>
      </dsp:txBody>
      <dsp:txXfrm>
        <a:off x="1025439" y="2928768"/>
        <a:ext cx="2064727" cy="721986"/>
      </dsp:txXfrm>
    </dsp:sp>
    <dsp:sp modelId="{1C674A68-E9FC-40DE-9880-43ECA66D3030}">
      <dsp:nvSpPr>
        <dsp:cNvPr id="0" name=""/>
        <dsp:cNvSpPr/>
      </dsp:nvSpPr>
      <dsp:spPr>
        <a:xfrm>
          <a:off x="881045" y="1805169"/>
          <a:ext cx="2142843" cy="800102"/>
        </a:xfrm>
        <a:prstGeom prst="roundRect">
          <a:avLst/>
        </a:prstGeom>
        <a:gradFill rotWithShape="0">
          <a:gsLst>
            <a:gs pos="0">
              <a:schemeClr val="accent3">
                <a:hueOff val="9643083"/>
                <a:satOff val="-14469"/>
                <a:lumOff val="-2353"/>
                <a:alphaOff val="0"/>
                <a:shade val="51000"/>
                <a:satMod val="130000"/>
              </a:schemeClr>
            </a:gs>
            <a:gs pos="80000">
              <a:schemeClr val="accent3">
                <a:hueOff val="9643083"/>
                <a:satOff val="-14469"/>
                <a:lumOff val="-2353"/>
                <a:alphaOff val="0"/>
                <a:shade val="93000"/>
                <a:satMod val="130000"/>
              </a:schemeClr>
            </a:gs>
            <a:gs pos="100000">
              <a:schemeClr val="accent3">
                <a:hueOff val="9643083"/>
                <a:satOff val="-14469"/>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Fitness for Endurance</a:t>
          </a:r>
        </a:p>
      </dsp:txBody>
      <dsp:txXfrm>
        <a:off x="920103" y="1844227"/>
        <a:ext cx="2064727" cy="721986"/>
      </dsp:txXfrm>
    </dsp:sp>
    <dsp:sp modelId="{E9F89EFF-CF98-4A49-A98A-B7C2997B8933}">
      <dsp:nvSpPr>
        <dsp:cNvPr id="0" name=""/>
        <dsp:cNvSpPr/>
      </dsp:nvSpPr>
      <dsp:spPr>
        <a:xfrm>
          <a:off x="890363" y="656610"/>
          <a:ext cx="2142843" cy="800102"/>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Fitness for Balance</a:t>
          </a:r>
        </a:p>
      </dsp:txBody>
      <dsp:txXfrm>
        <a:off x="929421" y="695668"/>
        <a:ext cx="2064727" cy="72198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CB14D2-E08D-4CFC-9F58-A103582B4F0D}" type="slidenum">
              <a:rPr lang="en-US" smtClean="0"/>
              <a:pPr/>
              <a:t>24</a:t>
            </a:fld>
            <a:endParaRPr lang="en-US"/>
          </a:p>
        </p:txBody>
      </p:sp>
    </p:spTree>
    <p:extLst>
      <p:ext uri="{BB962C8B-B14F-4D97-AF65-F5344CB8AC3E}">
        <p14:creationId xmlns:p14="http://schemas.microsoft.com/office/powerpoint/2010/main" val="41212072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4/10/2020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4/10/2020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12.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slide" Target="slide22.xml"/><Relationship Id="rId4" Type="http://schemas.openxmlformats.org/officeDocument/2006/relationships/slide" Target="slide15.xml"/><Relationship Id="rId9"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762000"/>
            <a:ext cx="6400800" cy="1200329"/>
          </a:xfrm>
          <a:prstGeom prst="rect">
            <a:avLst/>
          </a:prstGeom>
          <a:noFill/>
        </p:spPr>
        <p:txBody>
          <a:bodyPr wrap="square" rtlCol="0">
            <a:spAutoFit/>
          </a:bodyPr>
          <a:lstStyle/>
          <a:p>
            <a:r>
              <a:rPr lang="en-US" sz="3600" dirty="0"/>
              <a:t>Wellness 3B: Curriculum On Physical Training</a:t>
            </a:r>
          </a:p>
        </p:txBody>
      </p:sp>
      <p:graphicFrame>
        <p:nvGraphicFramePr>
          <p:cNvPr id="3" name="Diagram 2"/>
          <p:cNvGraphicFramePr/>
          <p:nvPr>
            <p:extLst>
              <p:ext uri="{D42A27DB-BD31-4B8C-83A1-F6EECF244321}">
                <p14:modId xmlns:p14="http://schemas.microsoft.com/office/powerpoint/2010/main" val="2876304329"/>
              </p:ext>
            </p:extLst>
          </p:nvPr>
        </p:nvGraphicFramePr>
        <p:xfrm>
          <a:off x="228600" y="2209800"/>
          <a:ext cx="8610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23FD1F-CA5C-44D6-B636-B41247DF4024}"/>
              </a:ext>
            </a:extLst>
          </p:cNvPr>
          <p:cNvPicPr/>
          <p:nvPr/>
        </p:nvPicPr>
        <p:blipFill rotWithShape="1">
          <a:blip r:embed="rId2" cstate="print">
            <a:extLst>
              <a:ext uri="{28A0092B-C50C-407E-A947-70E740481C1C}">
                <a14:useLocalDpi xmlns:a14="http://schemas.microsoft.com/office/drawing/2010/main" val="0"/>
              </a:ext>
            </a:extLst>
          </a:blip>
          <a:srcRect l="33305" t="12894" r="31746" b="11500"/>
          <a:stretch/>
        </p:blipFill>
        <p:spPr bwMode="auto">
          <a:xfrm>
            <a:off x="3733800" y="0"/>
            <a:ext cx="5157788" cy="689705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4C55AA5-B71C-4F09-A57B-2A6968EE2E83}"/>
              </a:ext>
            </a:extLst>
          </p:cNvPr>
          <p:cNvSpPr txBox="1"/>
          <p:nvPr/>
        </p:nvSpPr>
        <p:spPr>
          <a:xfrm rot="20243375">
            <a:off x="853440" y="2362199"/>
            <a:ext cx="2895600" cy="1754326"/>
          </a:xfrm>
          <a:prstGeom prst="rect">
            <a:avLst/>
          </a:prstGeom>
          <a:noFill/>
        </p:spPr>
        <p:txBody>
          <a:bodyPr wrap="square" rtlCol="0">
            <a:spAutoFit/>
          </a:bodyPr>
          <a:lstStyle/>
          <a:p>
            <a:r>
              <a:rPr lang="en-US" sz="5400" b="1" dirty="0">
                <a:solidFill>
                  <a:schemeClr val="tx2">
                    <a:lumMod val="60000"/>
                    <a:lumOff val="40000"/>
                  </a:schemeClr>
                </a:solidFill>
              </a:rPr>
              <a:t>Student</a:t>
            </a:r>
          </a:p>
          <a:p>
            <a:r>
              <a:rPr lang="en-US" sz="5400" b="1" dirty="0">
                <a:solidFill>
                  <a:schemeClr val="tx2">
                    <a:lumMod val="60000"/>
                    <a:lumOff val="40000"/>
                  </a:schemeClr>
                </a:solidFill>
              </a:rPr>
              <a:t>Activity:</a:t>
            </a:r>
          </a:p>
        </p:txBody>
      </p:sp>
      <p:sp>
        <p:nvSpPr>
          <p:cNvPr id="4" name="TextBox 3">
            <a:extLst>
              <a:ext uri="{FF2B5EF4-FFF2-40B4-BE49-F238E27FC236}">
                <a16:creationId xmlns:a16="http://schemas.microsoft.com/office/drawing/2014/main" id="{5DFA56C4-B728-46DE-B71B-8284DAC0A12D}"/>
              </a:ext>
            </a:extLst>
          </p:cNvPr>
          <p:cNvSpPr txBox="1"/>
          <p:nvPr/>
        </p:nvSpPr>
        <p:spPr>
          <a:xfrm>
            <a:off x="252412" y="5257800"/>
            <a:ext cx="1576388" cy="369332"/>
          </a:xfrm>
          <a:prstGeom prst="rect">
            <a:avLst/>
          </a:prstGeom>
          <a:noFill/>
        </p:spPr>
        <p:txBody>
          <a:bodyPr wrap="square" rtlCol="0">
            <a:spAutoFit/>
          </a:bodyPr>
          <a:lstStyle/>
          <a:p>
            <a:r>
              <a:rPr lang="en-US" b="1" dirty="0">
                <a:solidFill>
                  <a:schemeClr val="tx2">
                    <a:lumMod val="60000"/>
                    <a:lumOff val="40000"/>
                  </a:schemeClr>
                </a:solidFill>
              </a:rPr>
              <a:t>See Handout</a:t>
            </a:r>
          </a:p>
        </p:txBody>
      </p:sp>
    </p:spTree>
    <p:extLst>
      <p:ext uri="{BB962C8B-B14F-4D97-AF65-F5344CB8AC3E}">
        <p14:creationId xmlns:p14="http://schemas.microsoft.com/office/powerpoint/2010/main" val="26132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4038600" y="2634018"/>
            <a:ext cx="4267201" cy="3024188"/>
          </a:xfrm>
        </p:spPr>
        <p:txBody>
          <a:bodyPr anchor="t">
            <a:normAutofit/>
          </a:bodyPr>
          <a:lstStyle/>
          <a:p>
            <a:pPr marL="457200" lvl="0" indent="-457200">
              <a:buFont typeface="+mj-lt"/>
              <a:buAutoNum type="arabicPeriod"/>
            </a:pPr>
            <a:r>
              <a:rPr lang="en-US" dirty="0">
                <a:solidFill>
                  <a:schemeClr val="tx1"/>
                </a:solidFill>
              </a:rPr>
              <a:t>Skill related fitness is just one skill related to a sport or activity. ( T/F)</a:t>
            </a:r>
          </a:p>
          <a:p>
            <a:pPr marL="457200" lvl="0" indent="-457200">
              <a:buFont typeface="+mj-lt"/>
              <a:buAutoNum type="arabicPeriod"/>
            </a:pPr>
            <a:r>
              <a:rPr lang="en-US" dirty="0">
                <a:solidFill>
                  <a:schemeClr val="tx1"/>
                </a:solidFill>
              </a:rPr>
              <a:t>If a person has asthma that is considered a fitness ability. ( Yes/ No)</a:t>
            </a:r>
          </a:p>
          <a:p>
            <a:pPr marL="457200" lvl="0" indent="-457200">
              <a:buFont typeface="+mj-lt"/>
              <a:buAutoNum type="arabicPeriod"/>
            </a:pPr>
            <a:r>
              <a:rPr lang="en-US" dirty="0">
                <a:solidFill>
                  <a:schemeClr val="tx1"/>
                </a:solidFill>
              </a:rPr>
              <a:t>To build muscular strength what is recommended that you do for your diet?  </a:t>
            </a:r>
          </a:p>
          <a:p>
            <a:endParaRPr lang="en-US" dirty="0"/>
          </a:p>
        </p:txBody>
      </p:sp>
      <p:pic>
        <p:nvPicPr>
          <p:cNvPr id="4098" name="Picture 2" descr="Image result for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588817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8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66800"/>
            <a:ext cx="7772400" cy="838200"/>
          </a:xfrm>
        </p:spPr>
        <p:txBody>
          <a:bodyPr>
            <a:noAutofit/>
          </a:bodyPr>
          <a:lstStyle/>
          <a:p>
            <a:r>
              <a:rPr lang="en-US" dirty="0"/>
              <a:t>Aerobic Capacity</a:t>
            </a:r>
          </a:p>
        </p:txBody>
      </p:sp>
      <p:sp>
        <p:nvSpPr>
          <p:cNvPr id="5" name="Text Placeholder 4"/>
          <p:cNvSpPr>
            <a:spLocks noGrp="1"/>
          </p:cNvSpPr>
          <p:nvPr>
            <p:ph type="body" idx="1"/>
          </p:nvPr>
        </p:nvSpPr>
        <p:spPr>
          <a:xfrm>
            <a:off x="520931" y="2362200"/>
            <a:ext cx="7772400" cy="3557587"/>
          </a:xfrm>
        </p:spPr>
        <p:txBody>
          <a:bodyPr>
            <a:normAutofit/>
          </a:bodyPr>
          <a:lstStyle/>
          <a:p>
            <a:r>
              <a:rPr lang="en-US" dirty="0">
                <a:solidFill>
                  <a:schemeClr val="tx1"/>
                </a:solidFill>
              </a:rPr>
              <a:t>Objectives:</a:t>
            </a:r>
          </a:p>
          <a:p>
            <a:r>
              <a:rPr lang="en-US" dirty="0">
                <a:solidFill>
                  <a:schemeClr val="tx1"/>
                </a:solidFill>
              </a:rPr>
              <a:t>Cadets will be able to</a:t>
            </a:r>
          </a:p>
          <a:p>
            <a:pPr marL="342900" indent="-342900">
              <a:buFont typeface="Arial" panose="020B0604020202020204" pitchFamily="34" charset="0"/>
              <a:buChar char="•"/>
            </a:pPr>
            <a:r>
              <a:rPr lang="en-US" dirty="0">
                <a:solidFill>
                  <a:schemeClr val="tx1"/>
                </a:solidFill>
              </a:rPr>
              <a:t>Explain Aerobic Capacity's role in the VO2Max test</a:t>
            </a:r>
          </a:p>
          <a:p>
            <a:pPr marL="342900" indent="-342900">
              <a:buFont typeface="Arial" panose="020B0604020202020204" pitchFamily="34" charset="0"/>
              <a:buChar char="•"/>
            </a:pPr>
            <a:r>
              <a:rPr lang="en-US" dirty="0">
                <a:solidFill>
                  <a:schemeClr val="tx1"/>
                </a:solidFill>
              </a:rPr>
              <a:t>Understand how Aerobic Capacity is measured in multiple models, methods and clinical tests.</a:t>
            </a:r>
          </a:p>
          <a:p>
            <a:endParaRPr lang="en-US" dirty="0">
              <a:solidFill>
                <a:schemeClr val="tx1"/>
              </a:solidFill>
            </a:endParaRPr>
          </a:p>
          <a:p>
            <a:r>
              <a:rPr lang="en-US" dirty="0">
                <a:solidFill>
                  <a:schemeClr val="tx1"/>
                </a:solidFill>
              </a:rPr>
              <a:t>Essential Question:</a:t>
            </a:r>
          </a:p>
          <a:p>
            <a:r>
              <a:rPr lang="en-US" dirty="0">
                <a:solidFill>
                  <a:schemeClr val="tx1"/>
                </a:solidFill>
              </a:rPr>
              <a:t>How is aerobic capacity measured and why.</a:t>
            </a:r>
          </a:p>
        </p:txBody>
      </p:sp>
    </p:spTree>
    <p:extLst>
      <p:ext uri="{BB962C8B-B14F-4D97-AF65-F5344CB8AC3E}">
        <p14:creationId xmlns:p14="http://schemas.microsoft.com/office/powerpoint/2010/main" val="124297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fontScale="90000"/>
          </a:bodyPr>
          <a:lstStyle/>
          <a:p>
            <a:r>
              <a:rPr lang="en-US" dirty="0"/>
              <a:t>Aerobic Capacity &amp; measuring it</a:t>
            </a:r>
          </a:p>
        </p:txBody>
      </p:sp>
      <p:sp>
        <p:nvSpPr>
          <p:cNvPr id="3" name="Text Placeholder 2"/>
          <p:cNvSpPr>
            <a:spLocks noGrp="1"/>
          </p:cNvSpPr>
          <p:nvPr>
            <p:ph type="body" idx="1"/>
          </p:nvPr>
        </p:nvSpPr>
        <p:spPr>
          <a:xfrm>
            <a:off x="2895600" y="1295400"/>
            <a:ext cx="5867400" cy="5110797"/>
          </a:xfrm>
        </p:spPr>
        <p:txBody>
          <a:bodyPr anchor="t">
            <a:normAutofit lnSpcReduction="10000"/>
          </a:bodyPr>
          <a:lstStyle/>
          <a:p>
            <a:r>
              <a:rPr lang="en-US" b="1" dirty="0">
                <a:solidFill>
                  <a:schemeClr val="tx1"/>
                </a:solidFill>
              </a:rPr>
              <a:t>Aerobic Capacity </a:t>
            </a:r>
            <a:r>
              <a:rPr lang="en-US" dirty="0">
                <a:solidFill>
                  <a:schemeClr val="tx1"/>
                </a:solidFill>
              </a:rPr>
              <a:t>is</a:t>
            </a:r>
            <a:r>
              <a:rPr lang="en-US" b="1" dirty="0">
                <a:solidFill>
                  <a:schemeClr val="tx1"/>
                </a:solidFill>
              </a:rPr>
              <a:t> </a:t>
            </a:r>
            <a:r>
              <a:rPr lang="en-US" dirty="0">
                <a:solidFill>
                  <a:schemeClr val="tx1"/>
                </a:solidFill>
              </a:rPr>
              <a:t>the ability of the cardiorespiratory system to provide oxygen during hard exercises over a specific amount of time</a:t>
            </a:r>
          </a:p>
          <a:p>
            <a:r>
              <a:rPr lang="en-US" b="1" dirty="0">
                <a:solidFill>
                  <a:schemeClr val="tx1"/>
                </a:solidFill>
              </a:rPr>
              <a:t>VO</a:t>
            </a:r>
            <a:r>
              <a:rPr lang="en-US" b="1" baseline="-25000" dirty="0">
                <a:solidFill>
                  <a:schemeClr val="tx1"/>
                </a:solidFill>
              </a:rPr>
              <a:t>2</a:t>
            </a:r>
            <a:r>
              <a:rPr lang="en-US" b="1" dirty="0">
                <a:solidFill>
                  <a:schemeClr val="tx1"/>
                </a:solidFill>
              </a:rPr>
              <a:t>Max  </a:t>
            </a:r>
            <a:r>
              <a:rPr lang="en-US" dirty="0">
                <a:solidFill>
                  <a:schemeClr val="tx1"/>
                </a:solidFill>
              </a:rPr>
              <a:t>is</a:t>
            </a:r>
            <a:r>
              <a:rPr lang="en-US" b="1" dirty="0">
                <a:solidFill>
                  <a:schemeClr val="tx1"/>
                </a:solidFill>
              </a:rPr>
              <a:t> </a:t>
            </a:r>
            <a:r>
              <a:rPr lang="en-US" dirty="0">
                <a:solidFill>
                  <a:schemeClr val="tx1"/>
                </a:solidFill>
              </a:rPr>
              <a:t>the maximum amount of oxygen the body can utilize during a specified period of usually intense exercise. Includes the athlete’s body weight.</a:t>
            </a:r>
          </a:p>
          <a:p>
            <a:r>
              <a:rPr lang="en-US" b="1" dirty="0">
                <a:solidFill>
                  <a:schemeClr val="tx1"/>
                </a:solidFill>
              </a:rPr>
              <a:t>Maximal oxygen uptake test </a:t>
            </a:r>
            <a:r>
              <a:rPr lang="en-US" dirty="0">
                <a:solidFill>
                  <a:schemeClr val="tx1"/>
                </a:solidFill>
              </a:rPr>
              <a:t>is a reliable assessment for determining cardiovascular fitness, completed through running on a treadmill while connected to a gas meter; as difficultly increases it measures the amounts of oxygen used. </a:t>
            </a:r>
          </a:p>
          <a:p>
            <a:r>
              <a:rPr lang="en-US" b="1" dirty="0">
                <a:solidFill>
                  <a:schemeClr val="tx1"/>
                </a:solidFill>
              </a:rPr>
              <a:t>Graded Exercise Test</a:t>
            </a:r>
            <a:r>
              <a:rPr lang="en-US" dirty="0">
                <a:solidFill>
                  <a:schemeClr val="tx1"/>
                </a:solidFill>
              </a:rPr>
              <a:t> is administered by a health professional, where the individual being tested is closely monitored through Blood pressure cuffs, speed and treadmill grade difficulty while the individual keeps going until completely exhausted. </a:t>
            </a:r>
          </a:p>
        </p:txBody>
      </p:sp>
      <p:pic>
        <p:nvPicPr>
          <p:cNvPr id="6" name="Picture 5"/>
          <p:cNvPicPr/>
          <p:nvPr/>
        </p:nvPicPr>
        <p:blipFill rotWithShape="1">
          <a:blip r:embed="rId2">
            <a:extLst>
              <a:ext uri="{28A0092B-C50C-407E-A947-70E740481C1C}">
                <a14:useLocalDpi xmlns:a14="http://schemas.microsoft.com/office/drawing/2010/main" val="0"/>
              </a:ext>
            </a:extLst>
          </a:blip>
          <a:srcRect l="42451" t="30769" r="40793" b="26740"/>
          <a:stretch/>
        </p:blipFill>
        <p:spPr bwMode="auto">
          <a:xfrm>
            <a:off x="347027" y="2209800"/>
            <a:ext cx="2396173" cy="388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523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743201" y="2634018"/>
            <a:ext cx="5943599" cy="3614382"/>
          </a:xfrm>
        </p:spPr>
        <p:txBody>
          <a:bodyPr anchor="t">
            <a:normAutofit/>
          </a:bodyPr>
          <a:lstStyle/>
          <a:p>
            <a:pPr marL="457200" lvl="0" indent="-457200">
              <a:buFont typeface="+mj-lt"/>
              <a:buAutoNum type="arabicPeriod"/>
            </a:pPr>
            <a:r>
              <a:rPr lang="en-US" dirty="0">
                <a:solidFill>
                  <a:schemeClr val="tx1"/>
                </a:solidFill>
              </a:rPr>
              <a:t>There is no difference between VO</a:t>
            </a:r>
            <a:r>
              <a:rPr lang="en-US" baseline="-25000" dirty="0">
                <a:solidFill>
                  <a:schemeClr val="tx1"/>
                </a:solidFill>
              </a:rPr>
              <a:t>2</a:t>
            </a:r>
            <a:r>
              <a:rPr lang="en-US" dirty="0">
                <a:solidFill>
                  <a:schemeClr val="tx1"/>
                </a:solidFill>
              </a:rPr>
              <a:t>MAX and Aerobic capacity. T/F</a:t>
            </a:r>
          </a:p>
          <a:p>
            <a:pPr marL="457200" lvl="0" indent="-457200">
              <a:buFont typeface="+mj-lt"/>
              <a:buAutoNum type="arabicPeriod"/>
            </a:pPr>
            <a:r>
              <a:rPr lang="en-US" dirty="0">
                <a:solidFill>
                  <a:schemeClr val="tx1"/>
                </a:solidFill>
              </a:rPr>
              <a:t>What does VO</a:t>
            </a:r>
            <a:r>
              <a:rPr lang="en-US" baseline="-25000" dirty="0">
                <a:solidFill>
                  <a:schemeClr val="tx1"/>
                </a:solidFill>
              </a:rPr>
              <a:t>2</a:t>
            </a:r>
            <a:r>
              <a:rPr lang="en-US" dirty="0">
                <a:solidFill>
                  <a:schemeClr val="tx1"/>
                </a:solidFill>
              </a:rPr>
              <a:t>Max stand for? Define it. </a:t>
            </a:r>
          </a:p>
          <a:p>
            <a:pPr marL="457200" lvl="0" indent="-457200">
              <a:buFont typeface="+mj-lt"/>
              <a:buAutoNum type="arabicPeriod"/>
            </a:pPr>
            <a:r>
              <a:rPr lang="en-US" dirty="0">
                <a:solidFill>
                  <a:schemeClr val="tx1"/>
                </a:solidFill>
              </a:rPr>
              <a:t>What is the purpose of the gas meter in the Maximal Oxygen Uptake test?</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228600" y="38862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1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66800"/>
            <a:ext cx="7772400" cy="914400"/>
          </a:xfrm>
        </p:spPr>
        <p:txBody>
          <a:bodyPr>
            <a:normAutofit fontScale="90000"/>
          </a:bodyPr>
          <a:lstStyle/>
          <a:p>
            <a:r>
              <a:rPr lang="en-US" sz="4400" dirty="0"/>
              <a:t>Fitness for the Heart</a:t>
            </a:r>
            <a:br>
              <a:rPr lang="en-US" dirty="0"/>
            </a:br>
            <a:endParaRPr lang="en-US" dirty="0"/>
          </a:p>
        </p:txBody>
      </p:sp>
      <p:sp>
        <p:nvSpPr>
          <p:cNvPr id="5" name="Text Placeholder 4"/>
          <p:cNvSpPr>
            <a:spLocks noGrp="1"/>
          </p:cNvSpPr>
          <p:nvPr>
            <p:ph type="body" idx="1"/>
          </p:nvPr>
        </p:nvSpPr>
        <p:spPr>
          <a:xfrm>
            <a:off x="450965" y="2133600"/>
            <a:ext cx="8242069" cy="4267200"/>
          </a:xfrm>
        </p:spPr>
        <p:txBody>
          <a:bodyPr>
            <a:normAutofit/>
          </a:bodyPr>
          <a:lstStyle/>
          <a:p>
            <a:r>
              <a:rPr lang="en-US" dirty="0">
                <a:solidFill>
                  <a:schemeClr val="tx1"/>
                </a:solidFill>
              </a:rPr>
              <a:t>Objectives:</a:t>
            </a:r>
          </a:p>
          <a:p>
            <a:r>
              <a:rPr lang="en-US" dirty="0">
                <a:solidFill>
                  <a:schemeClr val="tx1"/>
                </a:solidFill>
              </a:rPr>
              <a:t>Cadets will be able to</a:t>
            </a:r>
          </a:p>
          <a:p>
            <a:pPr marL="342900" indent="-342900">
              <a:buFont typeface="Arial" panose="020B0604020202020204" pitchFamily="34" charset="0"/>
              <a:buChar char="•"/>
            </a:pPr>
            <a:r>
              <a:rPr lang="en-US" dirty="0">
                <a:solidFill>
                  <a:schemeClr val="tx1"/>
                </a:solidFill>
              </a:rPr>
              <a:t>Understand and define the anatomy of the blood vessels of the heart</a:t>
            </a:r>
          </a:p>
          <a:p>
            <a:pPr marL="342900" indent="-342900">
              <a:buFont typeface="Arial" panose="020B0604020202020204" pitchFamily="34" charset="0"/>
              <a:buChar char="•"/>
            </a:pPr>
            <a:r>
              <a:rPr lang="en-US" dirty="0">
                <a:solidFill>
                  <a:schemeClr val="tx1"/>
                </a:solidFill>
              </a:rPr>
              <a:t>Explain the difference between low-density lipoprotein and high-density lipoprotein</a:t>
            </a:r>
          </a:p>
          <a:p>
            <a:pPr marL="342900" indent="-342900">
              <a:buFont typeface="Arial" panose="020B0604020202020204" pitchFamily="34" charset="0"/>
              <a:buChar char="•"/>
            </a:pPr>
            <a:r>
              <a:rPr lang="en-US" dirty="0">
                <a:solidFill>
                  <a:schemeClr val="tx1"/>
                </a:solidFill>
              </a:rPr>
              <a:t>Define the clinical definition of a heart attack</a:t>
            </a:r>
          </a:p>
          <a:p>
            <a:pPr marL="342900" indent="-342900">
              <a:buFont typeface="Arial" panose="020B0604020202020204" pitchFamily="34" charset="0"/>
              <a:buChar char="•"/>
            </a:pPr>
            <a:r>
              <a:rPr lang="en-US" dirty="0">
                <a:solidFill>
                  <a:schemeClr val="tx1"/>
                </a:solidFill>
              </a:rPr>
              <a:t>Calculate their own Target Heart Rate and Target Ceiling Heart rate using the Heart Rate Reserve equation method.</a:t>
            </a:r>
          </a:p>
          <a:p>
            <a:endParaRPr lang="en-US" dirty="0">
              <a:solidFill>
                <a:schemeClr val="tx1"/>
              </a:solidFill>
            </a:endParaRPr>
          </a:p>
          <a:p>
            <a:r>
              <a:rPr lang="en-US" dirty="0">
                <a:solidFill>
                  <a:schemeClr val="tx1"/>
                </a:solidFill>
              </a:rPr>
              <a:t>Essential Question:</a:t>
            </a:r>
          </a:p>
          <a:p>
            <a:r>
              <a:rPr lang="en-US" dirty="0">
                <a:solidFill>
                  <a:schemeClr val="tx1"/>
                </a:solidFill>
              </a:rPr>
              <a:t>How to exercise the heart to its threshold, and ceiling of capabilities for the individual. </a:t>
            </a:r>
          </a:p>
        </p:txBody>
      </p:sp>
    </p:spTree>
    <p:extLst>
      <p:ext uri="{BB962C8B-B14F-4D97-AF65-F5344CB8AC3E}">
        <p14:creationId xmlns:p14="http://schemas.microsoft.com/office/powerpoint/2010/main" val="227431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Heart Constructs</a:t>
            </a:r>
          </a:p>
        </p:txBody>
      </p:sp>
      <p:sp>
        <p:nvSpPr>
          <p:cNvPr id="3" name="Content Placeholder 2"/>
          <p:cNvSpPr>
            <a:spLocks noGrp="1"/>
          </p:cNvSpPr>
          <p:nvPr>
            <p:ph idx="1"/>
          </p:nvPr>
        </p:nvSpPr>
        <p:spPr/>
        <p:txBody>
          <a:bodyPr>
            <a:normAutofit/>
          </a:bodyPr>
          <a:lstStyle/>
          <a:p>
            <a:pPr marL="0" indent="0">
              <a:buNone/>
            </a:pPr>
            <a:r>
              <a:rPr lang="en-US" b="1" dirty="0"/>
              <a:t>homeostasis</a:t>
            </a:r>
            <a:r>
              <a:rPr lang="en-US" dirty="0"/>
              <a:t> - the stability and balance of all systems within the human body.</a:t>
            </a:r>
          </a:p>
          <a:p>
            <a:pPr marL="0" indent="0">
              <a:buNone/>
            </a:pPr>
            <a:r>
              <a:rPr lang="en-US" b="1" dirty="0"/>
              <a:t>arteries </a:t>
            </a:r>
            <a:r>
              <a:rPr lang="en-US" dirty="0"/>
              <a:t>carry oxygenated blood from the heart to all parts of the body </a:t>
            </a:r>
          </a:p>
          <a:p>
            <a:pPr marL="0" indent="0">
              <a:buNone/>
            </a:pPr>
            <a:r>
              <a:rPr lang="en-US" b="1" dirty="0"/>
              <a:t>veins</a:t>
            </a:r>
            <a:r>
              <a:rPr lang="en-US" dirty="0"/>
              <a:t> carry de-oxygenated blood or waste filled blood to the heart</a:t>
            </a:r>
          </a:p>
        </p:txBody>
      </p:sp>
      <p:pic>
        <p:nvPicPr>
          <p:cNvPr id="614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048125"/>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Heart Health Components</a:t>
            </a:r>
          </a:p>
        </p:txBody>
      </p:sp>
      <p:sp>
        <p:nvSpPr>
          <p:cNvPr id="3" name="Content Placeholder 2"/>
          <p:cNvSpPr>
            <a:spLocks noGrp="1"/>
          </p:cNvSpPr>
          <p:nvPr>
            <p:ph idx="1"/>
          </p:nvPr>
        </p:nvSpPr>
        <p:spPr>
          <a:xfrm>
            <a:off x="457200" y="1600201"/>
            <a:ext cx="6172200" cy="4419600"/>
          </a:xfrm>
        </p:spPr>
        <p:txBody>
          <a:bodyPr>
            <a:normAutofit fontScale="92500" lnSpcReduction="10000"/>
          </a:bodyPr>
          <a:lstStyle/>
          <a:p>
            <a:pPr marL="0" indent="0">
              <a:buNone/>
            </a:pPr>
            <a:r>
              <a:rPr lang="en-US" sz="2400" b="1" dirty="0"/>
              <a:t>cholesterol - </a:t>
            </a:r>
            <a:r>
              <a:rPr lang="en-US" sz="2400" dirty="0"/>
              <a:t>a substance found in meat, dairy, and eggs that collects and forms a waxy and fatty texture that sticks to the interior walls of blood vessels and arteries</a:t>
            </a:r>
          </a:p>
          <a:p>
            <a:pPr marL="0" indent="0">
              <a:buNone/>
            </a:pPr>
            <a:r>
              <a:rPr lang="en-US" sz="2400" b="1" dirty="0"/>
              <a:t>low-density lipoprotein</a:t>
            </a:r>
            <a:r>
              <a:rPr lang="en-US" sz="2400" dirty="0"/>
              <a:t> </a:t>
            </a:r>
            <a:r>
              <a:rPr lang="en-US" sz="2400" b="1" dirty="0"/>
              <a:t>(LDL) -</a:t>
            </a:r>
            <a:r>
              <a:rPr lang="en-US" sz="2400" dirty="0"/>
              <a:t> “bad cholesterol”      it carries the cholesterol to your body that contributes to atherosclerosis</a:t>
            </a:r>
          </a:p>
          <a:p>
            <a:pPr marL="0" indent="0">
              <a:buNone/>
            </a:pPr>
            <a:r>
              <a:rPr lang="en-US" sz="2400" b="1" dirty="0"/>
              <a:t>atherosclerosis</a:t>
            </a:r>
            <a:r>
              <a:rPr lang="en-US" sz="2400" dirty="0"/>
              <a:t> fat build up in blood vessels, constricts blood flow in the arteries</a:t>
            </a:r>
          </a:p>
          <a:p>
            <a:pPr marL="0" indent="0">
              <a:buNone/>
            </a:pPr>
            <a:r>
              <a:rPr lang="en-US" sz="2400" b="1" dirty="0"/>
              <a:t>High-density lipoprotein (HDL)</a:t>
            </a:r>
            <a:r>
              <a:rPr lang="en-US" sz="2400" dirty="0"/>
              <a:t> is nicknamed “good cholesterol”. It carries the excess cholesterol out of the bloodstream to the liver so the body can eliminate or excrete it from the body. </a:t>
            </a:r>
          </a:p>
        </p:txBody>
      </p:sp>
      <p:pic>
        <p:nvPicPr>
          <p:cNvPr id="7170"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162" y="827088"/>
            <a:ext cx="22669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9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Heart Attack</a:t>
            </a:r>
          </a:p>
        </p:txBody>
      </p:sp>
      <p:sp>
        <p:nvSpPr>
          <p:cNvPr id="3" name="Content Placeholder 2"/>
          <p:cNvSpPr>
            <a:spLocks noGrp="1"/>
          </p:cNvSpPr>
          <p:nvPr>
            <p:ph idx="1"/>
          </p:nvPr>
        </p:nvSpPr>
        <p:spPr>
          <a:xfrm>
            <a:off x="1219200" y="3040062"/>
            <a:ext cx="6553200" cy="2057400"/>
          </a:xfrm>
        </p:spPr>
        <p:txBody>
          <a:bodyPr>
            <a:normAutofit/>
          </a:bodyPr>
          <a:lstStyle/>
          <a:p>
            <a:pPr marL="0" indent="0">
              <a:buNone/>
            </a:pPr>
            <a:r>
              <a:rPr lang="en-US" sz="2800" b="1" dirty="0"/>
              <a:t>Heart attacks </a:t>
            </a:r>
            <a:r>
              <a:rPr lang="en-US" sz="2800" dirty="0"/>
              <a:t>occur when there is a significant restraint or reduction of blood supply causing areas of muscles in the heart to die.</a:t>
            </a:r>
          </a:p>
        </p:txBody>
      </p:sp>
      <p:pic>
        <p:nvPicPr>
          <p:cNvPr id="8194" name="Picture 2" descr="heart bro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259" y="1219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7A45A6-09ED-4F9F-A478-6101408976D3}"/>
              </a:ext>
            </a:extLst>
          </p:cNvPr>
          <p:cNvSpPr txBox="1"/>
          <p:nvPr/>
        </p:nvSpPr>
        <p:spPr>
          <a:xfrm>
            <a:off x="990600" y="5410200"/>
            <a:ext cx="4114800" cy="369332"/>
          </a:xfrm>
          <a:prstGeom prst="rect">
            <a:avLst/>
          </a:prstGeom>
          <a:noFill/>
        </p:spPr>
        <p:txBody>
          <a:bodyPr wrap="square" rtlCol="0">
            <a:spAutoFit/>
          </a:bodyPr>
          <a:lstStyle/>
          <a:p>
            <a:r>
              <a:rPr lang="en-US" b="1" dirty="0">
                <a:solidFill>
                  <a:srgbClr val="FF0000"/>
                </a:solidFill>
              </a:rPr>
              <a:t>Technical Term:  Myocardial Infarction </a:t>
            </a:r>
          </a:p>
        </p:txBody>
      </p:sp>
    </p:spTree>
    <p:extLst>
      <p:ext uri="{BB962C8B-B14F-4D97-AF65-F5344CB8AC3E}">
        <p14:creationId xmlns:p14="http://schemas.microsoft.com/office/powerpoint/2010/main" val="422896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Heart Rate Target Zones</a:t>
            </a:r>
          </a:p>
        </p:txBody>
      </p:sp>
      <p:sp>
        <p:nvSpPr>
          <p:cNvPr id="3" name="Content Placeholder 2"/>
          <p:cNvSpPr>
            <a:spLocks noGrp="1"/>
          </p:cNvSpPr>
          <p:nvPr>
            <p:ph idx="1"/>
          </p:nvPr>
        </p:nvSpPr>
        <p:spPr>
          <a:xfrm>
            <a:off x="457200" y="1600200"/>
            <a:ext cx="4800600" cy="5029199"/>
          </a:xfrm>
        </p:spPr>
        <p:txBody>
          <a:bodyPr>
            <a:normAutofit lnSpcReduction="10000"/>
          </a:bodyPr>
          <a:lstStyle/>
          <a:p>
            <a:pPr lvl="0"/>
            <a:r>
              <a:rPr lang="en-US" sz="2800" b="1" dirty="0"/>
              <a:t>Maximum heartrate</a:t>
            </a:r>
            <a:r>
              <a:rPr lang="en-US" sz="2800" dirty="0"/>
              <a:t> is 220 minus the individual’s age </a:t>
            </a:r>
          </a:p>
          <a:p>
            <a:pPr lvl="0"/>
            <a:r>
              <a:rPr lang="en-US" sz="2800" b="1" dirty="0"/>
              <a:t>Resting Heartrate</a:t>
            </a:r>
            <a:r>
              <a:rPr lang="en-US" sz="2800" dirty="0"/>
              <a:t> is the rate your heart beats normally when your body is at rest </a:t>
            </a:r>
          </a:p>
          <a:p>
            <a:pPr lvl="0"/>
            <a:r>
              <a:rPr lang="en-US" sz="2800" b="1" dirty="0"/>
              <a:t>Heartrate Reserve</a:t>
            </a:r>
            <a:r>
              <a:rPr lang="en-US" sz="2800" dirty="0"/>
              <a:t> is Max HR minus Resting HR</a:t>
            </a:r>
          </a:p>
          <a:p>
            <a:r>
              <a:rPr lang="en-US" sz="2800" b="1" dirty="0"/>
              <a:t>Threshold Heartrate </a:t>
            </a:r>
            <a:r>
              <a:rPr lang="en-US" sz="2800" dirty="0"/>
              <a:t>is the percentage of heart rate an individual can sustain during exercise over a long period</a:t>
            </a:r>
            <a:endParaRPr lang="en-US" sz="2000" dirty="0"/>
          </a:p>
        </p:txBody>
      </p:sp>
      <p:sp>
        <p:nvSpPr>
          <p:cNvPr id="4" name="TextBox 3"/>
          <p:cNvSpPr txBox="1"/>
          <p:nvPr/>
        </p:nvSpPr>
        <p:spPr>
          <a:xfrm>
            <a:off x="5486400" y="1600200"/>
            <a:ext cx="3429000" cy="4708981"/>
          </a:xfrm>
          <a:prstGeom prst="rect">
            <a:avLst/>
          </a:prstGeom>
          <a:noFill/>
        </p:spPr>
        <p:txBody>
          <a:bodyPr wrap="square" lIns="0" tIns="0" rIns="0" bIns="0" rtlCol="0">
            <a:spAutoFit/>
          </a:bodyPr>
          <a:lstStyle/>
          <a:p>
            <a:r>
              <a:rPr lang="en-US" sz="2000" i="1" dirty="0"/>
              <a:t>Example: 16-year-old </a:t>
            </a:r>
          </a:p>
          <a:p>
            <a:endParaRPr lang="en-US" sz="2200" dirty="0"/>
          </a:p>
          <a:p>
            <a:r>
              <a:rPr lang="en-US" sz="2200" dirty="0"/>
              <a:t>MAX heart rate 220-16=204</a:t>
            </a:r>
          </a:p>
          <a:p>
            <a:r>
              <a:rPr lang="en-US" sz="2200" dirty="0"/>
              <a:t>Threshold Calculation</a:t>
            </a:r>
          </a:p>
          <a:p>
            <a:r>
              <a:rPr lang="en-US" sz="2200" dirty="0"/>
              <a:t>        204</a:t>
            </a:r>
          </a:p>
          <a:p>
            <a:r>
              <a:rPr lang="en-US" sz="2200" dirty="0"/>
              <a:t>        -67 (resting heart rate)</a:t>
            </a:r>
          </a:p>
          <a:p>
            <a:r>
              <a:rPr lang="en-US" sz="2200" dirty="0"/>
              <a:t>---------------------------------</a:t>
            </a:r>
          </a:p>
          <a:p>
            <a:r>
              <a:rPr lang="en-US" sz="2200" dirty="0"/>
              <a:t> =      137 HRR</a:t>
            </a:r>
          </a:p>
          <a:p>
            <a:r>
              <a:rPr lang="en-US" sz="2200" dirty="0"/>
              <a:t>        x.60</a:t>
            </a:r>
          </a:p>
          <a:p>
            <a:r>
              <a:rPr lang="en-US" sz="2200" dirty="0"/>
              <a:t>------------------------------</a:t>
            </a:r>
          </a:p>
          <a:p>
            <a:r>
              <a:rPr lang="en-US" sz="2200" dirty="0"/>
              <a:t>         82</a:t>
            </a:r>
          </a:p>
          <a:p>
            <a:r>
              <a:rPr lang="en-US" sz="2200" dirty="0"/>
              <a:t>      + 67 (resting heart rate)</a:t>
            </a:r>
          </a:p>
          <a:p>
            <a:r>
              <a:rPr lang="en-US" sz="2200" dirty="0"/>
              <a:t>------------------------------------</a:t>
            </a:r>
          </a:p>
          <a:p>
            <a:r>
              <a:rPr lang="en-US" sz="2200" dirty="0"/>
              <a:t>        149 (threshold HR)</a:t>
            </a:r>
          </a:p>
        </p:txBody>
      </p:sp>
    </p:spTree>
    <p:extLst>
      <p:ext uri="{BB962C8B-B14F-4D97-AF65-F5344CB8AC3E}">
        <p14:creationId xmlns:p14="http://schemas.microsoft.com/office/powerpoint/2010/main" val="156353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772400" cy="838200"/>
          </a:xfrm>
        </p:spPr>
        <p:txBody>
          <a:bodyPr/>
          <a:lstStyle/>
          <a:p>
            <a:r>
              <a:rPr lang="en-US" dirty="0"/>
              <a:t>Agenda</a:t>
            </a:r>
          </a:p>
        </p:txBody>
      </p:sp>
      <p:sp>
        <p:nvSpPr>
          <p:cNvPr id="3" name="Text Placeholder 2"/>
          <p:cNvSpPr>
            <a:spLocks noGrp="1"/>
          </p:cNvSpPr>
          <p:nvPr>
            <p:ph type="body" idx="1"/>
          </p:nvPr>
        </p:nvSpPr>
        <p:spPr>
          <a:xfrm>
            <a:off x="609600" y="1752600"/>
            <a:ext cx="6857999" cy="4572000"/>
          </a:xfrm>
        </p:spPr>
        <p:txBody>
          <a:bodyPr anchor="t">
            <a:noAutofit/>
          </a:bodyPr>
          <a:lstStyle/>
          <a:p>
            <a:r>
              <a:rPr lang="en-US" sz="2800" dirty="0">
                <a:solidFill>
                  <a:schemeClr val="tx1"/>
                </a:solidFill>
                <a:hlinkClick r:id="rId2" action="ppaction://hlinksldjump"/>
              </a:rPr>
              <a:t>B1. Ways to Train</a:t>
            </a:r>
            <a:endParaRPr lang="en-US" sz="2800" dirty="0">
              <a:solidFill>
                <a:schemeClr val="tx1"/>
              </a:solidFill>
            </a:endParaRPr>
          </a:p>
          <a:p>
            <a:r>
              <a:rPr lang="en-US" sz="2800" dirty="0">
                <a:solidFill>
                  <a:schemeClr val="tx1"/>
                </a:solidFill>
                <a:hlinkClick r:id="rId3" action="ppaction://hlinksldjump"/>
              </a:rPr>
              <a:t>B2. Aerobic Capacity</a:t>
            </a:r>
            <a:endParaRPr lang="en-US" sz="2800" dirty="0">
              <a:solidFill>
                <a:schemeClr val="tx1"/>
              </a:solidFill>
            </a:endParaRPr>
          </a:p>
          <a:p>
            <a:r>
              <a:rPr lang="en-US" sz="2800" dirty="0">
                <a:solidFill>
                  <a:schemeClr val="tx1"/>
                </a:solidFill>
                <a:hlinkClick r:id="rId4" action="ppaction://hlinksldjump"/>
              </a:rPr>
              <a:t>B3. Fitness for the Heart</a:t>
            </a:r>
            <a:endParaRPr lang="en-US" sz="2800" dirty="0">
              <a:solidFill>
                <a:schemeClr val="tx1"/>
              </a:solidFill>
            </a:endParaRPr>
          </a:p>
          <a:p>
            <a:r>
              <a:rPr lang="en-US" sz="2800" dirty="0">
                <a:solidFill>
                  <a:schemeClr val="tx1"/>
                </a:solidFill>
                <a:hlinkClick r:id="rId5" action="ppaction://hlinksldjump"/>
              </a:rPr>
              <a:t>B4. Fitness for the Upper Body</a:t>
            </a:r>
            <a:endParaRPr lang="en-US" sz="2800" dirty="0">
              <a:solidFill>
                <a:schemeClr val="tx1"/>
              </a:solidFill>
            </a:endParaRPr>
          </a:p>
          <a:p>
            <a:r>
              <a:rPr lang="en-US" sz="2800" dirty="0">
                <a:solidFill>
                  <a:schemeClr val="tx1"/>
                </a:solidFill>
                <a:hlinkClick r:id="rId6" action="ppaction://hlinksldjump"/>
              </a:rPr>
              <a:t>B5. Abdominal Fitness</a:t>
            </a:r>
            <a:endParaRPr lang="en-US" sz="2800" dirty="0">
              <a:solidFill>
                <a:schemeClr val="tx1"/>
              </a:solidFill>
            </a:endParaRPr>
          </a:p>
          <a:p>
            <a:r>
              <a:rPr lang="en-US" sz="2800" dirty="0">
                <a:solidFill>
                  <a:schemeClr val="tx1"/>
                </a:solidFill>
                <a:hlinkClick r:id="rId7" action="ppaction://hlinksldjump"/>
              </a:rPr>
              <a:t>B6. Strength &amp; Power</a:t>
            </a:r>
            <a:endParaRPr lang="en-US" sz="2800" dirty="0">
              <a:solidFill>
                <a:schemeClr val="tx1"/>
              </a:solidFill>
            </a:endParaRPr>
          </a:p>
          <a:p>
            <a:r>
              <a:rPr lang="en-US" sz="2800" dirty="0">
                <a:solidFill>
                  <a:schemeClr val="tx1"/>
                </a:solidFill>
                <a:hlinkClick r:id="rId8" action="ppaction://hlinksldjump"/>
              </a:rPr>
              <a:t>B7. Endurance</a:t>
            </a:r>
            <a:endParaRPr lang="en-US" sz="2800" dirty="0">
              <a:solidFill>
                <a:schemeClr val="tx1"/>
              </a:solidFill>
            </a:endParaRPr>
          </a:p>
          <a:p>
            <a:r>
              <a:rPr lang="en-US" sz="2800" dirty="0">
                <a:solidFill>
                  <a:schemeClr val="tx1"/>
                </a:solidFill>
                <a:hlinkClick r:id="rId9" action="ppaction://hlinksldjump"/>
              </a:rPr>
              <a:t>B8. Balance</a:t>
            </a:r>
            <a:endParaRPr lang="en-US" sz="2800" dirty="0">
              <a:solidFill>
                <a:schemeClr val="tx1"/>
              </a:solidFill>
            </a:endParaRPr>
          </a:p>
        </p:txBody>
      </p:sp>
    </p:spTree>
    <p:extLst>
      <p:ext uri="{BB962C8B-B14F-4D97-AF65-F5344CB8AC3E}">
        <p14:creationId xmlns:p14="http://schemas.microsoft.com/office/powerpoint/2010/main" val="400313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4337-099C-4160-9364-C817EF64E06F}"/>
              </a:ext>
            </a:extLst>
          </p:cNvPr>
          <p:cNvSpPr>
            <a:spLocks noGrp="1"/>
          </p:cNvSpPr>
          <p:nvPr>
            <p:ph type="title"/>
          </p:nvPr>
        </p:nvSpPr>
        <p:spPr/>
        <p:txBody>
          <a:bodyPr/>
          <a:lstStyle/>
          <a:p>
            <a:r>
              <a:rPr lang="en-US" dirty="0"/>
              <a:t>Heart Fitness Exercises</a:t>
            </a:r>
          </a:p>
        </p:txBody>
      </p:sp>
      <p:pic>
        <p:nvPicPr>
          <p:cNvPr id="5" name="Picture 4" descr="A picture containing drawing&#10;&#10;Description automatically generated">
            <a:extLst>
              <a:ext uri="{FF2B5EF4-FFF2-40B4-BE49-F238E27FC236}">
                <a16:creationId xmlns:a16="http://schemas.microsoft.com/office/drawing/2014/main" id="{5E9B8388-76D6-4F95-A685-10CA81440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062100"/>
            <a:ext cx="2105025" cy="2733799"/>
          </a:xfrm>
          <a:prstGeom prst="rect">
            <a:avLst/>
          </a:prstGeom>
        </p:spPr>
      </p:pic>
      <p:sp>
        <p:nvSpPr>
          <p:cNvPr id="3" name="Content Placeholder 2">
            <a:extLst>
              <a:ext uri="{FF2B5EF4-FFF2-40B4-BE49-F238E27FC236}">
                <a16:creationId xmlns:a16="http://schemas.microsoft.com/office/drawing/2014/main" id="{887B157C-E256-4E63-991B-B8979CC953E8}"/>
              </a:ext>
            </a:extLst>
          </p:cNvPr>
          <p:cNvSpPr>
            <a:spLocks noGrp="1"/>
          </p:cNvSpPr>
          <p:nvPr>
            <p:ph idx="1"/>
          </p:nvPr>
        </p:nvSpPr>
        <p:spPr/>
        <p:txBody>
          <a:bodyPr>
            <a:normAutofit lnSpcReduction="10000"/>
          </a:bodyPr>
          <a:lstStyle/>
          <a:p>
            <a:r>
              <a:rPr lang="en-US" dirty="0"/>
              <a:t>Running</a:t>
            </a:r>
          </a:p>
          <a:p>
            <a:r>
              <a:rPr lang="en-US" dirty="0"/>
              <a:t>Swimming</a:t>
            </a:r>
          </a:p>
          <a:p>
            <a:r>
              <a:rPr lang="en-US" dirty="0"/>
              <a:t>Cardio Kickboxing</a:t>
            </a:r>
          </a:p>
          <a:p>
            <a:r>
              <a:rPr lang="en-US" dirty="0"/>
              <a:t>Zumba</a:t>
            </a:r>
          </a:p>
          <a:p>
            <a:r>
              <a:rPr lang="en-US" dirty="0"/>
              <a:t>Dancing</a:t>
            </a:r>
          </a:p>
          <a:p>
            <a:r>
              <a:rPr lang="en-US" dirty="0"/>
              <a:t>Cycling</a:t>
            </a:r>
          </a:p>
          <a:p>
            <a:r>
              <a:rPr lang="en-US" dirty="0"/>
              <a:t>Any activity that raises the heart rate for the duration of the time period</a:t>
            </a:r>
          </a:p>
        </p:txBody>
      </p:sp>
      <p:pic>
        <p:nvPicPr>
          <p:cNvPr id="7" name="Picture 6" descr="A picture containing drawing&#10;&#10;Description automatically generated">
            <a:extLst>
              <a:ext uri="{FF2B5EF4-FFF2-40B4-BE49-F238E27FC236}">
                <a16:creationId xmlns:a16="http://schemas.microsoft.com/office/drawing/2014/main" id="{EA53E380-F072-465B-B509-F45C5C91B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888" y="2286000"/>
            <a:ext cx="2684866" cy="1914525"/>
          </a:xfrm>
          <a:prstGeom prst="rect">
            <a:avLst/>
          </a:prstGeom>
        </p:spPr>
      </p:pic>
    </p:spTree>
    <p:extLst>
      <p:ext uri="{BB962C8B-B14F-4D97-AF65-F5344CB8AC3E}">
        <p14:creationId xmlns:p14="http://schemas.microsoft.com/office/powerpoint/2010/main" val="154798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8013" y="1971675"/>
            <a:ext cx="6172200" cy="4276725"/>
          </a:xfrm>
        </p:spPr>
        <p:txBody>
          <a:bodyPr anchor="t">
            <a:normAutofit/>
          </a:bodyPr>
          <a:lstStyle/>
          <a:p>
            <a:r>
              <a:rPr lang="en-US" b="1" u="sng" dirty="0">
                <a:solidFill>
                  <a:schemeClr val="tx1"/>
                </a:solidFill>
              </a:rPr>
              <a:t>Check on Understanding: </a:t>
            </a:r>
            <a:endParaRPr lang="en-US" dirty="0">
              <a:solidFill>
                <a:schemeClr val="tx1"/>
              </a:solidFill>
            </a:endParaRPr>
          </a:p>
          <a:p>
            <a:pPr marL="457200" lvl="0" indent="-457200">
              <a:buFont typeface="+mj-lt"/>
              <a:buAutoNum type="arabicPeriod"/>
            </a:pPr>
            <a:r>
              <a:rPr lang="en-US" dirty="0">
                <a:solidFill>
                  <a:schemeClr val="tx1"/>
                </a:solidFill>
              </a:rPr>
              <a:t>Define cholesterol. Explain the different types of cholesterol and their role.</a:t>
            </a:r>
          </a:p>
          <a:p>
            <a:pPr marL="457200" lvl="0" indent="-457200">
              <a:buFont typeface="+mj-lt"/>
              <a:buAutoNum type="arabicPeriod"/>
            </a:pPr>
            <a:r>
              <a:rPr lang="en-US" dirty="0">
                <a:solidFill>
                  <a:schemeClr val="tx1"/>
                </a:solidFill>
              </a:rPr>
              <a:t>To improve or maintain heart fitness one should exercise below the threshold and the target ceiling. (T/F)</a:t>
            </a:r>
          </a:p>
          <a:p>
            <a:pPr marL="457200" lvl="0" indent="-457200">
              <a:buFont typeface="+mj-lt"/>
              <a:buAutoNum type="arabicPeriod"/>
            </a:pPr>
            <a:r>
              <a:rPr lang="en-US" dirty="0">
                <a:solidFill>
                  <a:schemeClr val="tx1"/>
                </a:solidFill>
              </a:rPr>
              <a:t>What are examples of heart fitness exercises?</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07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5554" y="1300162"/>
            <a:ext cx="7772400" cy="1362075"/>
          </a:xfrm>
        </p:spPr>
        <p:txBody>
          <a:bodyPr>
            <a:normAutofit/>
          </a:bodyPr>
          <a:lstStyle/>
          <a:p>
            <a:r>
              <a:rPr lang="en-US" dirty="0"/>
              <a:t>Fitness for the Upper Body</a:t>
            </a:r>
            <a:br>
              <a:rPr lang="en-US" dirty="0"/>
            </a:br>
            <a:endParaRPr lang="en-US" dirty="0"/>
          </a:p>
        </p:txBody>
      </p:sp>
      <p:sp>
        <p:nvSpPr>
          <p:cNvPr id="5" name="Text Placeholder 4"/>
          <p:cNvSpPr>
            <a:spLocks noGrp="1"/>
          </p:cNvSpPr>
          <p:nvPr>
            <p:ph type="body" idx="1"/>
          </p:nvPr>
        </p:nvSpPr>
        <p:spPr>
          <a:xfrm>
            <a:off x="450965" y="1981200"/>
            <a:ext cx="8242069" cy="4267200"/>
          </a:xfrm>
        </p:spPr>
        <p:txBody>
          <a:bodyPr>
            <a:normAutofit lnSpcReduction="10000"/>
          </a:bodyPr>
          <a:lstStyle/>
          <a:p>
            <a:r>
              <a:rPr lang="en-US" sz="2400" dirty="0">
                <a:solidFill>
                  <a:schemeClr val="tx1"/>
                </a:solidFill>
              </a:rPr>
              <a:t>Objectives:</a:t>
            </a:r>
          </a:p>
          <a:p>
            <a:r>
              <a:rPr lang="en-US" sz="2400" dirty="0">
                <a:solidFill>
                  <a:schemeClr val="tx1"/>
                </a:solidFill>
              </a:rPr>
              <a:t>Cadets will be able to</a:t>
            </a:r>
          </a:p>
          <a:p>
            <a:pPr marL="342900" indent="-342900">
              <a:buFont typeface="Arial" panose="020B0604020202020204" pitchFamily="34" charset="0"/>
              <a:buChar char="•"/>
            </a:pPr>
            <a:r>
              <a:rPr lang="en-US" sz="2400" dirty="0">
                <a:solidFill>
                  <a:schemeClr val="tx1"/>
                </a:solidFill>
              </a:rPr>
              <a:t>Identify the major upper body muscle groups</a:t>
            </a:r>
          </a:p>
          <a:p>
            <a:pPr marL="342900" indent="-342900">
              <a:buFont typeface="Arial" panose="020B0604020202020204" pitchFamily="34" charset="0"/>
              <a:buChar char="•"/>
            </a:pPr>
            <a:r>
              <a:rPr lang="en-US" sz="2400" dirty="0">
                <a:solidFill>
                  <a:schemeClr val="tx1"/>
                </a:solidFill>
              </a:rPr>
              <a:t>Explain the difference between isotonic and isometric contraction</a:t>
            </a:r>
          </a:p>
          <a:p>
            <a:pPr marL="342900" indent="-342900">
              <a:buFont typeface="Arial" panose="020B0604020202020204" pitchFamily="34" charset="0"/>
              <a:buChar char="•"/>
            </a:pPr>
            <a:r>
              <a:rPr lang="en-US" sz="2400" dirty="0">
                <a:solidFill>
                  <a:schemeClr val="tx1"/>
                </a:solidFill>
              </a:rPr>
              <a:t>Give examples of exercise for isotonic and isometric</a:t>
            </a:r>
          </a:p>
          <a:p>
            <a:pPr marL="342900" indent="-342900">
              <a:buFont typeface="Arial" panose="020B0604020202020204" pitchFamily="34" charset="0"/>
              <a:buChar char="•"/>
            </a:pPr>
            <a:r>
              <a:rPr lang="en-US" sz="2400" dirty="0">
                <a:solidFill>
                  <a:schemeClr val="tx1"/>
                </a:solidFill>
              </a:rPr>
              <a:t>List multiple exercises per upper body muscle group</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to exercise the upper body for the best-rounded fitness</a:t>
            </a:r>
          </a:p>
        </p:txBody>
      </p:sp>
    </p:spTree>
    <p:extLst>
      <p:ext uri="{BB962C8B-B14F-4D97-AF65-F5344CB8AC3E}">
        <p14:creationId xmlns:p14="http://schemas.microsoft.com/office/powerpoint/2010/main" val="417350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Upper Body Anatomy</a:t>
            </a:r>
          </a:p>
        </p:txBody>
      </p:sp>
      <p:sp>
        <p:nvSpPr>
          <p:cNvPr id="3" name="Content Placeholder 2"/>
          <p:cNvSpPr>
            <a:spLocks noGrp="1"/>
          </p:cNvSpPr>
          <p:nvPr>
            <p:ph idx="1"/>
          </p:nvPr>
        </p:nvSpPr>
        <p:spPr>
          <a:xfrm>
            <a:off x="1600200" y="1402398"/>
            <a:ext cx="7162800" cy="3017202"/>
          </a:xfrm>
        </p:spPr>
        <p:txBody>
          <a:bodyPr>
            <a:normAutofit/>
          </a:bodyPr>
          <a:lstStyle/>
          <a:p>
            <a:pPr marL="0" indent="0">
              <a:buNone/>
            </a:pPr>
            <a:r>
              <a:rPr lang="en-US" b="1" dirty="0"/>
              <a:t>“Upper body” </a:t>
            </a:r>
            <a:r>
              <a:rPr lang="en-US" dirty="0"/>
              <a:t>is commonly referred to for a portion of muscles above the naval, to the top of the shoulders and extending through the arms to the hands. </a:t>
            </a:r>
          </a:p>
          <a:p>
            <a:pPr marL="400050" lvl="1" indent="0">
              <a:buNone/>
            </a:pPr>
            <a:r>
              <a:rPr lang="en-US" dirty="0"/>
              <a:t>This grouping is made up of the major muscle groups: </a:t>
            </a:r>
          </a:p>
        </p:txBody>
      </p:sp>
      <p:pic>
        <p:nvPicPr>
          <p:cNvPr id="9218"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49712"/>
            <a:ext cx="253365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36D7F1-D818-4C8A-8936-72CF716D82BC}"/>
              </a:ext>
            </a:extLst>
          </p:cNvPr>
          <p:cNvSpPr txBox="1"/>
          <p:nvPr/>
        </p:nvSpPr>
        <p:spPr>
          <a:xfrm>
            <a:off x="3276600" y="4038600"/>
            <a:ext cx="5181600" cy="2031325"/>
          </a:xfrm>
          <a:prstGeom prst="rect">
            <a:avLst/>
          </a:prstGeom>
          <a:noFill/>
        </p:spPr>
        <p:txBody>
          <a:bodyPr wrap="square" rtlCol="0">
            <a:spAutoFit/>
          </a:bodyPr>
          <a:lstStyle/>
          <a:p>
            <a:pPr marL="285750" lvl="0" indent="-285750">
              <a:buFont typeface="Arial" panose="020B0604020202020204" pitchFamily="34" charset="0"/>
              <a:buChar char="•"/>
            </a:pPr>
            <a:r>
              <a:rPr lang="en-US" b="1" dirty="0"/>
              <a:t>trapezius (traps) </a:t>
            </a:r>
          </a:p>
          <a:p>
            <a:pPr marL="285750" lvl="0" indent="-285750">
              <a:buFont typeface="Arial" panose="020B0604020202020204" pitchFamily="34" charset="0"/>
              <a:buChar char="•"/>
            </a:pPr>
            <a:r>
              <a:rPr lang="en-US" b="1" dirty="0"/>
              <a:t>deltoid </a:t>
            </a:r>
          </a:p>
          <a:p>
            <a:pPr marL="285750" lvl="0" indent="-285750">
              <a:buFont typeface="Arial" panose="020B0604020202020204" pitchFamily="34" charset="0"/>
              <a:buChar char="•"/>
            </a:pPr>
            <a:r>
              <a:rPr lang="en-US" b="1" dirty="0"/>
              <a:t>triceps</a:t>
            </a:r>
          </a:p>
          <a:p>
            <a:pPr marL="285750" lvl="0" indent="-285750">
              <a:buFont typeface="Arial" panose="020B0604020202020204" pitchFamily="34" charset="0"/>
              <a:buChar char="•"/>
            </a:pPr>
            <a:r>
              <a:rPr lang="en-US" b="1" dirty="0"/>
              <a:t>brachioradialis </a:t>
            </a:r>
          </a:p>
          <a:p>
            <a:pPr marL="285750" lvl="0" indent="-285750">
              <a:buFont typeface="Arial" panose="020B0604020202020204" pitchFamily="34" charset="0"/>
              <a:buChar char="•"/>
            </a:pPr>
            <a:r>
              <a:rPr lang="en-US" b="1" dirty="0"/>
              <a:t>biceps </a:t>
            </a:r>
          </a:p>
          <a:p>
            <a:pPr marL="285750" lvl="0" indent="-285750">
              <a:buFont typeface="Arial" panose="020B0604020202020204" pitchFamily="34" charset="0"/>
              <a:buChar char="•"/>
            </a:pPr>
            <a:r>
              <a:rPr lang="en-US" b="1" dirty="0"/>
              <a:t>latissimus dorsi (lats)</a:t>
            </a:r>
          </a:p>
          <a:p>
            <a:pPr marL="285750" lvl="0" indent="-285750">
              <a:buFont typeface="Arial" panose="020B0604020202020204" pitchFamily="34" charset="0"/>
              <a:buChar char="•"/>
            </a:pPr>
            <a:r>
              <a:rPr lang="en-US" b="1" dirty="0"/>
              <a:t>pectoralis major (pecs)  </a:t>
            </a:r>
          </a:p>
        </p:txBody>
      </p:sp>
    </p:spTree>
    <p:extLst>
      <p:ext uri="{BB962C8B-B14F-4D97-AF65-F5344CB8AC3E}">
        <p14:creationId xmlns:p14="http://schemas.microsoft.com/office/powerpoint/2010/main" val="11935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253FFF-95D7-4B23-A13D-F5A088B1D8B2}"/>
              </a:ext>
            </a:extLst>
          </p:cNvPr>
          <p:cNvGrpSpPr/>
          <p:nvPr/>
        </p:nvGrpSpPr>
        <p:grpSpPr>
          <a:xfrm>
            <a:off x="2514600" y="1279645"/>
            <a:ext cx="6096000" cy="5578355"/>
            <a:chOff x="2590800" y="716082"/>
            <a:chExt cx="6096000" cy="5578355"/>
          </a:xfrm>
        </p:grpSpPr>
        <p:pic>
          <p:nvPicPr>
            <p:cNvPr id="7" name="Picture 6">
              <a:extLst>
                <a:ext uri="{FF2B5EF4-FFF2-40B4-BE49-F238E27FC236}">
                  <a16:creationId xmlns:a16="http://schemas.microsoft.com/office/drawing/2014/main" id="{7342F23C-CA73-4C02-BC34-0ED43A7792DB}"/>
                </a:ext>
              </a:extLst>
            </p:cNvPr>
            <p:cNvPicPr/>
            <p:nvPr/>
          </p:nvPicPr>
          <p:blipFill rotWithShape="1">
            <a:blip r:embed="rId3" cstate="print">
              <a:extLst>
                <a:ext uri="{28A0092B-C50C-407E-A947-70E740481C1C}">
                  <a14:useLocalDpi xmlns:a14="http://schemas.microsoft.com/office/drawing/2010/main" val="0"/>
                </a:ext>
              </a:extLst>
            </a:blip>
            <a:srcRect l="39186" t="30787" r="36033" b="28265"/>
            <a:stretch/>
          </p:blipFill>
          <p:spPr bwMode="auto">
            <a:xfrm>
              <a:off x="2667000" y="716082"/>
              <a:ext cx="6018229" cy="5578355"/>
            </a:xfrm>
            <a:prstGeom prst="rect">
              <a:avLst/>
            </a:prstGeom>
            <a:noFill/>
            <a:ln>
              <a:noFill/>
            </a:ln>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5FD7F7C1-2094-4093-B823-0C012A396ADB}"/>
                </a:ext>
              </a:extLst>
            </p:cNvPr>
            <p:cNvGrpSpPr/>
            <p:nvPr/>
          </p:nvGrpSpPr>
          <p:grpSpPr>
            <a:xfrm>
              <a:off x="2590800" y="1295400"/>
              <a:ext cx="6096000" cy="4633793"/>
              <a:chOff x="2590800" y="1295400"/>
              <a:chExt cx="6096000" cy="4633793"/>
            </a:xfrm>
          </p:grpSpPr>
          <p:sp>
            <p:nvSpPr>
              <p:cNvPr id="6" name="TextBox 5">
                <a:extLst>
                  <a:ext uri="{FF2B5EF4-FFF2-40B4-BE49-F238E27FC236}">
                    <a16:creationId xmlns:a16="http://schemas.microsoft.com/office/drawing/2014/main" id="{D7F1E937-EB64-4505-AF22-D897C3B2EB36}"/>
                  </a:ext>
                </a:extLst>
              </p:cNvPr>
              <p:cNvSpPr txBox="1"/>
              <p:nvPr/>
            </p:nvSpPr>
            <p:spPr>
              <a:xfrm>
                <a:off x="2819400" y="1295400"/>
                <a:ext cx="1752600" cy="2133918"/>
              </a:xfrm>
              <a:prstGeom prst="rect">
                <a:avLst/>
              </a:prstGeom>
              <a:solidFill>
                <a:schemeClr val="bg1">
                  <a:lumMod val="85000"/>
                </a:schemeClr>
              </a:solidFill>
            </p:spPr>
            <p:txBody>
              <a:bodyPr wrap="square" rtlCol="0">
                <a:spAutoFit/>
              </a:bodyPr>
              <a:lstStyle/>
              <a:p>
                <a:pPr>
                  <a:spcAft>
                    <a:spcPts val="400"/>
                  </a:spcAft>
                </a:pPr>
                <a:r>
                  <a:rPr lang="en-US" sz="1200" b="1" dirty="0"/>
                  <a:t>Upper-body Muscles</a:t>
                </a:r>
              </a:p>
              <a:p>
                <a:pPr>
                  <a:spcAft>
                    <a:spcPts val="400"/>
                  </a:spcAft>
                </a:pPr>
                <a:r>
                  <a:rPr lang="en-US" sz="1200" dirty="0"/>
                  <a:t>Trapezius</a:t>
                </a:r>
              </a:p>
              <a:p>
                <a:pPr>
                  <a:spcAft>
                    <a:spcPts val="400"/>
                  </a:spcAft>
                </a:pPr>
                <a:r>
                  <a:rPr lang="en-US" sz="1200" dirty="0"/>
                  <a:t>Deltoid</a:t>
                </a:r>
              </a:p>
              <a:p>
                <a:pPr>
                  <a:spcAft>
                    <a:spcPts val="400"/>
                  </a:spcAft>
                </a:pPr>
                <a:r>
                  <a:rPr lang="en-US" sz="1200" dirty="0"/>
                  <a:t>Triceps</a:t>
                </a:r>
              </a:p>
              <a:p>
                <a:pPr>
                  <a:spcAft>
                    <a:spcPts val="400"/>
                  </a:spcAft>
                </a:pPr>
                <a:r>
                  <a:rPr lang="en-US" sz="1200" dirty="0"/>
                  <a:t>Brachioradialis</a:t>
                </a:r>
              </a:p>
              <a:p>
                <a:pPr>
                  <a:spcAft>
                    <a:spcPts val="400"/>
                  </a:spcAft>
                </a:pPr>
                <a:r>
                  <a:rPr lang="en-US" sz="1200" dirty="0"/>
                  <a:t>Biceps </a:t>
                </a:r>
              </a:p>
              <a:p>
                <a:pPr>
                  <a:spcAft>
                    <a:spcPts val="400"/>
                  </a:spcAft>
                </a:pPr>
                <a:r>
                  <a:rPr lang="en-US" sz="1200" dirty="0"/>
                  <a:t>Latissimus dorsi (“lats”</a:t>
                </a:r>
                <a:r>
                  <a:rPr lang="en-US" sz="1200" dirty="0">
                    <a:sym typeface="Wingdings" panose="05000000000000000000" pitchFamily="2" charset="2"/>
                  </a:rPr>
                  <a:t>)</a:t>
                </a:r>
              </a:p>
              <a:p>
                <a:pPr>
                  <a:spcAft>
                    <a:spcPts val="400"/>
                  </a:spcAft>
                </a:pPr>
                <a:r>
                  <a:rPr lang="en-US" sz="1200" dirty="0">
                    <a:sym typeface="Wingdings" panose="05000000000000000000" pitchFamily="2" charset="2"/>
                  </a:rPr>
                  <a:t>Pectoralis major (“pecs”)</a:t>
                </a:r>
              </a:p>
              <a:p>
                <a:endParaRPr lang="en-US" sz="1000" dirty="0"/>
              </a:p>
            </p:txBody>
          </p:sp>
          <p:sp>
            <p:nvSpPr>
              <p:cNvPr id="12" name="TextBox 11">
                <a:extLst>
                  <a:ext uri="{FF2B5EF4-FFF2-40B4-BE49-F238E27FC236}">
                    <a16:creationId xmlns:a16="http://schemas.microsoft.com/office/drawing/2014/main" id="{E85AFE93-2FED-48AD-83E0-6BBF94A76673}"/>
                  </a:ext>
                </a:extLst>
              </p:cNvPr>
              <p:cNvSpPr txBox="1"/>
              <p:nvPr/>
            </p:nvSpPr>
            <p:spPr>
              <a:xfrm>
                <a:off x="2590800" y="3627756"/>
                <a:ext cx="1752600" cy="984885"/>
              </a:xfrm>
              <a:prstGeom prst="rect">
                <a:avLst/>
              </a:prstGeom>
              <a:solidFill>
                <a:schemeClr val="bg1">
                  <a:lumMod val="85000"/>
                </a:schemeClr>
              </a:solidFill>
            </p:spPr>
            <p:txBody>
              <a:bodyPr wrap="square" rtlCol="0">
                <a:spAutoFit/>
              </a:bodyPr>
              <a:lstStyle/>
              <a:p>
                <a:pPr>
                  <a:spcAft>
                    <a:spcPts val="400"/>
                  </a:spcAft>
                </a:pPr>
                <a:r>
                  <a:rPr lang="en-US" sz="1200" b="1" dirty="0"/>
                  <a:t>Hamstrings</a:t>
                </a:r>
              </a:p>
              <a:p>
                <a:pPr>
                  <a:spcAft>
                    <a:spcPts val="400"/>
                  </a:spcAft>
                </a:pPr>
                <a:r>
                  <a:rPr lang="en-US" sz="1200" dirty="0"/>
                  <a:t>Rectus femoris </a:t>
                </a:r>
              </a:p>
              <a:p>
                <a:pPr>
                  <a:spcAft>
                    <a:spcPts val="400"/>
                  </a:spcAft>
                </a:pPr>
                <a:r>
                  <a:rPr lang="en-US" sz="1200" dirty="0" err="1"/>
                  <a:t>Semitendanosus</a:t>
                </a:r>
                <a:endParaRPr lang="en-US" sz="1200" dirty="0"/>
              </a:p>
              <a:p>
                <a:pPr>
                  <a:spcAft>
                    <a:spcPts val="400"/>
                  </a:spcAft>
                </a:pPr>
                <a:r>
                  <a:rPr lang="en-US" sz="1200" dirty="0"/>
                  <a:t>Semimembranosus</a:t>
                </a:r>
                <a:endParaRPr lang="en-US" sz="1000" dirty="0"/>
              </a:p>
            </p:txBody>
          </p:sp>
          <p:sp>
            <p:nvSpPr>
              <p:cNvPr id="13" name="TextBox 12">
                <a:extLst>
                  <a:ext uri="{FF2B5EF4-FFF2-40B4-BE49-F238E27FC236}">
                    <a16:creationId xmlns:a16="http://schemas.microsoft.com/office/drawing/2014/main" id="{4B8D37A7-1752-469D-B3D3-AAF3C846AB73}"/>
                  </a:ext>
                </a:extLst>
              </p:cNvPr>
              <p:cNvSpPr txBox="1"/>
              <p:nvPr/>
            </p:nvSpPr>
            <p:spPr>
              <a:xfrm>
                <a:off x="6934200" y="3429000"/>
                <a:ext cx="1752600" cy="1220847"/>
              </a:xfrm>
              <a:prstGeom prst="rect">
                <a:avLst/>
              </a:prstGeom>
              <a:solidFill>
                <a:schemeClr val="bg1">
                  <a:lumMod val="85000"/>
                </a:schemeClr>
              </a:solidFill>
            </p:spPr>
            <p:txBody>
              <a:bodyPr wrap="square" rtlCol="0">
                <a:spAutoFit/>
              </a:bodyPr>
              <a:lstStyle/>
              <a:p>
                <a:pPr>
                  <a:spcAft>
                    <a:spcPts val="400"/>
                  </a:spcAft>
                </a:pPr>
                <a:r>
                  <a:rPr lang="en-US" sz="1200" b="1" dirty="0"/>
                  <a:t>Quadriceps (“quads”)</a:t>
                </a:r>
              </a:p>
              <a:p>
                <a:pPr>
                  <a:spcAft>
                    <a:spcPts val="400"/>
                  </a:spcAft>
                </a:pPr>
                <a:r>
                  <a:rPr lang="en-US" sz="1200" dirty="0" err="1"/>
                  <a:t>Flectus</a:t>
                </a:r>
                <a:r>
                  <a:rPr lang="en-US" sz="1200" dirty="0"/>
                  <a:t> </a:t>
                </a:r>
                <a:r>
                  <a:rPr lang="en-US" sz="1200" dirty="0" err="1"/>
                  <a:t>lumoria</a:t>
                </a:r>
                <a:endParaRPr lang="en-US" sz="1200" dirty="0"/>
              </a:p>
              <a:p>
                <a:pPr>
                  <a:spcAft>
                    <a:spcPts val="400"/>
                  </a:spcAft>
                </a:pPr>
                <a:r>
                  <a:rPr lang="en-US" sz="1200" dirty="0"/>
                  <a:t>Vastus lateralis</a:t>
                </a:r>
              </a:p>
              <a:p>
                <a:pPr>
                  <a:spcAft>
                    <a:spcPts val="400"/>
                  </a:spcAft>
                </a:pPr>
                <a:r>
                  <a:rPr lang="en-US" sz="1200" dirty="0"/>
                  <a:t>Vastus intermedius</a:t>
                </a:r>
              </a:p>
              <a:p>
                <a:pPr>
                  <a:spcAft>
                    <a:spcPts val="400"/>
                  </a:spcAft>
                </a:pPr>
                <a:r>
                  <a:rPr lang="en-US" sz="1200" dirty="0"/>
                  <a:t>Vastus medialis</a:t>
                </a:r>
                <a:endParaRPr lang="en-US" sz="1000" dirty="0"/>
              </a:p>
            </p:txBody>
          </p:sp>
          <p:sp>
            <p:nvSpPr>
              <p:cNvPr id="14" name="TextBox 13">
                <a:extLst>
                  <a:ext uri="{FF2B5EF4-FFF2-40B4-BE49-F238E27FC236}">
                    <a16:creationId xmlns:a16="http://schemas.microsoft.com/office/drawing/2014/main" id="{8884B162-3A7D-4238-A1F7-933E0B03D93D}"/>
                  </a:ext>
                </a:extLst>
              </p:cNvPr>
              <p:cNvSpPr txBox="1"/>
              <p:nvPr/>
            </p:nvSpPr>
            <p:spPr>
              <a:xfrm>
                <a:off x="6932629" y="2209800"/>
                <a:ext cx="1752600" cy="748923"/>
              </a:xfrm>
              <a:prstGeom prst="rect">
                <a:avLst/>
              </a:prstGeom>
              <a:solidFill>
                <a:schemeClr val="bg1">
                  <a:lumMod val="85000"/>
                </a:schemeClr>
              </a:solidFill>
            </p:spPr>
            <p:txBody>
              <a:bodyPr wrap="square" rtlCol="0">
                <a:spAutoFit/>
              </a:bodyPr>
              <a:lstStyle/>
              <a:p>
                <a:pPr>
                  <a:spcAft>
                    <a:spcPts val="400"/>
                  </a:spcAft>
                </a:pPr>
                <a:r>
                  <a:rPr lang="en-US" sz="1200" b="1" dirty="0"/>
                  <a:t>Abdominals (“abs”)</a:t>
                </a:r>
              </a:p>
              <a:p>
                <a:pPr>
                  <a:spcAft>
                    <a:spcPts val="400"/>
                  </a:spcAft>
                </a:pPr>
                <a:r>
                  <a:rPr lang="en-US" sz="1200" dirty="0"/>
                  <a:t>External oblique</a:t>
                </a:r>
              </a:p>
              <a:p>
                <a:pPr>
                  <a:spcAft>
                    <a:spcPts val="400"/>
                  </a:spcAft>
                </a:pPr>
                <a:r>
                  <a:rPr lang="en-US" sz="1200" dirty="0"/>
                  <a:t>Rectus abdominis</a:t>
                </a:r>
                <a:endParaRPr lang="en-US" sz="1000" dirty="0"/>
              </a:p>
            </p:txBody>
          </p:sp>
          <p:sp>
            <p:nvSpPr>
              <p:cNvPr id="11" name="TextBox 10">
                <a:extLst>
                  <a:ext uri="{FF2B5EF4-FFF2-40B4-BE49-F238E27FC236}">
                    <a16:creationId xmlns:a16="http://schemas.microsoft.com/office/drawing/2014/main" id="{DB1B51B0-2425-43A0-820A-AFE8EA165DBD}"/>
                  </a:ext>
                </a:extLst>
              </p:cNvPr>
              <p:cNvSpPr txBox="1"/>
              <p:nvPr/>
            </p:nvSpPr>
            <p:spPr>
              <a:xfrm>
                <a:off x="4609707" y="4739124"/>
                <a:ext cx="1295400" cy="1190069"/>
              </a:xfrm>
              <a:prstGeom prst="rect">
                <a:avLst/>
              </a:prstGeom>
              <a:solidFill>
                <a:schemeClr val="bg1">
                  <a:lumMod val="85000"/>
                </a:schemeClr>
              </a:solidFill>
            </p:spPr>
            <p:txBody>
              <a:bodyPr wrap="square" rtlCol="0">
                <a:spAutoFit/>
              </a:bodyPr>
              <a:lstStyle/>
              <a:p>
                <a:pPr>
                  <a:spcAft>
                    <a:spcPts val="400"/>
                  </a:spcAft>
                </a:pPr>
                <a:r>
                  <a:rPr lang="en-US" sz="1200" b="1" dirty="0"/>
                  <a:t>Calves</a:t>
                </a:r>
              </a:p>
              <a:p>
                <a:pPr>
                  <a:spcAft>
                    <a:spcPts val="400"/>
                  </a:spcAft>
                </a:pPr>
                <a:r>
                  <a:rPr lang="en-US" sz="1200" dirty="0" err="1"/>
                  <a:t>Gastronenemius</a:t>
                </a:r>
                <a:endParaRPr lang="en-US" sz="1200" dirty="0"/>
              </a:p>
              <a:p>
                <a:pPr>
                  <a:spcAft>
                    <a:spcPts val="400"/>
                  </a:spcAft>
                </a:pPr>
                <a:r>
                  <a:rPr lang="en-US" sz="1200" dirty="0"/>
                  <a:t>Soleus</a:t>
                </a:r>
              </a:p>
              <a:p>
                <a:pPr>
                  <a:spcAft>
                    <a:spcPts val="400"/>
                  </a:spcAft>
                </a:pPr>
                <a:r>
                  <a:rPr lang="en-US" sz="1200" dirty="0" err="1"/>
                  <a:t>Fibularus</a:t>
                </a:r>
                <a:r>
                  <a:rPr lang="en-US" sz="1200" dirty="0"/>
                  <a:t> longus</a:t>
                </a:r>
              </a:p>
              <a:p>
                <a:endParaRPr lang="en-US" sz="1000" dirty="0"/>
              </a:p>
            </p:txBody>
          </p:sp>
        </p:grpSp>
      </p:grpSp>
      <p:sp>
        <p:nvSpPr>
          <p:cNvPr id="16" name="Title 1">
            <a:extLst>
              <a:ext uri="{FF2B5EF4-FFF2-40B4-BE49-F238E27FC236}">
                <a16:creationId xmlns:a16="http://schemas.microsoft.com/office/drawing/2014/main" id="{664D045F-F316-4FA8-8FB4-F7D874D66A49}"/>
              </a:ext>
            </a:extLst>
          </p:cNvPr>
          <p:cNvSpPr>
            <a:spLocks noGrp="1"/>
          </p:cNvSpPr>
          <p:nvPr>
            <p:ph type="title"/>
          </p:nvPr>
        </p:nvSpPr>
        <p:spPr>
          <a:xfrm>
            <a:off x="990600" y="274638"/>
            <a:ext cx="7162800" cy="1143000"/>
          </a:xfrm>
        </p:spPr>
        <p:txBody>
          <a:bodyPr>
            <a:normAutofit/>
          </a:bodyPr>
          <a:lstStyle/>
          <a:p>
            <a:r>
              <a:rPr lang="en-US" dirty="0"/>
              <a:t>Major Muscle Groups</a:t>
            </a:r>
          </a:p>
        </p:txBody>
      </p:sp>
    </p:spTree>
    <p:extLst>
      <p:ext uri="{BB962C8B-B14F-4D97-AF65-F5344CB8AC3E}">
        <p14:creationId xmlns:p14="http://schemas.microsoft.com/office/powerpoint/2010/main" val="210045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Strengthening Muscles</a:t>
            </a:r>
          </a:p>
        </p:txBody>
      </p:sp>
      <p:sp>
        <p:nvSpPr>
          <p:cNvPr id="3" name="Content Placeholder 2"/>
          <p:cNvSpPr>
            <a:spLocks noGrp="1"/>
          </p:cNvSpPr>
          <p:nvPr>
            <p:ph idx="1"/>
          </p:nvPr>
        </p:nvSpPr>
        <p:spPr>
          <a:xfrm>
            <a:off x="114300" y="1600200"/>
            <a:ext cx="7810500" cy="4876800"/>
          </a:xfrm>
        </p:spPr>
        <p:txBody>
          <a:bodyPr>
            <a:normAutofit/>
          </a:bodyPr>
          <a:lstStyle/>
          <a:p>
            <a:pPr marL="0" indent="0">
              <a:buNone/>
            </a:pPr>
            <a:r>
              <a:rPr lang="en-US" sz="2800" b="1" dirty="0"/>
              <a:t>Hypertrophy:</a:t>
            </a:r>
            <a:r>
              <a:rPr lang="en-US" sz="2800" dirty="0"/>
              <a:t> to build  or grow muscle endurance, strength, or size of the muscle.</a:t>
            </a:r>
          </a:p>
          <a:p>
            <a:pPr marL="0" indent="0">
              <a:buNone/>
            </a:pPr>
            <a:r>
              <a:rPr lang="en-US" sz="2800" b="1" dirty="0"/>
              <a:t>Concentric</a:t>
            </a:r>
            <a:r>
              <a:rPr lang="en-US" sz="2800" dirty="0"/>
              <a:t> </a:t>
            </a:r>
            <a:r>
              <a:rPr lang="en-US" sz="2800" b="1" dirty="0"/>
              <a:t>Contractions</a:t>
            </a:r>
            <a:r>
              <a:rPr lang="en-US" sz="2800" dirty="0"/>
              <a:t> - shortening of the muscle.</a:t>
            </a:r>
          </a:p>
          <a:p>
            <a:pPr marL="0" indent="0">
              <a:buNone/>
            </a:pPr>
            <a:r>
              <a:rPr lang="en-US" sz="2800" b="1" dirty="0"/>
              <a:t>Eccentric contractions - </a:t>
            </a:r>
            <a:r>
              <a:rPr lang="en-US" sz="2800" dirty="0"/>
              <a:t>lengthening of the muscle</a:t>
            </a:r>
          </a:p>
          <a:p>
            <a:pPr marL="0" indent="0">
              <a:buNone/>
            </a:pPr>
            <a:r>
              <a:rPr lang="en-US" sz="2800" b="1" dirty="0"/>
              <a:t>Isotonic contractions</a:t>
            </a:r>
            <a:r>
              <a:rPr lang="en-US" sz="2800" dirty="0"/>
              <a:t> – muscles pull on bones to result in a body movement</a:t>
            </a:r>
          </a:p>
          <a:p>
            <a:pPr marL="0" indent="0">
              <a:buNone/>
            </a:pPr>
            <a:r>
              <a:rPr lang="en-US" sz="2800" b="1" dirty="0"/>
              <a:t>Isotonic exercise</a:t>
            </a:r>
            <a:r>
              <a:rPr lang="en-US" sz="2800" dirty="0"/>
              <a:t> is where the muscle must contract to move body parts, like lifting weights. </a:t>
            </a:r>
          </a:p>
        </p:txBody>
      </p:sp>
      <p:pic>
        <p:nvPicPr>
          <p:cNvPr id="11266" name="Picture 2" descr="Bitmoji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3944" r="19718"/>
          <a:stretch/>
        </p:blipFill>
        <p:spPr bwMode="auto">
          <a:xfrm>
            <a:off x="7620000" y="2438400"/>
            <a:ext cx="15240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1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162800" cy="1143000"/>
          </a:xfrm>
        </p:spPr>
        <p:txBody>
          <a:bodyPr>
            <a:normAutofit/>
          </a:bodyPr>
          <a:lstStyle/>
          <a:p>
            <a:r>
              <a:rPr lang="en-US" dirty="0"/>
              <a:t>Strengthening Muscles</a:t>
            </a:r>
          </a:p>
        </p:txBody>
      </p:sp>
      <p:sp>
        <p:nvSpPr>
          <p:cNvPr id="3" name="Content Placeholder 2"/>
          <p:cNvSpPr>
            <a:spLocks noGrp="1"/>
          </p:cNvSpPr>
          <p:nvPr>
            <p:ph idx="1"/>
          </p:nvPr>
        </p:nvSpPr>
        <p:spPr>
          <a:xfrm>
            <a:off x="152400" y="1828800"/>
            <a:ext cx="6934200" cy="4800600"/>
          </a:xfrm>
        </p:spPr>
        <p:txBody>
          <a:bodyPr>
            <a:normAutofit fontScale="92500" lnSpcReduction="20000"/>
          </a:bodyPr>
          <a:lstStyle/>
          <a:p>
            <a:pPr marL="0" indent="0">
              <a:buNone/>
            </a:pPr>
            <a:r>
              <a:rPr lang="en-US" sz="2800" b="1" dirty="0"/>
              <a:t>Isometric contraction</a:t>
            </a:r>
            <a:r>
              <a:rPr lang="en-US" sz="2800" dirty="0"/>
              <a:t> also known as a </a:t>
            </a:r>
            <a:r>
              <a:rPr lang="en-US" sz="2800" i="1" dirty="0"/>
              <a:t>static </a:t>
            </a:r>
            <a:r>
              <a:rPr lang="en-US" sz="2800" dirty="0"/>
              <a:t>contraction is when a muscle is activated in opposite directions with equal force but does not shorten or lengthen. </a:t>
            </a:r>
          </a:p>
          <a:p>
            <a:pPr marL="0" indent="0">
              <a:buNone/>
            </a:pPr>
            <a:r>
              <a:rPr lang="en-US" sz="2800" b="1" dirty="0"/>
              <a:t>Isometric exercises</a:t>
            </a:r>
            <a:r>
              <a:rPr lang="en-US" sz="2800" dirty="0"/>
              <a:t> is when the body does not move during the exercise. An example of this would be holding a plank, flexed arm hangs etc.</a:t>
            </a:r>
          </a:p>
          <a:p>
            <a:pPr marL="0" indent="0">
              <a:buNone/>
            </a:pPr>
            <a:r>
              <a:rPr lang="en-US" sz="2800" b="1" dirty="0" err="1"/>
              <a:t>Isokenetic</a:t>
            </a:r>
            <a:r>
              <a:rPr lang="en-US" sz="2800" b="1" dirty="0"/>
              <a:t> exercise</a:t>
            </a:r>
            <a:r>
              <a:rPr lang="en-US" sz="2800" dirty="0"/>
              <a:t> uses a constant speed no matter how much effort you expend. Specialized machines control the pace of an exercise by fluctuating resistance throughout your range of motion. Your speed remains consistent despite how much  force you exert.</a:t>
            </a:r>
          </a:p>
          <a:p>
            <a:pPr marL="0" indent="0">
              <a:buNone/>
            </a:pPr>
            <a:endParaRPr lang="en-US" sz="2800" dirty="0"/>
          </a:p>
        </p:txBody>
      </p:sp>
      <p:pic>
        <p:nvPicPr>
          <p:cNvPr id="5"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364" y="226741"/>
            <a:ext cx="3356212" cy="335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31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B0B9-EE95-4F36-B549-E00CDABEC790}"/>
              </a:ext>
            </a:extLst>
          </p:cNvPr>
          <p:cNvSpPr>
            <a:spLocks noGrp="1"/>
          </p:cNvSpPr>
          <p:nvPr>
            <p:ph type="title"/>
          </p:nvPr>
        </p:nvSpPr>
        <p:spPr>
          <a:xfrm>
            <a:off x="200576" y="296863"/>
            <a:ext cx="7162800" cy="1143000"/>
          </a:xfrm>
        </p:spPr>
        <p:txBody>
          <a:bodyPr/>
          <a:lstStyle/>
          <a:p>
            <a:r>
              <a:rPr lang="en-US" dirty="0"/>
              <a:t>Upper Body Exercises</a:t>
            </a:r>
          </a:p>
        </p:txBody>
      </p:sp>
      <p:sp>
        <p:nvSpPr>
          <p:cNvPr id="3" name="Content Placeholder 2">
            <a:extLst>
              <a:ext uri="{FF2B5EF4-FFF2-40B4-BE49-F238E27FC236}">
                <a16:creationId xmlns:a16="http://schemas.microsoft.com/office/drawing/2014/main" id="{C3F05A0C-8015-4100-A3CA-D179898E6940}"/>
              </a:ext>
            </a:extLst>
          </p:cNvPr>
          <p:cNvSpPr>
            <a:spLocks noGrp="1"/>
          </p:cNvSpPr>
          <p:nvPr>
            <p:ph idx="1"/>
          </p:nvPr>
        </p:nvSpPr>
        <p:spPr>
          <a:xfrm>
            <a:off x="457200" y="1600200"/>
            <a:ext cx="6096000" cy="4525963"/>
          </a:xfrm>
        </p:spPr>
        <p:txBody>
          <a:bodyPr/>
          <a:lstStyle/>
          <a:p>
            <a:r>
              <a:rPr lang="en-US" dirty="0"/>
              <a:t>If you want to build upper body strength:</a:t>
            </a:r>
          </a:p>
          <a:p>
            <a:pPr lvl="1"/>
            <a:r>
              <a:rPr lang="en-US" dirty="0"/>
              <a:t>Pull Ups</a:t>
            </a:r>
          </a:p>
          <a:p>
            <a:pPr lvl="1"/>
            <a:r>
              <a:rPr lang="en-US" dirty="0"/>
              <a:t>Bicep Curls</a:t>
            </a:r>
          </a:p>
          <a:p>
            <a:pPr lvl="1"/>
            <a:r>
              <a:rPr lang="en-US" dirty="0" err="1"/>
              <a:t>Tricep</a:t>
            </a:r>
            <a:r>
              <a:rPr lang="en-US" dirty="0"/>
              <a:t> Extensions</a:t>
            </a:r>
          </a:p>
          <a:p>
            <a:pPr lvl="1"/>
            <a:r>
              <a:rPr lang="en-US" dirty="0"/>
              <a:t>Push Ups</a:t>
            </a:r>
          </a:p>
          <a:p>
            <a:pPr lvl="1"/>
            <a:endParaRPr lang="en-US" dirty="0"/>
          </a:p>
          <a:p>
            <a:pPr lvl="1"/>
            <a:endParaRPr lang="en-US" dirty="0"/>
          </a:p>
          <a:p>
            <a:pPr lvl="1"/>
            <a:endParaRPr lang="en-US" dirty="0"/>
          </a:p>
        </p:txBody>
      </p:sp>
      <p:pic>
        <p:nvPicPr>
          <p:cNvPr id="5" name="Picture 4" descr="A picture containing food&#10;&#10;Description automatically generated">
            <a:extLst>
              <a:ext uri="{FF2B5EF4-FFF2-40B4-BE49-F238E27FC236}">
                <a16:creationId xmlns:a16="http://schemas.microsoft.com/office/drawing/2014/main" id="{0F0D9F9F-122B-4AC6-9C23-CE35BC340C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1473" y="18585"/>
            <a:ext cx="2791376" cy="6839415"/>
          </a:xfrm>
          <a:prstGeom prst="rect">
            <a:avLst/>
          </a:prstGeom>
        </p:spPr>
      </p:pic>
    </p:spTree>
    <p:extLst>
      <p:ext uri="{BB962C8B-B14F-4D97-AF65-F5344CB8AC3E}">
        <p14:creationId xmlns:p14="http://schemas.microsoft.com/office/powerpoint/2010/main" val="89351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b="1" u="sng" dirty="0">
                <a:solidFill>
                  <a:schemeClr val="tx1"/>
                </a:solidFill>
              </a:rPr>
              <a:t>Check on Understanding: </a:t>
            </a:r>
            <a:endParaRPr lang="en-US" dirty="0">
              <a:solidFill>
                <a:schemeClr val="tx1"/>
              </a:solidFill>
            </a:endParaRPr>
          </a:p>
          <a:p>
            <a:pPr marL="457200" lvl="0" indent="-457200">
              <a:buFont typeface="+mj-lt"/>
              <a:buAutoNum type="arabicPeriod"/>
            </a:pPr>
            <a:r>
              <a:rPr lang="en-US" dirty="0">
                <a:solidFill>
                  <a:schemeClr val="tx1"/>
                </a:solidFill>
              </a:rPr>
              <a:t>There are only 8 muscles in the upper body. (T/F)</a:t>
            </a:r>
          </a:p>
          <a:p>
            <a:pPr marL="457200" lvl="0" indent="-457200">
              <a:buFont typeface="+mj-lt"/>
              <a:buAutoNum type="arabicPeriod"/>
            </a:pPr>
            <a:r>
              <a:rPr lang="en-US" dirty="0">
                <a:solidFill>
                  <a:schemeClr val="tx1"/>
                </a:solidFill>
              </a:rPr>
              <a:t>Increase in muscle size is ________________.</a:t>
            </a:r>
          </a:p>
          <a:p>
            <a:pPr marL="457200" lvl="0" indent="-457200">
              <a:buFont typeface="+mj-lt"/>
              <a:buAutoNum type="arabicPeriod"/>
            </a:pPr>
            <a:r>
              <a:rPr lang="en-US" dirty="0">
                <a:solidFill>
                  <a:schemeClr val="tx1"/>
                </a:solidFill>
              </a:rPr>
              <a:t>What is the best type of exercises, isotonic, isometric, isokinetic? Explain your answer as to why you feel that way, use deductive reasoning. </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55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9480" y="1371600"/>
            <a:ext cx="7772400" cy="828675"/>
          </a:xfrm>
        </p:spPr>
        <p:txBody>
          <a:bodyPr>
            <a:normAutofit fontScale="90000"/>
          </a:bodyPr>
          <a:lstStyle/>
          <a:p>
            <a:r>
              <a:rPr lang="en-US" sz="4400" dirty="0"/>
              <a:t>Abdominal fitness</a:t>
            </a:r>
            <a:br>
              <a:rPr lang="en-US" dirty="0"/>
            </a:br>
            <a:endParaRPr lang="en-US" dirty="0"/>
          </a:p>
        </p:txBody>
      </p:sp>
      <p:sp>
        <p:nvSpPr>
          <p:cNvPr id="5" name="Text Placeholder 4"/>
          <p:cNvSpPr>
            <a:spLocks noGrp="1"/>
          </p:cNvSpPr>
          <p:nvPr>
            <p:ph type="body" idx="1"/>
          </p:nvPr>
        </p:nvSpPr>
        <p:spPr>
          <a:xfrm>
            <a:off x="520931" y="2362200"/>
            <a:ext cx="7772400" cy="3557587"/>
          </a:xfrm>
        </p:spPr>
        <p:txBody>
          <a:bodyPr>
            <a:normAutofit/>
          </a:bodyPr>
          <a:lstStyle/>
          <a:p>
            <a:r>
              <a:rPr lang="en-US" dirty="0">
                <a:solidFill>
                  <a:schemeClr val="tx1"/>
                </a:solidFill>
              </a:rPr>
              <a:t>Objectives:</a:t>
            </a:r>
          </a:p>
          <a:p>
            <a:r>
              <a:rPr lang="en-US" dirty="0">
                <a:solidFill>
                  <a:schemeClr val="tx1"/>
                </a:solidFill>
              </a:rPr>
              <a:t>Cadets will be able to</a:t>
            </a:r>
          </a:p>
          <a:p>
            <a:pPr marL="342900" indent="-342900">
              <a:buFont typeface="Arial" panose="020B0604020202020204" pitchFamily="34" charset="0"/>
              <a:buChar char="•"/>
            </a:pPr>
            <a:r>
              <a:rPr lang="en-US" dirty="0">
                <a:solidFill>
                  <a:schemeClr val="tx1"/>
                </a:solidFill>
              </a:rPr>
              <a:t>Identify the Abdominal muscle groups</a:t>
            </a:r>
          </a:p>
          <a:p>
            <a:pPr marL="342900" indent="-342900">
              <a:buFont typeface="Arial" panose="020B0604020202020204" pitchFamily="34" charset="0"/>
              <a:buChar char="•"/>
            </a:pPr>
            <a:r>
              <a:rPr lang="en-US" dirty="0">
                <a:solidFill>
                  <a:schemeClr val="tx1"/>
                </a:solidFill>
              </a:rPr>
              <a:t>Explain the difference between ptosis, lordosis, and kyphosis </a:t>
            </a:r>
          </a:p>
          <a:p>
            <a:pPr marL="342900" indent="-342900">
              <a:buFont typeface="Arial" panose="020B0604020202020204" pitchFamily="34" charset="0"/>
              <a:buChar char="•"/>
            </a:pPr>
            <a:r>
              <a:rPr lang="en-US" dirty="0">
                <a:solidFill>
                  <a:schemeClr val="tx1"/>
                </a:solidFill>
              </a:rPr>
              <a:t>Give examples of exercise for isotonic and isometric for the core</a:t>
            </a:r>
          </a:p>
          <a:p>
            <a:endParaRPr lang="en-US" dirty="0">
              <a:solidFill>
                <a:schemeClr val="tx1"/>
              </a:solidFill>
            </a:endParaRPr>
          </a:p>
          <a:p>
            <a:r>
              <a:rPr lang="en-US" dirty="0">
                <a:solidFill>
                  <a:schemeClr val="tx1"/>
                </a:solidFill>
              </a:rPr>
              <a:t>Essential Question:</a:t>
            </a:r>
          </a:p>
          <a:p>
            <a:r>
              <a:rPr lang="en-US" dirty="0">
                <a:solidFill>
                  <a:schemeClr val="tx1"/>
                </a:solidFill>
              </a:rPr>
              <a:t>How to exercise the abdominal muscles for the best-rounded fitness and posture</a:t>
            </a:r>
          </a:p>
          <a:p>
            <a:endParaRPr lang="en-US" dirty="0">
              <a:solidFill>
                <a:schemeClr val="tx1"/>
              </a:solidFill>
            </a:endParaRPr>
          </a:p>
        </p:txBody>
      </p:sp>
    </p:spTree>
    <p:extLst>
      <p:ext uri="{BB962C8B-B14F-4D97-AF65-F5344CB8AC3E}">
        <p14:creationId xmlns:p14="http://schemas.microsoft.com/office/powerpoint/2010/main" val="282393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772400" cy="1066800"/>
          </a:xfrm>
        </p:spPr>
        <p:txBody>
          <a:bodyPr>
            <a:normAutofit fontScale="90000"/>
          </a:bodyPr>
          <a:lstStyle/>
          <a:p>
            <a:r>
              <a:rPr lang="en-US" sz="4400" dirty="0"/>
              <a:t>Ways to train</a:t>
            </a:r>
            <a:br>
              <a:rPr lang="en-US" dirty="0"/>
            </a:br>
            <a:endParaRPr lang="en-US" dirty="0"/>
          </a:p>
        </p:txBody>
      </p:sp>
      <p:sp>
        <p:nvSpPr>
          <p:cNvPr id="5" name="Text Placeholder 4"/>
          <p:cNvSpPr>
            <a:spLocks noGrp="1"/>
          </p:cNvSpPr>
          <p:nvPr>
            <p:ph type="body" idx="1"/>
          </p:nvPr>
        </p:nvSpPr>
        <p:spPr>
          <a:xfrm>
            <a:off x="183107" y="1600200"/>
            <a:ext cx="8839200" cy="5038725"/>
          </a:xfrm>
        </p:spPr>
        <p:txBody>
          <a:bodyPr>
            <a:noAutofit/>
          </a:bodyPr>
          <a:lstStyle/>
          <a:p>
            <a:r>
              <a:rPr lang="en-US" sz="2400" dirty="0">
                <a:solidFill>
                  <a:schemeClr val="tx1"/>
                </a:solidFill>
              </a:rPr>
              <a:t>Objectives:</a:t>
            </a:r>
          </a:p>
          <a:p>
            <a:r>
              <a:rPr lang="en-US" sz="2400" dirty="0">
                <a:solidFill>
                  <a:schemeClr val="tx1"/>
                </a:solidFill>
              </a:rPr>
              <a:t>Cadets will be able to</a:t>
            </a:r>
          </a:p>
          <a:p>
            <a:pPr marL="800100" lvl="1" indent="-342900">
              <a:buFont typeface="Arial" panose="020B0604020202020204" pitchFamily="34" charset="0"/>
              <a:buChar char="•"/>
            </a:pPr>
            <a:r>
              <a:rPr lang="en-US" sz="2000" dirty="0">
                <a:solidFill>
                  <a:schemeClr val="tx1"/>
                </a:solidFill>
              </a:rPr>
              <a:t>Understand the difference between Skill Related Fitness and Fitness abilities</a:t>
            </a:r>
          </a:p>
          <a:p>
            <a:pPr marL="800100" lvl="1" indent="-342900">
              <a:buFont typeface="Arial" panose="020B0604020202020204" pitchFamily="34" charset="0"/>
              <a:buChar char="•"/>
            </a:pPr>
            <a:r>
              <a:rPr lang="en-US" sz="2000" dirty="0">
                <a:solidFill>
                  <a:schemeClr val="tx1"/>
                </a:solidFill>
              </a:rPr>
              <a:t>Identify the 5 elements of Skill Related Fitness</a:t>
            </a:r>
          </a:p>
          <a:p>
            <a:pPr marL="800100" lvl="1" indent="-342900">
              <a:buFont typeface="Arial" panose="020B0604020202020204" pitchFamily="34" charset="0"/>
              <a:buChar char="•"/>
            </a:pPr>
            <a:r>
              <a:rPr lang="en-US" sz="2000" dirty="0">
                <a:solidFill>
                  <a:schemeClr val="tx1"/>
                </a:solidFill>
              </a:rPr>
              <a:t>Define the Principle of Specificity </a:t>
            </a:r>
          </a:p>
          <a:p>
            <a:pPr marL="800100" lvl="1" indent="-342900">
              <a:buFont typeface="Arial" panose="020B0604020202020204" pitchFamily="34" charset="0"/>
              <a:buChar char="•"/>
            </a:pPr>
            <a:r>
              <a:rPr lang="en-US" sz="2000" dirty="0">
                <a:solidFill>
                  <a:schemeClr val="tx1"/>
                </a:solidFill>
              </a:rPr>
              <a:t>Give examples of how to train to build muscular strength vs muscular muscular endurance</a:t>
            </a:r>
          </a:p>
          <a:p>
            <a:pPr marL="800100" lvl="1" indent="-342900">
              <a:buFont typeface="Arial" panose="020B0604020202020204" pitchFamily="34" charset="0"/>
              <a:buChar char="•"/>
            </a:pPr>
            <a:r>
              <a:rPr lang="en-US" sz="2000" dirty="0">
                <a:solidFill>
                  <a:schemeClr val="tx1"/>
                </a:solidFill>
              </a:rPr>
              <a:t>Explain flexibility’s role in Range of Motion</a:t>
            </a:r>
          </a:p>
          <a:p>
            <a:pPr marL="457200" indent="-457200">
              <a:buFont typeface="+mj-lt"/>
              <a:buAutoNum type="arabicPeriod"/>
            </a:pPr>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to train to be the best version of one’s self, through utilization of the principle of specificity, skill related fitness and fitness abilities.</a:t>
            </a:r>
          </a:p>
        </p:txBody>
      </p:sp>
    </p:spTree>
    <p:extLst>
      <p:ext uri="{BB962C8B-B14F-4D97-AF65-F5344CB8AC3E}">
        <p14:creationId xmlns:p14="http://schemas.microsoft.com/office/powerpoint/2010/main" val="37155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Abdominal Anatomy</a:t>
            </a:r>
          </a:p>
        </p:txBody>
      </p:sp>
      <p:sp>
        <p:nvSpPr>
          <p:cNvPr id="3" name="Content Placeholder 2"/>
          <p:cNvSpPr>
            <a:spLocks noGrp="1"/>
          </p:cNvSpPr>
          <p:nvPr>
            <p:ph idx="1"/>
          </p:nvPr>
        </p:nvSpPr>
        <p:spPr>
          <a:xfrm>
            <a:off x="1219200" y="1219200"/>
            <a:ext cx="7239000" cy="4953000"/>
          </a:xfrm>
        </p:spPr>
        <p:txBody>
          <a:bodyPr>
            <a:noAutofit/>
          </a:bodyPr>
          <a:lstStyle/>
          <a:p>
            <a:pPr marL="0" indent="0" algn="ctr">
              <a:buNone/>
            </a:pPr>
            <a:r>
              <a:rPr lang="en-US" sz="1800" b="1" dirty="0"/>
              <a:t>MAJOR MUSCLE GROUPS</a:t>
            </a:r>
          </a:p>
          <a:p>
            <a:pPr marL="0" indent="0">
              <a:buNone/>
            </a:pPr>
            <a:r>
              <a:rPr lang="en-US" sz="1800" b="1" dirty="0"/>
              <a:t>Core</a:t>
            </a:r>
            <a:r>
              <a:rPr lang="en-US" sz="1800" dirty="0"/>
              <a:t> / </a:t>
            </a:r>
            <a:r>
              <a:rPr lang="en-US" sz="1800" b="1" dirty="0"/>
              <a:t>“abs” / trunk </a:t>
            </a:r>
            <a:r>
              <a:rPr lang="en-US" sz="1600" dirty="0"/>
              <a:t>(even though the muscles are not only in the trunk area)</a:t>
            </a:r>
            <a:endParaRPr lang="en-US" sz="1800" dirty="0"/>
          </a:p>
          <a:p>
            <a:pPr marL="0" indent="0">
              <a:buNone/>
            </a:pPr>
            <a:endParaRPr lang="en-US" sz="1800" b="1" dirty="0"/>
          </a:p>
          <a:p>
            <a:pPr marL="0" indent="0">
              <a:buNone/>
            </a:pPr>
            <a:r>
              <a:rPr lang="en-US" sz="1800" b="1" dirty="0"/>
              <a:t>Oblique’s</a:t>
            </a:r>
            <a:r>
              <a:rPr lang="en-US" sz="1800" dirty="0"/>
              <a:t> are the major (belly) core muscles  (love handles)</a:t>
            </a:r>
          </a:p>
          <a:p>
            <a:pPr marL="0" indent="0">
              <a:buNone/>
            </a:pPr>
            <a:r>
              <a:rPr lang="en-US" sz="1800" b="1" dirty="0"/>
              <a:t>Transversus Abdominis</a:t>
            </a:r>
            <a:r>
              <a:rPr lang="en-US" sz="1800" dirty="0"/>
              <a:t> - the area below the navel to the pelvic area</a:t>
            </a:r>
          </a:p>
          <a:p>
            <a:pPr marL="0" indent="0">
              <a:buNone/>
            </a:pPr>
            <a:r>
              <a:rPr lang="en-US" sz="1800" b="1" dirty="0"/>
              <a:t>Rectus Abdominis - </a:t>
            </a:r>
            <a:r>
              <a:rPr lang="en-US" sz="1800" dirty="0"/>
              <a:t>the “six pack area” center body front.</a:t>
            </a:r>
          </a:p>
          <a:p>
            <a:pPr marL="0" indent="0" algn="ctr">
              <a:buNone/>
            </a:pPr>
            <a:endParaRPr lang="en-US" sz="1800" b="1" dirty="0"/>
          </a:p>
          <a:p>
            <a:pPr marL="0" indent="0" algn="ctr">
              <a:buNone/>
            </a:pPr>
            <a:r>
              <a:rPr lang="en-US" sz="1800" b="1" dirty="0"/>
              <a:t>MINOR MUSCLES GROUPS</a:t>
            </a:r>
          </a:p>
          <a:p>
            <a:pPr marL="0" indent="0">
              <a:buNone/>
            </a:pPr>
            <a:r>
              <a:rPr lang="en-US" sz="1800" b="1" dirty="0"/>
              <a:t>Gluteus Maximus</a:t>
            </a:r>
            <a:r>
              <a:rPr lang="en-US" sz="1800" dirty="0"/>
              <a:t> - the butt muscles</a:t>
            </a:r>
          </a:p>
          <a:p>
            <a:pPr marL="0" indent="0">
              <a:buNone/>
            </a:pPr>
            <a:r>
              <a:rPr lang="en-US" sz="1800" b="1" dirty="0" err="1"/>
              <a:t>Latimissmus</a:t>
            </a:r>
            <a:r>
              <a:rPr lang="en-US" sz="1800" b="1" dirty="0"/>
              <a:t> Dorsi</a:t>
            </a:r>
            <a:r>
              <a:rPr lang="en-US" sz="1800" dirty="0"/>
              <a:t> - the middle back big flat muscle that wraps towards the front of the body</a:t>
            </a:r>
          </a:p>
          <a:p>
            <a:pPr marL="0" indent="0">
              <a:buNone/>
            </a:pPr>
            <a:r>
              <a:rPr lang="en-US" sz="1800" b="1" dirty="0"/>
              <a:t>Trapezius</a:t>
            </a:r>
            <a:r>
              <a:rPr lang="en-US" sz="1800" dirty="0"/>
              <a:t> the upper back muscle that leads from middle spine up towards the neck</a:t>
            </a:r>
          </a:p>
        </p:txBody>
      </p:sp>
      <p:pic>
        <p:nvPicPr>
          <p:cNvPr id="12290" name="Picture 2" descr="Bitmoji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9933" t="6204" r="28501"/>
          <a:stretch/>
        </p:blipFill>
        <p:spPr bwMode="auto">
          <a:xfrm rot="3971853">
            <a:off x="6329604" y="4098812"/>
            <a:ext cx="1575734" cy="355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33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Weak Core Health Conditions</a:t>
            </a:r>
          </a:p>
        </p:txBody>
      </p:sp>
      <p:sp>
        <p:nvSpPr>
          <p:cNvPr id="3" name="Content Placeholder 2"/>
          <p:cNvSpPr>
            <a:spLocks noGrp="1"/>
          </p:cNvSpPr>
          <p:nvPr>
            <p:ph idx="1"/>
          </p:nvPr>
        </p:nvSpPr>
        <p:spPr>
          <a:xfrm>
            <a:off x="184364" y="1752600"/>
            <a:ext cx="5076825" cy="4155832"/>
          </a:xfrm>
        </p:spPr>
        <p:txBody>
          <a:bodyPr>
            <a:normAutofit/>
          </a:bodyPr>
          <a:lstStyle/>
          <a:p>
            <a:pPr marL="0" indent="0">
              <a:buNone/>
            </a:pPr>
            <a:r>
              <a:rPr lang="en-US" sz="2400" dirty="0"/>
              <a:t>Having a weak core puts unneeded stresses on the short back muscles and causes poor posture that cause health issues such as:</a:t>
            </a:r>
            <a:endParaRPr lang="en-US" sz="2400" b="1" dirty="0"/>
          </a:p>
          <a:p>
            <a:pPr marL="0" indent="0">
              <a:buNone/>
            </a:pPr>
            <a:r>
              <a:rPr lang="en-US" sz="2400" b="1" dirty="0"/>
              <a:t>ptosis</a:t>
            </a:r>
            <a:r>
              <a:rPr lang="en-US" sz="2400" dirty="0"/>
              <a:t> the abdomen to protrude causing a round belly look</a:t>
            </a:r>
          </a:p>
          <a:p>
            <a:pPr marL="0" indent="0">
              <a:buNone/>
            </a:pPr>
            <a:r>
              <a:rPr lang="en-US" sz="2400" b="1" dirty="0"/>
              <a:t>lordosis </a:t>
            </a:r>
            <a:r>
              <a:rPr lang="en-US" sz="2400" dirty="0"/>
              <a:t>excessive back arch</a:t>
            </a:r>
          </a:p>
          <a:p>
            <a:pPr marL="0" indent="0">
              <a:buNone/>
            </a:pPr>
            <a:r>
              <a:rPr lang="en-US" sz="2400" b="1" dirty="0"/>
              <a:t>kyphosis </a:t>
            </a:r>
            <a:r>
              <a:rPr lang="en-US" sz="2400" dirty="0"/>
              <a:t>rounded back or swayback also nicknamed </a:t>
            </a:r>
            <a:r>
              <a:rPr lang="en-US" sz="2400" i="1" dirty="0"/>
              <a:t>hunchback</a:t>
            </a:r>
            <a:r>
              <a:rPr lang="en-US" sz="2400" dirty="0"/>
              <a:t> or </a:t>
            </a:r>
            <a:r>
              <a:rPr lang="en-US" sz="2400" i="1" dirty="0"/>
              <a:t>humpback</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939134"/>
            <a:ext cx="4082836" cy="2928265"/>
          </a:xfrm>
          <a:prstGeom prst="rect">
            <a:avLst/>
          </a:prstGeom>
        </p:spPr>
      </p:pic>
    </p:spTree>
    <p:extLst>
      <p:ext uri="{BB962C8B-B14F-4D97-AF65-F5344CB8AC3E}">
        <p14:creationId xmlns:p14="http://schemas.microsoft.com/office/powerpoint/2010/main" val="669723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Strengthening the Core</a:t>
            </a:r>
          </a:p>
        </p:txBody>
      </p:sp>
      <p:sp>
        <p:nvSpPr>
          <p:cNvPr id="3" name="Content Placeholder 2"/>
          <p:cNvSpPr>
            <a:spLocks noGrp="1"/>
          </p:cNvSpPr>
          <p:nvPr>
            <p:ph idx="1"/>
          </p:nvPr>
        </p:nvSpPr>
        <p:spPr>
          <a:xfrm>
            <a:off x="152400" y="2667000"/>
            <a:ext cx="8915400" cy="2819400"/>
          </a:xfrm>
        </p:spPr>
        <p:txBody>
          <a:bodyPr numCol="2">
            <a:normAutofit fontScale="62500" lnSpcReduction="20000"/>
          </a:bodyPr>
          <a:lstStyle/>
          <a:p>
            <a:pPr marL="0" indent="0">
              <a:buNone/>
            </a:pPr>
            <a:r>
              <a:rPr lang="en-US" b="1" dirty="0"/>
              <a:t>Exercises for core strength:</a:t>
            </a:r>
          </a:p>
          <a:p>
            <a:pPr lvl="0"/>
            <a:r>
              <a:rPr lang="en-US" dirty="0"/>
              <a:t>Curl Ups</a:t>
            </a:r>
          </a:p>
          <a:p>
            <a:pPr lvl="0"/>
            <a:r>
              <a:rPr lang="en-US" dirty="0"/>
              <a:t>Trunk Lift</a:t>
            </a:r>
          </a:p>
          <a:p>
            <a:pPr lvl="0"/>
            <a:r>
              <a:rPr lang="en-US" dirty="0"/>
              <a:t>Side Plank</a:t>
            </a:r>
          </a:p>
          <a:p>
            <a:pPr lvl="0"/>
            <a:r>
              <a:rPr lang="en-US" dirty="0"/>
              <a:t>Reverse Curl</a:t>
            </a:r>
          </a:p>
          <a:p>
            <a:pPr lvl="0"/>
            <a:r>
              <a:rPr lang="en-US" dirty="0"/>
              <a:t>Bridging</a:t>
            </a:r>
          </a:p>
          <a:p>
            <a:pPr lvl="0"/>
            <a:r>
              <a:rPr lang="en-US" dirty="0"/>
              <a:t>Supine Leg lifts (on back)</a:t>
            </a:r>
          </a:p>
          <a:p>
            <a:pPr lvl="0"/>
            <a:endParaRPr lang="en-US" dirty="0"/>
          </a:p>
          <a:p>
            <a:pPr marL="0" lvl="0" indent="0">
              <a:buNone/>
            </a:pPr>
            <a:endParaRPr lang="en-US" dirty="0"/>
          </a:p>
          <a:p>
            <a:pPr lvl="0"/>
            <a:r>
              <a:rPr lang="en-US" dirty="0"/>
              <a:t>Push Ups</a:t>
            </a:r>
          </a:p>
          <a:p>
            <a:pPr lvl="0"/>
            <a:r>
              <a:rPr lang="en-US" dirty="0"/>
              <a:t>Prone Arm lift (face down/ belly down)</a:t>
            </a:r>
          </a:p>
          <a:p>
            <a:pPr lvl="0"/>
            <a:r>
              <a:rPr lang="en-US" dirty="0"/>
              <a:t>Stride Jump</a:t>
            </a:r>
          </a:p>
          <a:p>
            <a:pPr lvl="0"/>
            <a:r>
              <a:rPr lang="en-US" dirty="0"/>
              <a:t>Side Leg Lift</a:t>
            </a:r>
          </a:p>
          <a:p>
            <a:pPr lvl="0"/>
            <a:r>
              <a:rPr lang="en-US" dirty="0"/>
              <a:t>Knee to Nose (mountain climber)</a:t>
            </a:r>
          </a:p>
          <a:p>
            <a:pPr marL="0" indent="0">
              <a:buNone/>
            </a:pPr>
            <a:br>
              <a:rPr lang="en-US" dirty="0"/>
            </a:br>
            <a:r>
              <a:rPr lang="en-US" dirty="0"/>
              <a:t> </a:t>
            </a:r>
          </a:p>
          <a:p>
            <a:pPr marL="0" indent="0">
              <a:buNone/>
            </a:pPr>
            <a:endParaRPr lang="en-US" dirty="0"/>
          </a:p>
        </p:txBody>
      </p:sp>
      <p:sp>
        <p:nvSpPr>
          <p:cNvPr id="4" name="TextBox 3"/>
          <p:cNvSpPr txBox="1"/>
          <p:nvPr/>
        </p:nvSpPr>
        <p:spPr>
          <a:xfrm>
            <a:off x="152400" y="1676400"/>
            <a:ext cx="8458200" cy="1107996"/>
          </a:xfrm>
          <a:prstGeom prst="rect">
            <a:avLst/>
          </a:prstGeom>
          <a:noFill/>
        </p:spPr>
        <p:txBody>
          <a:bodyPr wrap="square" rtlCol="0">
            <a:spAutoFit/>
          </a:bodyPr>
          <a:lstStyle/>
          <a:p>
            <a:r>
              <a:rPr lang="en-US" sz="2400" b="1" dirty="0"/>
              <a:t>Calisthenics</a:t>
            </a:r>
            <a:r>
              <a:rPr lang="en-US" sz="2400" dirty="0"/>
              <a:t>- Exercises completed through using all or part of the body weight to create resistance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391974"/>
            <a:ext cx="5410200" cy="2188851"/>
          </a:xfrm>
          <a:prstGeom prst="rect">
            <a:avLst/>
          </a:prstGeom>
        </p:spPr>
      </p:pic>
    </p:spTree>
    <p:extLst>
      <p:ext uri="{BB962C8B-B14F-4D97-AF65-F5344CB8AC3E}">
        <p14:creationId xmlns:p14="http://schemas.microsoft.com/office/powerpoint/2010/main" val="63929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sz="2400" b="1" u="sng" dirty="0">
                <a:solidFill>
                  <a:schemeClr val="tx1"/>
                </a:solidFill>
              </a:rPr>
              <a:t>Check on Understanding: </a:t>
            </a:r>
            <a:endParaRPr lang="en-US" sz="2400" dirty="0">
              <a:solidFill>
                <a:schemeClr val="tx1"/>
              </a:solidFill>
            </a:endParaRPr>
          </a:p>
          <a:p>
            <a:pPr marL="457200" lvl="0" indent="-457200">
              <a:buFont typeface="+mj-lt"/>
              <a:buAutoNum type="arabicPeriod"/>
            </a:pPr>
            <a:r>
              <a:rPr lang="en-US" sz="2400" dirty="0">
                <a:solidFill>
                  <a:schemeClr val="tx1"/>
                </a:solidFill>
              </a:rPr>
              <a:t>Are the abdominal muscles only in the trunk or belly area of the human body?    ( T/F)</a:t>
            </a:r>
          </a:p>
          <a:p>
            <a:pPr marL="457200" lvl="0" indent="-457200">
              <a:buFont typeface="+mj-lt"/>
              <a:buAutoNum type="arabicPeriod"/>
            </a:pPr>
            <a:r>
              <a:rPr lang="en-US" sz="2400" dirty="0">
                <a:solidFill>
                  <a:schemeClr val="tx1"/>
                </a:solidFill>
              </a:rPr>
              <a:t>Other than aiding in body posture what else do the abdominal muscles support?</a:t>
            </a:r>
          </a:p>
          <a:p>
            <a:pPr marL="457200" lvl="0" indent="-457200">
              <a:buFont typeface="+mj-lt"/>
              <a:buAutoNum type="arabicPeriod"/>
            </a:pPr>
            <a:r>
              <a:rPr lang="en-US" sz="2400" dirty="0">
                <a:solidFill>
                  <a:schemeClr val="tx1"/>
                </a:solidFill>
              </a:rPr>
              <a:t>Three “sis” suffix conditions listed due to poor abdominal strength. Name and explain them in your own words or define. </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08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6211" y="1143000"/>
            <a:ext cx="8001000" cy="838200"/>
          </a:xfrm>
        </p:spPr>
        <p:txBody>
          <a:bodyPr>
            <a:normAutofit fontScale="90000"/>
          </a:bodyPr>
          <a:lstStyle/>
          <a:p>
            <a:r>
              <a:rPr lang="en-US" sz="4400" dirty="0"/>
              <a:t>Strength &amp; power</a:t>
            </a:r>
            <a:br>
              <a:rPr lang="en-US" dirty="0"/>
            </a:br>
            <a:endParaRPr lang="en-US" dirty="0"/>
          </a:p>
        </p:txBody>
      </p:sp>
      <p:sp>
        <p:nvSpPr>
          <p:cNvPr id="5" name="Text Placeholder 4"/>
          <p:cNvSpPr>
            <a:spLocks noGrp="1"/>
          </p:cNvSpPr>
          <p:nvPr>
            <p:ph type="body" idx="1"/>
          </p:nvPr>
        </p:nvSpPr>
        <p:spPr>
          <a:xfrm>
            <a:off x="489065" y="1584402"/>
            <a:ext cx="8165869" cy="4343400"/>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342900" indent="-342900">
              <a:buFont typeface="Arial" panose="020B0604020202020204" pitchFamily="34" charset="0"/>
              <a:buChar char="•"/>
            </a:pPr>
            <a:r>
              <a:rPr lang="en-US" sz="2400" dirty="0">
                <a:solidFill>
                  <a:schemeClr val="tx1"/>
                </a:solidFill>
              </a:rPr>
              <a:t>Explain the difference between Power and Strength</a:t>
            </a:r>
          </a:p>
          <a:p>
            <a:pPr marL="342900" indent="-342900">
              <a:buFont typeface="Arial" panose="020B0604020202020204" pitchFamily="34" charset="0"/>
              <a:buChar char="•"/>
            </a:pPr>
            <a:r>
              <a:rPr lang="en-US" sz="2400" dirty="0">
                <a:solidFill>
                  <a:schemeClr val="tx1"/>
                </a:solidFill>
              </a:rPr>
              <a:t>Define Max weight or 1RM</a:t>
            </a:r>
          </a:p>
          <a:p>
            <a:pPr marL="342900" indent="-342900">
              <a:buFont typeface="Arial" panose="020B0604020202020204" pitchFamily="34" charset="0"/>
              <a:buChar char="•"/>
            </a:pPr>
            <a:r>
              <a:rPr lang="en-US" sz="2400" dirty="0">
                <a:solidFill>
                  <a:schemeClr val="tx1"/>
                </a:solidFill>
              </a:rPr>
              <a:t>Calculate muscular power through the equation provided</a:t>
            </a:r>
          </a:p>
          <a:p>
            <a:pPr marL="342900" indent="-342900">
              <a:buFont typeface="Arial" panose="020B0604020202020204" pitchFamily="34" charset="0"/>
              <a:buChar char="•"/>
            </a:pPr>
            <a:r>
              <a:rPr lang="en-US" sz="2400" dirty="0">
                <a:solidFill>
                  <a:schemeClr val="tx1"/>
                </a:solidFill>
              </a:rPr>
              <a:t>Define the difference of Aerobic power and Anaerobic Power.</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to calculate muscular strength and power of the body</a:t>
            </a:r>
            <a:r>
              <a:rPr lang="en-US" dirty="0">
                <a:solidFill>
                  <a:schemeClr val="tx1"/>
                </a:solidFill>
              </a:rPr>
              <a:t>.</a:t>
            </a:r>
          </a:p>
        </p:txBody>
      </p:sp>
    </p:spTree>
    <p:extLst>
      <p:ext uri="{BB962C8B-B14F-4D97-AF65-F5344CB8AC3E}">
        <p14:creationId xmlns:p14="http://schemas.microsoft.com/office/powerpoint/2010/main" val="2539522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Strength vs Power</a:t>
            </a:r>
          </a:p>
        </p:txBody>
      </p:sp>
      <p:sp>
        <p:nvSpPr>
          <p:cNvPr id="3" name="Content Placeholder 2"/>
          <p:cNvSpPr>
            <a:spLocks noGrp="1"/>
          </p:cNvSpPr>
          <p:nvPr>
            <p:ph idx="1"/>
          </p:nvPr>
        </p:nvSpPr>
        <p:spPr>
          <a:xfrm>
            <a:off x="76200" y="1600200"/>
            <a:ext cx="8915400" cy="3810000"/>
          </a:xfrm>
        </p:spPr>
        <p:txBody>
          <a:bodyPr>
            <a:normAutofit lnSpcReduction="10000"/>
          </a:bodyPr>
          <a:lstStyle/>
          <a:p>
            <a:pPr marL="0" indent="0">
              <a:buNone/>
            </a:pPr>
            <a:r>
              <a:rPr lang="en-US" b="1" dirty="0"/>
              <a:t>Strength</a:t>
            </a:r>
            <a:r>
              <a:rPr lang="en-US" dirty="0"/>
              <a:t> is the max amount of force muscles can exert.</a:t>
            </a:r>
          </a:p>
          <a:p>
            <a:pPr lvl="1"/>
            <a:r>
              <a:rPr lang="en-US" dirty="0"/>
              <a:t>A measure for strength is shown as 1RM, or </a:t>
            </a:r>
            <a:r>
              <a:rPr lang="en-US" b="1" dirty="0"/>
              <a:t>1-repetition maximum;</a:t>
            </a:r>
            <a:r>
              <a:rPr lang="en-US" dirty="0"/>
              <a:t> it’s the max amount of weight a person can lift or press </a:t>
            </a:r>
            <a:r>
              <a:rPr lang="en-US" u="sng" dirty="0"/>
              <a:t>once</a:t>
            </a:r>
            <a:r>
              <a:rPr lang="en-US" dirty="0"/>
              <a:t>, being unable to lift or press it again.</a:t>
            </a:r>
          </a:p>
          <a:p>
            <a:pPr marL="0" indent="0">
              <a:buNone/>
            </a:pPr>
            <a:r>
              <a:rPr lang="en-US" b="1" dirty="0"/>
              <a:t>Power</a:t>
            </a:r>
            <a:r>
              <a:rPr lang="en-US" dirty="0"/>
              <a:t> is the capacity to use strength and speed quickly </a:t>
            </a:r>
          </a:p>
        </p:txBody>
      </p:sp>
      <p:pic>
        <p:nvPicPr>
          <p:cNvPr id="23554"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568824"/>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99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Types of Strength </a:t>
            </a:r>
          </a:p>
        </p:txBody>
      </p:sp>
      <p:sp>
        <p:nvSpPr>
          <p:cNvPr id="3" name="Content Placeholder 2"/>
          <p:cNvSpPr>
            <a:spLocks noGrp="1"/>
          </p:cNvSpPr>
          <p:nvPr>
            <p:ph idx="1"/>
          </p:nvPr>
        </p:nvSpPr>
        <p:spPr>
          <a:xfrm>
            <a:off x="76200" y="1600200"/>
            <a:ext cx="8915400" cy="3810000"/>
          </a:xfrm>
        </p:spPr>
        <p:txBody>
          <a:bodyPr>
            <a:normAutofit/>
          </a:bodyPr>
          <a:lstStyle/>
          <a:p>
            <a:pPr marL="0" indent="0">
              <a:buNone/>
            </a:pPr>
            <a:r>
              <a:rPr lang="en-US" b="1" dirty="0"/>
              <a:t>Static Strength</a:t>
            </a:r>
            <a:r>
              <a:rPr lang="en-US" dirty="0"/>
              <a:t>, is completed through exercises that involve no movement; also known as </a:t>
            </a:r>
            <a:r>
              <a:rPr lang="en-US" u="sng" dirty="0"/>
              <a:t>isometric exercises</a:t>
            </a:r>
            <a:r>
              <a:rPr lang="en-US" dirty="0"/>
              <a:t>. (ex:  flexed arm hang)</a:t>
            </a:r>
          </a:p>
          <a:p>
            <a:pPr marL="0" indent="0">
              <a:buNone/>
            </a:pPr>
            <a:r>
              <a:rPr lang="en-US" b="1" dirty="0"/>
              <a:t>Dynamic Strength</a:t>
            </a:r>
            <a:r>
              <a:rPr lang="en-US" dirty="0"/>
              <a:t> is completed through exercises that involve joint movement, also known or referred to as </a:t>
            </a:r>
            <a:r>
              <a:rPr lang="en-US" u="sng" dirty="0"/>
              <a:t>isokinetic exercises</a:t>
            </a:r>
            <a:r>
              <a:rPr lang="en-US" dirty="0"/>
              <a:t>. (ex: weightlifting)</a:t>
            </a:r>
            <a:endParaRPr lang="en-US" b="1" dirty="0"/>
          </a:p>
        </p:txBody>
      </p:sp>
      <p:pic>
        <p:nvPicPr>
          <p:cNvPr id="24580" name="Picture 4"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76712"/>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73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Muscular Power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1828800"/>
                <a:ext cx="8382000" cy="3810000"/>
              </a:xfrm>
            </p:spPr>
            <p:txBody>
              <a:bodyPr>
                <a:normAutofit fontScale="85000" lnSpcReduction="20000"/>
              </a:bodyPr>
              <a:lstStyle/>
              <a:p>
                <a:pPr lvl="1"/>
                <a:endParaRPr lang="en-US" dirty="0"/>
              </a:p>
              <a:p>
                <a:pPr marL="0" indent="0">
                  <a:buNone/>
                </a:pPr>
                <a:r>
                  <a:rPr lang="en-US" sz="3600" b="1" dirty="0"/>
                  <a:t>Muscular power</a:t>
                </a:r>
                <a:r>
                  <a:rPr lang="en-US" sz="3600" dirty="0"/>
                  <a:t> is defined and found through an equation which is</a:t>
                </a:r>
              </a:p>
              <a:p>
                <a:pPr marL="0" indent="0">
                  <a:buNone/>
                </a:pPr>
                <a:r>
                  <a:rPr lang="en-US" sz="3600" dirty="0"/>
                  <a:t> 		</a:t>
                </a:r>
                <a14:m>
                  <m:oMath xmlns:m="http://schemas.openxmlformats.org/officeDocument/2006/math">
                    <m:r>
                      <a:rPr lang="en-US" sz="3600" i="1">
                        <a:latin typeface="Cambria Math" panose="02040503050406030204" pitchFamily="18" charset="0"/>
                      </a:rPr>
                      <m:t>𝑃𝑜𝑤𝑒𝑟</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𝐹𝑜𝑟𝑐𝑒</m:t>
                        </m:r>
                        <m:r>
                          <a:rPr lang="en-US" sz="3600" i="1">
                            <a:latin typeface="Cambria Math" panose="02040503050406030204" pitchFamily="18" charset="0"/>
                          </a:rPr>
                          <m:t> </m:t>
                        </m:r>
                        <m:r>
                          <a:rPr lang="en-US" sz="3600" i="1">
                            <a:latin typeface="Cambria Math" panose="02040503050406030204" pitchFamily="18" charset="0"/>
                          </a:rPr>
                          <m:t>𝑥</m:t>
                        </m:r>
                        <m:r>
                          <a:rPr lang="en-US" sz="3600" i="1">
                            <a:latin typeface="Cambria Math" panose="02040503050406030204" pitchFamily="18" charset="0"/>
                          </a:rPr>
                          <m:t> </m:t>
                        </m:r>
                        <m:r>
                          <a:rPr lang="en-US" sz="3600" i="1">
                            <a:latin typeface="Cambria Math" panose="02040503050406030204" pitchFamily="18" charset="0"/>
                          </a:rPr>
                          <m:t>𝐷𝑖𝑠𝑡𝑎𝑛𝑐𝑒</m:t>
                        </m:r>
                      </m:num>
                      <m:den>
                        <m:r>
                          <a:rPr lang="en-US" sz="3600" i="1">
                            <a:latin typeface="Cambria Math" panose="02040503050406030204" pitchFamily="18" charset="0"/>
                          </a:rPr>
                          <m:t>𝑇𝑖𝑚𝑒</m:t>
                        </m:r>
                      </m:den>
                    </m:f>
                  </m:oMath>
                </a14:m>
                <a:r>
                  <a:rPr lang="en-US" sz="3600" dirty="0"/>
                  <a:t>   </a:t>
                </a:r>
              </a:p>
              <a:p>
                <a:pPr marL="0" indent="0">
                  <a:buNone/>
                </a:pPr>
                <a:endParaRPr lang="en-US" sz="3600" dirty="0"/>
              </a:p>
              <a:p>
                <a:pPr marL="0" indent="0">
                  <a:buNone/>
                </a:pPr>
                <a:r>
                  <a:rPr lang="en-US" sz="3600" b="1" dirty="0"/>
                  <a:t>Speed</a:t>
                </a:r>
                <a:r>
                  <a:rPr lang="en-US" sz="3600" dirty="0"/>
                  <a:t> is found through the equation </a:t>
                </a:r>
              </a:p>
              <a:p>
                <a:pPr marL="0" indent="0">
                  <a:buNone/>
                </a:pPr>
                <a:r>
                  <a:rPr lang="en-US" sz="3600" dirty="0"/>
                  <a:t>   		S</a:t>
                </a:r>
                <a14:m>
                  <m:oMath xmlns:m="http://schemas.openxmlformats.org/officeDocument/2006/math">
                    <m:r>
                      <a:rPr lang="en-US" sz="3600" i="1">
                        <a:latin typeface="Cambria Math" panose="02040503050406030204" pitchFamily="18" charset="0"/>
                      </a:rPr>
                      <m:t>𝑝𝑒𝑒𝑑</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𝑆𝑡𝑟𝑒𝑛𝑔𝑡h</m:t>
                        </m:r>
                        <m:r>
                          <a:rPr lang="en-US" sz="3600" i="1">
                            <a:latin typeface="Cambria Math" panose="02040503050406030204" pitchFamily="18" charset="0"/>
                          </a:rPr>
                          <m:t>+</m:t>
                        </m:r>
                        <m:r>
                          <a:rPr lang="en-US" sz="3600" i="1">
                            <a:latin typeface="Cambria Math" panose="02040503050406030204" pitchFamily="18" charset="0"/>
                          </a:rPr>
                          <m:t>𝐷𝑖𝑠𝑡𝑎𝑛𝑐𝑒</m:t>
                        </m:r>
                      </m:num>
                      <m:den>
                        <m:r>
                          <a:rPr lang="en-US" sz="3600" i="1">
                            <a:latin typeface="Cambria Math" panose="02040503050406030204" pitchFamily="18" charset="0"/>
                          </a:rPr>
                          <m:t>𝑇𝑖𝑚𝑒</m:t>
                        </m:r>
                      </m:den>
                    </m:f>
                  </m:oMath>
                </a14:m>
                <a:r>
                  <a:rPr lang="en-US" sz="3600" dirty="0"/>
                  <a:t> .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828800"/>
                <a:ext cx="8382000" cy="3810000"/>
              </a:xfrm>
              <a:blipFill>
                <a:blip r:embed="rId2"/>
                <a:stretch>
                  <a:fillRect l="-1745"/>
                </a:stretch>
              </a:blipFill>
            </p:spPr>
            <p:txBody>
              <a:bodyPr/>
              <a:lstStyle/>
              <a:p>
                <a:r>
                  <a:rPr lang="en-US">
                    <a:noFill/>
                  </a:rPr>
                  <a:t> </a:t>
                </a:r>
              </a:p>
            </p:txBody>
          </p:sp>
        </mc:Fallback>
      </mc:AlternateContent>
      <p:pic>
        <p:nvPicPr>
          <p:cNvPr id="14338" name="Picture 2"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577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00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Aerobic vs Anaerobic</a:t>
            </a:r>
          </a:p>
        </p:txBody>
      </p:sp>
      <p:sp>
        <p:nvSpPr>
          <p:cNvPr id="3" name="Content Placeholder 2"/>
          <p:cNvSpPr>
            <a:spLocks noGrp="1"/>
          </p:cNvSpPr>
          <p:nvPr>
            <p:ph idx="1"/>
          </p:nvPr>
        </p:nvSpPr>
        <p:spPr>
          <a:xfrm>
            <a:off x="0" y="1828800"/>
            <a:ext cx="8382000" cy="4572000"/>
          </a:xfrm>
        </p:spPr>
        <p:txBody>
          <a:bodyPr>
            <a:normAutofit fontScale="92500"/>
          </a:bodyPr>
          <a:lstStyle/>
          <a:p>
            <a:pPr marL="457200" lvl="1" indent="0">
              <a:buNone/>
            </a:pPr>
            <a:r>
              <a:rPr lang="en-US" b="1" dirty="0"/>
              <a:t>Aerobic Power</a:t>
            </a:r>
            <a:r>
              <a:rPr lang="en-US" dirty="0"/>
              <a:t> is an indicator of cardiovascular fitness and development in the weight bearing endurance sports such as cross country running and Nordic skiing. It is the oxygen intake per unit of body weight. </a:t>
            </a:r>
          </a:p>
          <a:p>
            <a:pPr marL="457200" lvl="1" indent="0">
              <a:buNone/>
            </a:pPr>
            <a:r>
              <a:rPr lang="en-US" b="1" dirty="0"/>
              <a:t>Anaerobic Power</a:t>
            </a:r>
            <a:r>
              <a:rPr lang="en-US" dirty="0"/>
              <a:t> is energy that is stored in muscles and that can be accessed without the use of oxygen. Tennis, basketball, racquetball, soccer, volleyball, football and other start-and-stop sports are anaerobic because of the high heart rates, short durations and longer recovery periods you experience when you play them.</a:t>
            </a:r>
          </a:p>
          <a:p>
            <a:pPr marL="457200" lvl="1" indent="0">
              <a:buNone/>
            </a:pPr>
            <a:endParaRPr lang="en-US" dirty="0"/>
          </a:p>
        </p:txBody>
      </p:sp>
    </p:spTree>
    <p:extLst>
      <p:ext uri="{BB962C8B-B14F-4D97-AF65-F5344CB8AC3E}">
        <p14:creationId xmlns:p14="http://schemas.microsoft.com/office/powerpoint/2010/main" val="1198405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sz="2400" b="1" u="sng" dirty="0">
                <a:solidFill>
                  <a:schemeClr val="tx1"/>
                </a:solidFill>
              </a:rPr>
              <a:t>Check on Understanding: </a:t>
            </a:r>
            <a:endParaRPr lang="en-US" sz="2400" dirty="0">
              <a:solidFill>
                <a:schemeClr val="tx1"/>
              </a:solidFill>
            </a:endParaRPr>
          </a:p>
          <a:p>
            <a:pPr marL="457200" lvl="0" indent="-457200">
              <a:buFont typeface="+mj-lt"/>
              <a:buAutoNum type="arabicPeriod"/>
            </a:pPr>
            <a:r>
              <a:rPr lang="en-US" dirty="0">
                <a:solidFill>
                  <a:schemeClr val="tx1"/>
                </a:solidFill>
              </a:rPr>
              <a:t>What is strength?</a:t>
            </a:r>
          </a:p>
          <a:p>
            <a:pPr marL="457200" lvl="0" indent="-457200">
              <a:buFont typeface="+mj-lt"/>
              <a:buAutoNum type="arabicPeriod"/>
            </a:pPr>
            <a:r>
              <a:rPr lang="en-US" dirty="0">
                <a:solidFill>
                  <a:schemeClr val="tx1"/>
                </a:solidFill>
              </a:rPr>
              <a:t>Dynamic Strength is completed by using isokinetic exercises or isometric exercises?</a:t>
            </a:r>
          </a:p>
          <a:p>
            <a:pPr marL="457200" lvl="0" indent="-457200">
              <a:buFont typeface="+mj-lt"/>
              <a:buAutoNum type="arabicPeriod"/>
            </a:pPr>
            <a:r>
              <a:rPr lang="en-US" dirty="0">
                <a:solidFill>
                  <a:schemeClr val="tx1"/>
                </a:solidFill>
              </a:rPr>
              <a:t>What type of power does not involve uptake of oxygen?</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66526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50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lstStyle/>
          <a:p>
            <a:r>
              <a:rPr lang="en-US" dirty="0"/>
              <a:t>Skills</a:t>
            </a:r>
          </a:p>
        </p:txBody>
      </p:sp>
      <p:sp>
        <p:nvSpPr>
          <p:cNvPr id="3" name="Text Placeholder 2"/>
          <p:cNvSpPr>
            <a:spLocks noGrp="1"/>
          </p:cNvSpPr>
          <p:nvPr>
            <p:ph type="body" idx="1"/>
          </p:nvPr>
        </p:nvSpPr>
        <p:spPr>
          <a:xfrm>
            <a:off x="533400" y="1981200"/>
            <a:ext cx="7937269" cy="4191000"/>
          </a:xfrm>
        </p:spPr>
        <p:txBody>
          <a:bodyPr anchor="t">
            <a:normAutofit/>
          </a:bodyPr>
          <a:lstStyle/>
          <a:p>
            <a:pPr marL="342900" indent="-342900">
              <a:buFont typeface="Arial" panose="020B0604020202020204" pitchFamily="34" charset="0"/>
              <a:buChar char="•"/>
            </a:pPr>
            <a:r>
              <a:rPr lang="en-US" sz="2400" b="1" dirty="0">
                <a:solidFill>
                  <a:schemeClr val="tx1"/>
                </a:solidFill>
              </a:rPr>
              <a:t>Skill related fitness </a:t>
            </a:r>
            <a:r>
              <a:rPr lang="en-US" sz="2400" dirty="0">
                <a:solidFill>
                  <a:schemeClr val="tx1"/>
                </a:solidFill>
              </a:rPr>
              <a:t>refers to a group of basic abilities that helps you perform well in sports and activities requiring certain physical skills. </a:t>
            </a:r>
          </a:p>
          <a:p>
            <a:pPr marL="342900" indent="-342900">
              <a:buFont typeface="Arial" panose="020B0604020202020204" pitchFamily="34" charset="0"/>
              <a:buChar char="•"/>
            </a:pPr>
            <a:r>
              <a:rPr lang="en-US" sz="2400" b="1" dirty="0">
                <a:solidFill>
                  <a:schemeClr val="tx1"/>
                </a:solidFill>
              </a:rPr>
              <a:t>Skill </a:t>
            </a:r>
            <a:r>
              <a:rPr lang="en-US" sz="2400" dirty="0">
                <a:solidFill>
                  <a:schemeClr val="tx1"/>
                </a:solidFill>
              </a:rPr>
              <a:t>is being able to do a task through knowledge and practice.</a:t>
            </a:r>
          </a:p>
          <a:p>
            <a:pPr marL="342900" indent="-342900">
              <a:buFont typeface="Arial" panose="020B0604020202020204" pitchFamily="34" charset="0"/>
              <a:buChar char="•"/>
            </a:pPr>
            <a:r>
              <a:rPr lang="en-US" sz="2400" b="1" dirty="0">
                <a:solidFill>
                  <a:schemeClr val="tx1"/>
                </a:solidFill>
              </a:rPr>
              <a:t>Physical/motor skills</a:t>
            </a:r>
            <a:r>
              <a:rPr lang="en-US" sz="2400" dirty="0">
                <a:solidFill>
                  <a:schemeClr val="tx1"/>
                </a:solidFill>
              </a:rPr>
              <a:t> are skills that refer to muscles and nerves working together to complete a series of movements that together are applied to fitness and recreational movement</a:t>
            </a:r>
          </a:p>
        </p:txBody>
      </p:sp>
    </p:spTree>
    <p:extLst>
      <p:ext uri="{BB962C8B-B14F-4D97-AF65-F5344CB8AC3E}">
        <p14:creationId xmlns:p14="http://schemas.microsoft.com/office/powerpoint/2010/main" val="2514890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143000"/>
            <a:ext cx="8001000" cy="838200"/>
          </a:xfrm>
        </p:spPr>
        <p:txBody>
          <a:bodyPr>
            <a:normAutofit fontScale="90000"/>
          </a:bodyPr>
          <a:lstStyle/>
          <a:p>
            <a:r>
              <a:rPr lang="en-US" sz="4400" dirty="0"/>
              <a:t>Endurance</a:t>
            </a:r>
            <a:br>
              <a:rPr lang="en-US" dirty="0"/>
            </a:br>
            <a:endParaRPr lang="en-US" dirty="0"/>
          </a:p>
        </p:txBody>
      </p:sp>
      <p:sp>
        <p:nvSpPr>
          <p:cNvPr id="5" name="Text Placeholder 4"/>
          <p:cNvSpPr>
            <a:spLocks noGrp="1"/>
          </p:cNvSpPr>
          <p:nvPr>
            <p:ph type="body" idx="1"/>
          </p:nvPr>
        </p:nvSpPr>
        <p:spPr>
          <a:xfrm>
            <a:off x="533400" y="2142173"/>
            <a:ext cx="7772400" cy="3557587"/>
          </a:xfrm>
        </p:spPr>
        <p:txBody>
          <a:bodyPr>
            <a:normAutofit/>
          </a:bodyPr>
          <a:lstStyle/>
          <a:p>
            <a:r>
              <a:rPr lang="en-US" dirty="0">
                <a:solidFill>
                  <a:schemeClr val="tx1"/>
                </a:solidFill>
              </a:rPr>
              <a:t>Objectives:</a:t>
            </a:r>
          </a:p>
          <a:p>
            <a:r>
              <a:rPr lang="en-US" dirty="0">
                <a:solidFill>
                  <a:schemeClr val="tx1"/>
                </a:solidFill>
              </a:rPr>
              <a:t>Cadets will be able to</a:t>
            </a:r>
          </a:p>
          <a:p>
            <a:pPr marL="342900" indent="-342900">
              <a:buFont typeface="Arial" panose="020B0604020202020204" pitchFamily="34" charset="0"/>
              <a:buChar char="•"/>
            </a:pPr>
            <a:r>
              <a:rPr lang="en-US" dirty="0">
                <a:solidFill>
                  <a:schemeClr val="tx1"/>
                </a:solidFill>
              </a:rPr>
              <a:t>Define muscular endurance</a:t>
            </a:r>
          </a:p>
          <a:p>
            <a:pPr marL="342900" indent="-342900">
              <a:buFont typeface="Arial" panose="020B0604020202020204" pitchFamily="34" charset="0"/>
              <a:buChar char="•"/>
            </a:pPr>
            <a:r>
              <a:rPr lang="en-US" dirty="0">
                <a:solidFill>
                  <a:schemeClr val="tx1"/>
                </a:solidFill>
              </a:rPr>
              <a:t>Explain the difference  between slow-twitch, fast-twitch, and intermediate- twitch</a:t>
            </a:r>
          </a:p>
          <a:p>
            <a:pPr marL="342900" indent="-342900">
              <a:buFont typeface="Arial" panose="020B0604020202020204" pitchFamily="34" charset="0"/>
              <a:buChar char="•"/>
            </a:pPr>
            <a:r>
              <a:rPr lang="en-US" dirty="0">
                <a:solidFill>
                  <a:schemeClr val="tx1"/>
                </a:solidFill>
              </a:rPr>
              <a:t>Give examples of abilities/activities for each type of muscular fiber</a:t>
            </a:r>
          </a:p>
          <a:p>
            <a:endParaRPr lang="en-US" dirty="0">
              <a:solidFill>
                <a:schemeClr val="tx1"/>
              </a:solidFill>
            </a:endParaRPr>
          </a:p>
          <a:p>
            <a:r>
              <a:rPr lang="en-US" dirty="0">
                <a:solidFill>
                  <a:schemeClr val="tx1"/>
                </a:solidFill>
              </a:rPr>
              <a:t>Essential Question:</a:t>
            </a:r>
          </a:p>
          <a:p>
            <a:r>
              <a:rPr lang="en-US" dirty="0">
                <a:solidFill>
                  <a:schemeClr val="tx1"/>
                </a:solidFill>
              </a:rPr>
              <a:t>How to  identify muscle fiber types for the best fitness.</a:t>
            </a:r>
          </a:p>
        </p:txBody>
      </p:sp>
    </p:spTree>
    <p:extLst>
      <p:ext uri="{BB962C8B-B14F-4D97-AF65-F5344CB8AC3E}">
        <p14:creationId xmlns:p14="http://schemas.microsoft.com/office/powerpoint/2010/main" val="2780271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1"/>
            <a:ext cx="7467600" cy="762000"/>
          </a:xfrm>
        </p:spPr>
        <p:txBody>
          <a:bodyPr/>
          <a:lstStyle/>
          <a:p>
            <a:r>
              <a:rPr lang="en-US" dirty="0"/>
              <a:t>Muscular Endurance</a:t>
            </a:r>
          </a:p>
        </p:txBody>
      </p:sp>
      <p:sp>
        <p:nvSpPr>
          <p:cNvPr id="3" name="Text Placeholder 2"/>
          <p:cNvSpPr>
            <a:spLocks noGrp="1"/>
          </p:cNvSpPr>
          <p:nvPr>
            <p:ph type="body" idx="1"/>
          </p:nvPr>
        </p:nvSpPr>
        <p:spPr>
          <a:xfrm>
            <a:off x="457200" y="1828800"/>
            <a:ext cx="8153400" cy="2057400"/>
          </a:xfrm>
        </p:spPr>
        <p:txBody>
          <a:bodyPr>
            <a:normAutofit fontScale="92500" lnSpcReduction="10000"/>
          </a:bodyPr>
          <a:lstStyle/>
          <a:p>
            <a:r>
              <a:rPr lang="en-US" sz="2800" b="1" dirty="0">
                <a:solidFill>
                  <a:schemeClr val="tx1"/>
                </a:solidFill>
              </a:rPr>
              <a:t>Muscular endurance</a:t>
            </a:r>
            <a:r>
              <a:rPr lang="en-US" sz="2800" dirty="0">
                <a:solidFill>
                  <a:schemeClr val="tx1"/>
                </a:solidFill>
              </a:rPr>
              <a:t> is the ability of a muscle or group of muscles to resist fatigue, or to sustain repeated contractions for an extended time period and not tire.</a:t>
            </a:r>
          </a:p>
          <a:p>
            <a:pPr marL="800100" lvl="1" indent="-342900">
              <a:buFont typeface="Arial" panose="020B0604020202020204" pitchFamily="34" charset="0"/>
              <a:buChar char="•"/>
            </a:pPr>
            <a:r>
              <a:rPr lang="en-US" sz="2600" dirty="0">
                <a:solidFill>
                  <a:schemeClr val="tx1"/>
                </a:solidFill>
              </a:rPr>
              <a:t>This type of endurance does not rely on oxygen or respiratory system, but on muscle fibers. </a:t>
            </a:r>
            <a:endParaRPr lang="en-US" sz="3400" dirty="0">
              <a:solidFill>
                <a:schemeClr val="tx1"/>
              </a:solidFill>
            </a:endParaRPr>
          </a:p>
        </p:txBody>
      </p:sp>
      <p:pic>
        <p:nvPicPr>
          <p:cNvPr id="102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124" y="4313828"/>
            <a:ext cx="2516876" cy="251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47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1"/>
            <a:ext cx="7467600" cy="762000"/>
          </a:xfrm>
        </p:spPr>
        <p:txBody>
          <a:bodyPr/>
          <a:lstStyle/>
          <a:p>
            <a:r>
              <a:rPr lang="en-US" dirty="0"/>
              <a:t>Muscular Endurance</a:t>
            </a:r>
          </a:p>
        </p:txBody>
      </p:sp>
      <p:sp>
        <p:nvSpPr>
          <p:cNvPr id="3" name="Text Placeholder 2"/>
          <p:cNvSpPr>
            <a:spLocks noGrp="1"/>
          </p:cNvSpPr>
          <p:nvPr>
            <p:ph type="body" idx="1"/>
          </p:nvPr>
        </p:nvSpPr>
        <p:spPr>
          <a:xfrm>
            <a:off x="457200" y="1828800"/>
            <a:ext cx="8305800" cy="3505200"/>
          </a:xfrm>
        </p:spPr>
        <p:txBody>
          <a:bodyPr>
            <a:normAutofit fontScale="62500" lnSpcReduction="20000"/>
          </a:bodyPr>
          <a:lstStyle/>
          <a:p>
            <a:pPr marL="571500" indent="-571500">
              <a:buFont typeface="Arial" panose="020B0604020202020204" pitchFamily="34" charset="0"/>
              <a:buChar char="•"/>
            </a:pPr>
            <a:r>
              <a:rPr lang="en-US" sz="3600" dirty="0">
                <a:solidFill>
                  <a:schemeClr val="tx1"/>
                </a:solidFill>
              </a:rPr>
              <a:t>There are three primary muscle fiber types:</a:t>
            </a:r>
          </a:p>
          <a:p>
            <a:pPr marL="571500" indent="-571500">
              <a:buFont typeface="Arial" panose="020B0604020202020204" pitchFamily="34" charset="0"/>
              <a:buChar char="•"/>
            </a:pPr>
            <a:r>
              <a:rPr lang="en-US" sz="3600" b="1" dirty="0">
                <a:solidFill>
                  <a:schemeClr val="tx1"/>
                </a:solidFill>
              </a:rPr>
              <a:t>Slow-Twitch (Type II)</a:t>
            </a:r>
            <a:r>
              <a:rPr lang="en-US" sz="3600" dirty="0">
                <a:solidFill>
                  <a:schemeClr val="tx1"/>
                </a:solidFill>
              </a:rPr>
              <a:t>  muscle fibers that help long endurance</a:t>
            </a:r>
          </a:p>
          <a:p>
            <a:pPr marL="571500" indent="-571500">
              <a:buFont typeface="Arial" panose="020B0604020202020204" pitchFamily="34" charset="0"/>
              <a:buChar char="•"/>
            </a:pPr>
            <a:r>
              <a:rPr lang="en-US" sz="3600" b="1" dirty="0">
                <a:solidFill>
                  <a:schemeClr val="tx1"/>
                </a:solidFill>
              </a:rPr>
              <a:t>Fast-Twitch</a:t>
            </a:r>
            <a:r>
              <a:rPr lang="en-US" sz="3600" dirty="0">
                <a:solidFill>
                  <a:schemeClr val="tx1"/>
                </a:solidFill>
              </a:rPr>
              <a:t>/</a:t>
            </a:r>
            <a:r>
              <a:rPr lang="en-US" sz="3600" b="1" dirty="0">
                <a:solidFill>
                  <a:schemeClr val="tx1"/>
                </a:solidFill>
              </a:rPr>
              <a:t>(Type I</a:t>
            </a:r>
            <a:r>
              <a:rPr lang="en-US" sz="3600" dirty="0">
                <a:solidFill>
                  <a:schemeClr val="tx1"/>
                </a:solidFill>
              </a:rPr>
              <a:t>) muscle fibers that facilitate powerful movements while having least endurance, used in strength activities – explosive, short term or highly intensive exercises</a:t>
            </a:r>
          </a:p>
          <a:p>
            <a:pPr marL="571500" indent="-571500">
              <a:buFont typeface="Arial" panose="020B0604020202020204" pitchFamily="34" charset="0"/>
              <a:buChar char="•"/>
            </a:pPr>
            <a:r>
              <a:rPr lang="en-US" sz="3600" dirty="0">
                <a:solidFill>
                  <a:schemeClr val="tx1"/>
                </a:solidFill>
              </a:rPr>
              <a:t> </a:t>
            </a:r>
            <a:r>
              <a:rPr lang="en-US" sz="3600" b="1" dirty="0">
                <a:solidFill>
                  <a:schemeClr val="tx1"/>
                </a:solidFill>
              </a:rPr>
              <a:t>Intermediate-twitch</a:t>
            </a:r>
            <a:r>
              <a:rPr lang="en-US" sz="3600" dirty="0">
                <a:solidFill>
                  <a:schemeClr val="tx1"/>
                </a:solidFill>
              </a:rPr>
              <a:t> fibers mirror both characteristics of slow and fast twitch fibers. </a:t>
            </a:r>
          </a:p>
          <a:p>
            <a:pPr marL="1028700" lvl="1" indent="-571500">
              <a:buFont typeface="Arial" panose="020B0604020202020204" pitchFamily="34" charset="0"/>
              <a:buChar char="•"/>
            </a:pPr>
            <a:r>
              <a:rPr lang="en-US" sz="3400" dirty="0">
                <a:solidFill>
                  <a:schemeClr val="tx1"/>
                </a:solidFill>
              </a:rPr>
              <a:t>Based on body make up and heredity, genetics determines if a person has more slow, fast or intermediate fibers. </a:t>
            </a:r>
            <a:endParaRPr lang="en-US" sz="3200" dirty="0">
              <a:solidFill>
                <a:schemeClr val="tx1"/>
              </a:solidFill>
            </a:endParaRPr>
          </a:p>
        </p:txBody>
      </p:sp>
      <p:pic>
        <p:nvPicPr>
          <p:cNvPr id="2050" name="Picture 2" descr="green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1"/>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ellow traffic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49115"/>
            <a:ext cx="2206625" cy="2206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tmoji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33836" b="17839"/>
          <a:stretch/>
        </p:blipFill>
        <p:spPr bwMode="auto">
          <a:xfrm rot="20931515">
            <a:off x="5267325" y="5060947"/>
            <a:ext cx="3790950" cy="183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184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sz="2400" b="1" u="sng" dirty="0">
                <a:solidFill>
                  <a:schemeClr val="tx1"/>
                </a:solidFill>
              </a:rPr>
              <a:t>Check on Understanding: </a:t>
            </a:r>
            <a:endParaRPr lang="en-US" sz="2400" dirty="0">
              <a:solidFill>
                <a:schemeClr val="tx1"/>
              </a:solidFill>
            </a:endParaRPr>
          </a:p>
          <a:p>
            <a:pPr marL="457200" lvl="0" indent="-457200">
              <a:buFont typeface="+mj-lt"/>
              <a:buAutoNum type="arabicPeriod"/>
            </a:pPr>
            <a:r>
              <a:rPr lang="en-US" dirty="0">
                <a:solidFill>
                  <a:schemeClr val="tx1"/>
                </a:solidFill>
              </a:rPr>
              <a:t>What is the definition of muscular endurance?</a:t>
            </a:r>
          </a:p>
          <a:p>
            <a:pPr marL="457200" lvl="0" indent="-457200">
              <a:buFont typeface="+mj-lt"/>
              <a:buAutoNum type="arabicPeriod"/>
            </a:pPr>
            <a:r>
              <a:rPr lang="en-US" dirty="0">
                <a:solidFill>
                  <a:schemeClr val="tx1"/>
                </a:solidFill>
              </a:rPr>
              <a:t>A high jumper is an example of what type of muscle fiber?  Type I or Type II? Explain why?</a:t>
            </a:r>
          </a:p>
          <a:p>
            <a:pPr marL="457200" lvl="0" indent="-457200">
              <a:buFont typeface="+mj-lt"/>
              <a:buAutoNum type="arabicPeriod"/>
            </a:pPr>
            <a:r>
              <a:rPr lang="en-US" dirty="0">
                <a:solidFill>
                  <a:schemeClr val="tx1"/>
                </a:solidFill>
              </a:rPr>
              <a:t>Fast-twitch fibers is a perfect example of what would be expected to be found in long distance runners. True or False?</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03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669" y="1219200"/>
            <a:ext cx="8001000" cy="914400"/>
          </a:xfrm>
        </p:spPr>
        <p:txBody>
          <a:bodyPr>
            <a:normAutofit fontScale="90000"/>
          </a:bodyPr>
          <a:lstStyle/>
          <a:p>
            <a:r>
              <a:rPr lang="en-US" sz="4400" dirty="0"/>
              <a:t>Balance</a:t>
            </a:r>
            <a:br>
              <a:rPr lang="en-US" dirty="0"/>
            </a:br>
            <a:endParaRPr lang="en-US" dirty="0"/>
          </a:p>
        </p:txBody>
      </p:sp>
      <p:sp>
        <p:nvSpPr>
          <p:cNvPr id="5" name="Text Placeholder 4"/>
          <p:cNvSpPr>
            <a:spLocks noGrp="1"/>
          </p:cNvSpPr>
          <p:nvPr>
            <p:ph type="body" idx="1"/>
          </p:nvPr>
        </p:nvSpPr>
        <p:spPr>
          <a:xfrm>
            <a:off x="533400" y="2057400"/>
            <a:ext cx="8318269" cy="4114800"/>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342900" indent="-342900">
              <a:buFont typeface="Arial" panose="020B0604020202020204" pitchFamily="34" charset="0"/>
              <a:buChar char="•"/>
            </a:pPr>
            <a:r>
              <a:rPr lang="en-US" sz="2400" dirty="0">
                <a:solidFill>
                  <a:schemeClr val="tx1"/>
                </a:solidFill>
              </a:rPr>
              <a:t>Define Muscular Balance</a:t>
            </a:r>
          </a:p>
          <a:p>
            <a:pPr marL="342900" indent="-342900">
              <a:buFont typeface="Arial" panose="020B0604020202020204" pitchFamily="34" charset="0"/>
              <a:buChar char="•"/>
            </a:pPr>
            <a:r>
              <a:rPr lang="en-US" sz="2400" dirty="0">
                <a:solidFill>
                  <a:schemeClr val="tx1"/>
                </a:solidFill>
              </a:rPr>
              <a:t>Define Balancing Energy</a:t>
            </a:r>
          </a:p>
          <a:p>
            <a:pPr marL="342900" indent="-342900">
              <a:buFont typeface="Arial" panose="020B0604020202020204" pitchFamily="34" charset="0"/>
              <a:buChar char="•"/>
            </a:pPr>
            <a:r>
              <a:rPr lang="en-US" sz="2400" dirty="0">
                <a:solidFill>
                  <a:schemeClr val="tx1"/>
                </a:solidFill>
              </a:rPr>
              <a:t>Calculate caloric burn using METs Equation</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to calculate individual caloric burn using METs equation for a full 24-hour day</a:t>
            </a:r>
          </a:p>
        </p:txBody>
      </p:sp>
    </p:spTree>
    <p:extLst>
      <p:ext uri="{BB962C8B-B14F-4D97-AF65-F5344CB8AC3E}">
        <p14:creationId xmlns:p14="http://schemas.microsoft.com/office/powerpoint/2010/main" val="4223644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362075"/>
          </a:xfrm>
        </p:spPr>
        <p:txBody>
          <a:bodyPr/>
          <a:lstStyle/>
          <a:p>
            <a:r>
              <a:rPr lang="en-US" dirty="0"/>
              <a:t>Balance </a:t>
            </a:r>
          </a:p>
        </p:txBody>
      </p:sp>
      <p:sp>
        <p:nvSpPr>
          <p:cNvPr id="3" name="Text Placeholder 2"/>
          <p:cNvSpPr>
            <a:spLocks noGrp="1"/>
          </p:cNvSpPr>
          <p:nvPr>
            <p:ph type="body" idx="1"/>
          </p:nvPr>
        </p:nvSpPr>
        <p:spPr>
          <a:xfrm>
            <a:off x="304800" y="1702132"/>
            <a:ext cx="8458200" cy="2971800"/>
          </a:xfrm>
        </p:spPr>
        <p:txBody>
          <a:bodyPr>
            <a:normAutofit/>
          </a:bodyPr>
          <a:lstStyle/>
          <a:p>
            <a:r>
              <a:rPr lang="en-US" b="1" dirty="0">
                <a:solidFill>
                  <a:schemeClr val="tx1"/>
                </a:solidFill>
              </a:rPr>
              <a:t>Muscular Balance </a:t>
            </a:r>
            <a:r>
              <a:rPr lang="en-US" dirty="0">
                <a:solidFill>
                  <a:schemeClr val="tx1"/>
                </a:solidFill>
              </a:rPr>
              <a:t>is defined as an ability to remain in an upright position while standing or moving. It is a component of skill-related fitness. </a:t>
            </a:r>
          </a:p>
          <a:p>
            <a:pPr marL="342900" indent="-342900">
              <a:buFont typeface="Arial" panose="020B0604020202020204" pitchFamily="34" charset="0"/>
              <a:buChar char="•"/>
            </a:pPr>
            <a:r>
              <a:rPr lang="en-US" b="1" i="1" dirty="0">
                <a:solidFill>
                  <a:schemeClr val="tx1"/>
                </a:solidFill>
              </a:rPr>
              <a:t>excellent</a:t>
            </a:r>
            <a:r>
              <a:rPr lang="en-US" i="1" dirty="0">
                <a:solidFill>
                  <a:schemeClr val="tx1"/>
                </a:solidFill>
              </a:rPr>
              <a:t> </a:t>
            </a:r>
            <a:r>
              <a:rPr lang="en-US" dirty="0">
                <a:solidFill>
                  <a:schemeClr val="tx1"/>
                </a:solidFill>
              </a:rPr>
              <a:t>balance-related skills: bicycling, dance, gymnastics, skating/ice skating, hockey, skiing and tai chi</a:t>
            </a:r>
          </a:p>
          <a:p>
            <a:pPr marL="342900" indent="-342900">
              <a:buFont typeface="Arial" panose="020B0604020202020204" pitchFamily="34" charset="0"/>
              <a:buChar char="•"/>
            </a:pPr>
            <a:r>
              <a:rPr lang="en-US" b="1" i="1" dirty="0">
                <a:solidFill>
                  <a:schemeClr val="tx1"/>
                </a:solidFill>
              </a:rPr>
              <a:t>good</a:t>
            </a:r>
            <a:r>
              <a:rPr lang="en-US" i="1" dirty="0">
                <a:solidFill>
                  <a:schemeClr val="tx1"/>
                </a:solidFill>
              </a:rPr>
              <a:t> </a:t>
            </a:r>
            <a:r>
              <a:rPr lang="en-US" dirty="0">
                <a:solidFill>
                  <a:schemeClr val="tx1"/>
                </a:solidFill>
              </a:rPr>
              <a:t>balance-related skills: baseball, basketball, bowling, extreme sports, football, and martial arts</a:t>
            </a:r>
          </a:p>
          <a:p>
            <a:pPr marL="342900" indent="-342900">
              <a:buFont typeface="Arial" panose="020B0604020202020204" pitchFamily="34" charset="0"/>
              <a:buChar char="•"/>
            </a:pPr>
            <a:r>
              <a:rPr lang="en-US" b="1" i="1" dirty="0">
                <a:solidFill>
                  <a:schemeClr val="tx1"/>
                </a:solidFill>
              </a:rPr>
              <a:t>fair</a:t>
            </a:r>
            <a:r>
              <a:rPr lang="en-US" i="1" dirty="0">
                <a:solidFill>
                  <a:schemeClr val="tx1"/>
                </a:solidFill>
              </a:rPr>
              <a:t> </a:t>
            </a:r>
            <a:r>
              <a:rPr lang="en-US" dirty="0">
                <a:solidFill>
                  <a:schemeClr val="tx1"/>
                </a:solidFill>
              </a:rPr>
              <a:t>balance-related skills: tennis, golf, soccer, softball, and volleyball</a:t>
            </a:r>
          </a:p>
          <a:p>
            <a:pPr marL="342900" indent="-342900">
              <a:buFont typeface="Arial" panose="020B0604020202020204" pitchFamily="34" charset="0"/>
              <a:buChar char="•"/>
            </a:pPr>
            <a:r>
              <a:rPr lang="en-US" b="1" i="1" dirty="0">
                <a:solidFill>
                  <a:schemeClr val="tx1"/>
                </a:solidFill>
              </a:rPr>
              <a:t>poor</a:t>
            </a:r>
            <a:r>
              <a:rPr lang="en-US" i="1" dirty="0">
                <a:solidFill>
                  <a:schemeClr val="tx1"/>
                </a:solidFill>
              </a:rPr>
              <a:t> </a:t>
            </a:r>
            <a:r>
              <a:rPr lang="en-US" dirty="0">
                <a:solidFill>
                  <a:schemeClr val="tx1"/>
                </a:solidFill>
              </a:rPr>
              <a:t>balance-related skills: jogging and swimming</a:t>
            </a:r>
          </a:p>
        </p:txBody>
      </p:sp>
      <p:pic>
        <p:nvPicPr>
          <p:cNvPr id="3074"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749" y="4432466"/>
            <a:ext cx="2372436" cy="23724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4589984"/>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825408"/>
            <a:ext cx="1977219" cy="197721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itmoji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34" y="4402896"/>
            <a:ext cx="2318342" cy="231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3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362075"/>
          </a:xfrm>
        </p:spPr>
        <p:txBody>
          <a:bodyPr/>
          <a:lstStyle/>
          <a:p>
            <a:r>
              <a:rPr lang="en-US" dirty="0"/>
              <a:t>Balancing Energy</a:t>
            </a:r>
          </a:p>
        </p:txBody>
      </p:sp>
      <p:sp>
        <p:nvSpPr>
          <p:cNvPr id="3" name="Text Placeholder 2"/>
          <p:cNvSpPr>
            <a:spLocks noGrp="1"/>
          </p:cNvSpPr>
          <p:nvPr>
            <p:ph type="body" idx="1"/>
          </p:nvPr>
        </p:nvSpPr>
        <p:spPr>
          <a:xfrm>
            <a:off x="228600" y="1905000"/>
            <a:ext cx="8382000" cy="1295400"/>
          </a:xfrm>
        </p:spPr>
        <p:txBody>
          <a:bodyPr>
            <a:normAutofit/>
          </a:bodyPr>
          <a:lstStyle/>
          <a:p>
            <a:r>
              <a:rPr lang="en-US" sz="2400" b="1" dirty="0">
                <a:solidFill>
                  <a:schemeClr val="tx1"/>
                </a:solidFill>
              </a:rPr>
              <a:t>Balancing energy</a:t>
            </a:r>
            <a:r>
              <a:rPr lang="en-US" sz="2400" dirty="0">
                <a:solidFill>
                  <a:schemeClr val="tx1"/>
                </a:solidFill>
              </a:rPr>
              <a:t> is balancing intake with output, such as food intake with energy output through exercises and activities.</a:t>
            </a:r>
          </a:p>
          <a:p>
            <a:pPr marL="342900" indent="-342900">
              <a:buFont typeface="Arial" panose="020B0604020202020204" pitchFamily="34" charset="0"/>
              <a:buChar char="•"/>
            </a:pPr>
            <a:r>
              <a:rPr lang="en-US" sz="2400" dirty="0">
                <a:solidFill>
                  <a:schemeClr val="tx1"/>
                </a:solidFill>
              </a:rPr>
              <a:t> Input vs Output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169693"/>
            <a:ext cx="5638800" cy="3513730"/>
          </a:xfrm>
          <a:prstGeom prst="rect">
            <a:avLst/>
          </a:prstGeom>
        </p:spPr>
      </p:pic>
    </p:spTree>
    <p:extLst>
      <p:ext uri="{BB962C8B-B14F-4D97-AF65-F5344CB8AC3E}">
        <p14:creationId xmlns:p14="http://schemas.microsoft.com/office/powerpoint/2010/main" val="1111402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362075"/>
          </a:xfrm>
        </p:spPr>
        <p:txBody>
          <a:bodyPr/>
          <a:lstStyle/>
          <a:p>
            <a:r>
              <a:rPr lang="en-US" dirty="0"/>
              <a:t>Measuring/ Calculating  Caloric Burn</a:t>
            </a: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04800" y="1905000"/>
                <a:ext cx="8305800" cy="3733800"/>
              </a:xfrm>
            </p:spPr>
            <p:txBody>
              <a:bodyPr>
                <a:normAutofit/>
              </a:bodyPr>
              <a:lstStyle/>
              <a:p>
                <a:r>
                  <a:rPr lang="en-US" b="1" dirty="0">
                    <a:solidFill>
                      <a:schemeClr val="tx1"/>
                    </a:solidFill>
                  </a:rPr>
                  <a:t>Metabolic Equivalent (METS)</a:t>
                </a:r>
                <a:r>
                  <a:rPr lang="en-US" dirty="0">
                    <a:solidFill>
                      <a:schemeClr val="tx1"/>
                    </a:solidFill>
                  </a:rPr>
                  <a:t> is a unit that measures the metabolic cost (oxygen consumption) of any physical activity or exercise.</a:t>
                </a:r>
              </a:p>
              <a:p>
                <a:pPr marL="342900" indent="-342900">
                  <a:buFont typeface="Arial" panose="020B0604020202020204" pitchFamily="34" charset="0"/>
                  <a:buChar char="•"/>
                </a:pPr>
                <a:r>
                  <a:rPr lang="en-US" dirty="0">
                    <a:solidFill>
                      <a:schemeClr val="tx1"/>
                    </a:solidFill>
                  </a:rPr>
                  <a:t>Its mathematical definition is 3.5ml of O</a:t>
                </a:r>
                <a:r>
                  <a:rPr lang="en-US" baseline="-25000" dirty="0">
                    <a:solidFill>
                      <a:schemeClr val="tx1"/>
                    </a:solidFill>
                  </a:rPr>
                  <a:t>2</a:t>
                </a:r>
                <a:r>
                  <a:rPr lang="en-US" dirty="0">
                    <a:solidFill>
                      <a:schemeClr val="tx1"/>
                    </a:solidFill>
                  </a:rPr>
                  <a:t> multiplied by  kg multiplied by min. </a:t>
                </a:r>
                <a14:m>
                  <m:oMath xmlns:m="http://schemas.openxmlformats.org/officeDocument/2006/math">
                    <m:r>
                      <a:rPr lang="en-US" i="1">
                        <a:solidFill>
                          <a:schemeClr val="tx1"/>
                        </a:solidFill>
                        <a:latin typeface="Cambria Math" panose="02040503050406030204" pitchFamily="18" charset="0"/>
                      </a:rPr>
                      <m:t>𝑀𝐸𝑇𝑆</m:t>
                    </m:r>
                    <m:r>
                      <a:rPr lang="en-US" i="1">
                        <a:solidFill>
                          <a:schemeClr val="tx1"/>
                        </a:solidFill>
                        <a:latin typeface="Cambria Math" panose="02040503050406030204" pitchFamily="18" charset="0"/>
                      </a:rPr>
                      <m:t>=3.5</m:t>
                    </m:r>
                    <m:r>
                      <a:rPr lang="en-US" i="1">
                        <a:solidFill>
                          <a:schemeClr val="tx1"/>
                        </a:solidFill>
                        <a:latin typeface="Cambria Math" panose="02040503050406030204" pitchFamily="18" charset="0"/>
                      </a:rPr>
                      <m:t>𝑚𝑙</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𝑘𝑔</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𝑚𝑖𝑛𝑠</m:t>
                    </m:r>
                  </m:oMath>
                </a14:m>
                <a:r>
                  <a:rPr lang="en-US" dirty="0">
                    <a:solidFill>
                      <a:schemeClr val="tx1"/>
                    </a:solidFill>
                  </a:rPr>
                  <a:t>.</a:t>
                </a:r>
              </a:p>
              <a:p>
                <a:pPr marL="342900" indent="-342900">
                  <a:buFont typeface="Arial" panose="020B0604020202020204" pitchFamily="34" charset="0"/>
                  <a:buChar char="•"/>
                </a:pPr>
                <a:r>
                  <a:rPr lang="en-US" dirty="0">
                    <a:solidFill>
                      <a:schemeClr val="tx1"/>
                    </a:solidFill>
                  </a:rPr>
                  <a:t>For example, a 155-pound person is (rounded) 70kgs, (</a:t>
                </a:r>
                <a:r>
                  <a:rPr lang="en-US" dirty="0" err="1">
                    <a:solidFill>
                      <a:schemeClr val="tx1"/>
                    </a:solidFill>
                  </a:rPr>
                  <a:t>lbs</a:t>
                </a:r>
                <a:r>
                  <a:rPr lang="en-US" dirty="0">
                    <a:solidFill>
                      <a:schemeClr val="tx1"/>
                    </a:solidFill>
                  </a:rPr>
                  <a:t> to kg is # </a:t>
                </a:r>
                <a:r>
                  <a:rPr lang="en-US" dirty="0" err="1">
                    <a:solidFill>
                      <a:schemeClr val="tx1"/>
                    </a:solidFill>
                  </a:rPr>
                  <a:t>lbs</a:t>
                </a:r>
                <a:r>
                  <a:rPr lang="en-US" dirty="0">
                    <a:solidFill>
                      <a:schemeClr val="tx1"/>
                    </a:solidFill>
                  </a:rPr>
                  <a:t> divided by 2.2), who spends 8 hours resting (8 x 60= 480 minutes) utilizes roughly 588 calories. (resting is 1 met)</a:t>
                </a:r>
              </a:p>
              <a:p>
                <a:pPr marL="342900" indent="-342900">
                  <a:buFont typeface="Arial" panose="020B0604020202020204" pitchFamily="34" charset="0"/>
                  <a:buChar char="•"/>
                </a:pPr>
                <a14:m>
                  <m:oMath xmlns:m="http://schemas.openxmlformats.org/officeDocument/2006/math">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( 1</m:t>
                        </m:r>
                        <m:r>
                          <a:rPr lang="en-US" sz="3200" i="1">
                            <a:solidFill>
                              <a:schemeClr val="tx1"/>
                            </a:solidFill>
                            <a:latin typeface="Cambria Math" panose="02040503050406030204" pitchFamily="18" charset="0"/>
                          </a:rPr>
                          <m:t>𝑚𝑒𝑡</m:t>
                        </m:r>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 3.5</m:t>
                        </m:r>
                        <m:r>
                          <a:rPr lang="en-US" sz="3200" i="1">
                            <a:solidFill>
                              <a:schemeClr val="tx1"/>
                            </a:solidFill>
                            <a:latin typeface="Cambria Math" panose="02040503050406030204" pitchFamily="18" charset="0"/>
                          </a:rPr>
                          <m:t>𝑚𝑙</m:t>
                        </m:r>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70)</m:t>
                        </m:r>
                      </m:num>
                      <m:den>
                        <m:r>
                          <a:rPr lang="en-US" sz="3200" i="1">
                            <a:solidFill>
                              <a:schemeClr val="tx1"/>
                            </a:solidFill>
                            <a:latin typeface="Cambria Math" panose="02040503050406030204" pitchFamily="18" charset="0"/>
                          </a:rPr>
                          <m:t>200</m:t>
                        </m:r>
                      </m:den>
                    </m:f>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𝑋</m:t>
                    </m:r>
                    <m:r>
                      <a:rPr lang="en-US" sz="3200" i="1">
                        <a:solidFill>
                          <a:schemeClr val="tx1"/>
                        </a:solidFill>
                        <a:latin typeface="Cambria Math" panose="02040503050406030204" pitchFamily="18" charset="0"/>
                      </a:rPr>
                      <m:t> 480=588 </m:t>
                    </m:r>
                    <m:r>
                      <a:rPr lang="en-US" sz="3200" i="1">
                        <a:solidFill>
                          <a:schemeClr val="tx1"/>
                        </a:solidFill>
                        <a:latin typeface="Cambria Math" panose="02040503050406030204" pitchFamily="18" charset="0"/>
                      </a:rPr>
                      <m:t>𝑐𝑎𝑙𝑜𝑟𝑖𝑒𝑠</m:t>
                    </m:r>
                    <m:r>
                      <a:rPr lang="en-US" sz="3200" i="1">
                        <a:solidFill>
                          <a:schemeClr val="tx1"/>
                        </a:solidFill>
                        <a:latin typeface="Cambria Math" panose="02040503050406030204" pitchFamily="18" charset="0"/>
                      </a:rPr>
                      <m:t>.</m:t>
                    </m:r>
                  </m:oMath>
                </a14:m>
                <a:endParaRPr lang="en-US" sz="3200" dirty="0">
                  <a:solidFill>
                    <a:schemeClr val="tx1"/>
                  </a:solidFill>
                </a:endParaRPr>
              </a:p>
              <a:p>
                <a:endParaRPr lang="en-US" dirty="0">
                  <a:solidFill>
                    <a:schemeClr val="tx1"/>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04800" y="1905000"/>
                <a:ext cx="8305800" cy="3733800"/>
              </a:xfrm>
              <a:blipFill>
                <a:blip r:embed="rId2"/>
                <a:stretch>
                  <a:fillRect l="-734"/>
                </a:stretch>
              </a:blipFill>
            </p:spPr>
            <p:txBody>
              <a:bodyPr/>
              <a:lstStyle/>
              <a:p>
                <a:r>
                  <a:rPr lang="en-US">
                    <a:noFill/>
                  </a:rPr>
                  <a:t> </a:t>
                </a:r>
              </a:p>
            </p:txBody>
          </p:sp>
        </mc:Fallback>
      </mc:AlternateContent>
    </p:spTree>
    <p:extLst>
      <p:ext uri="{BB962C8B-B14F-4D97-AF65-F5344CB8AC3E}">
        <p14:creationId xmlns:p14="http://schemas.microsoft.com/office/powerpoint/2010/main" val="1544102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197"/>
            <a:ext cx="7772400" cy="914400"/>
          </a:xfrm>
        </p:spPr>
        <p:txBody>
          <a:bodyPr>
            <a:normAutofit fontScale="90000"/>
          </a:bodyPr>
          <a:lstStyle/>
          <a:p>
            <a:r>
              <a:rPr lang="en-US" sz="3200" dirty="0"/>
              <a:t>Measuring/ Calculating  Caloric Burn Continued</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36445" t="19292" r="33938" b="9885"/>
          <a:stretch/>
        </p:blipFill>
        <p:spPr bwMode="auto">
          <a:xfrm>
            <a:off x="1752600" y="932597"/>
            <a:ext cx="6019800" cy="59254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4122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197"/>
            <a:ext cx="7772400" cy="914400"/>
          </a:xfrm>
        </p:spPr>
        <p:txBody>
          <a:bodyPr>
            <a:normAutofit fontScale="90000"/>
          </a:bodyPr>
          <a:lstStyle/>
          <a:p>
            <a:r>
              <a:rPr lang="en-US" sz="3200" dirty="0"/>
              <a:t>Measuring/ Calculating  Caloric Burn Continued</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33911" t="19700" r="32068" b="17692"/>
          <a:stretch/>
        </p:blipFill>
        <p:spPr bwMode="auto">
          <a:xfrm>
            <a:off x="1371600" y="932597"/>
            <a:ext cx="5775008" cy="59254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701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565669" cy="609600"/>
          </a:xfrm>
        </p:spPr>
        <p:txBody>
          <a:bodyPr>
            <a:normAutofit fontScale="90000"/>
          </a:bodyPr>
          <a:lstStyle/>
          <a:p>
            <a:r>
              <a:rPr lang="en-US" dirty="0"/>
              <a:t>Abilities &amp; Specificity</a:t>
            </a:r>
          </a:p>
        </p:txBody>
      </p:sp>
      <p:sp>
        <p:nvSpPr>
          <p:cNvPr id="3" name="Text Placeholder 2"/>
          <p:cNvSpPr>
            <a:spLocks noGrp="1"/>
          </p:cNvSpPr>
          <p:nvPr>
            <p:ph type="body" idx="1"/>
          </p:nvPr>
        </p:nvSpPr>
        <p:spPr>
          <a:xfrm>
            <a:off x="2209801" y="1638300"/>
            <a:ext cx="6934199" cy="4762500"/>
          </a:xfrm>
        </p:spPr>
        <p:txBody>
          <a:bodyPr anchor="t">
            <a:normAutofit/>
          </a:bodyPr>
          <a:lstStyle/>
          <a:p>
            <a:pPr lvl="0"/>
            <a:r>
              <a:rPr lang="en-US" b="1" dirty="0">
                <a:solidFill>
                  <a:schemeClr val="tx1"/>
                </a:solidFill>
              </a:rPr>
              <a:t>Fitness abilities</a:t>
            </a:r>
            <a:r>
              <a:rPr lang="en-US" dirty="0">
                <a:solidFill>
                  <a:schemeClr val="tx1"/>
                </a:solidFill>
              </a:rPr>
              <a:t> are the natural talents and abilities based on genetics or strict conditioning; good balance can translate to gymnastics; foot speed can translate to running because of heredity and body composition. </a:t>
            </a:r>
          </a:p>
          <a:p>
            <a:endParaRPr lang="en-US" b="1" dirty="0">
              <a:solidFill>
                <a:schemeClr val="tx1"/>
              </a:solidFill>
            </a:endParaRPr>
          </a:p>
          <a:p>
            <a:r>
              <a:rPr lang="en-US" b="1" dirty="0">
                <a:solidFill>
                  <a:schemeClr val="tx1"/>
                </a:solidFill>
              </a:rPr>
              <a:t>Personal Determinants </a:t>
            </a:r>
            <a:r>
              <a:rPr lang="en-US" dirty="0">
                <a:solidFill>
                  <a:schemeClr val="tx1"/>
                </a:solidFill>
              </a:rPr>
              <a:t>such as heredity, age, gender, disability or other factors can affect the way some people condition or plan out their fitness. </a:t>
            </a:r>
          </a:p>
          <a:p>
            <a:pPr lvl="0"/>
            <a:endParaRPr lang="en-US" b="1" dirty="0">
              <a:solidFill>
                <a:schemeClr val="tx1"/>
              </a:solidFill>
            </a:endParaRPr>
          </a:p>
          <a:p>
            <a:pPr lvl="0"/>
            <a:r>
              <a:rPr lang="en-US" b="1" dirty="0">
                <a:solidFill>
                  <a:schemeClr val="tx1"/>
                </a:solidFill>
              </a:rPr>
              <a:t>Principle of Specificity</a:t>
            </a:r>
            <a:r>
              <a:rPr lang="en-US" dirty="0">
                <a:solidFill>
                  <a:schemeClr val="tx1"/>
                </a:solidFill>
              </a:rPr>
              <a:t> is to choose a sport or activity that aligns with a person’s skill-related fitness abilities </a:t>
            </a:r>
          </a:p>
          <a:p>
            <a:pPr lvl="0"/>
            <a:r>
              <a:rPr lang="en-US" dirty="0">
                <a:solidFill>
                  <a:schemeClr val="tx1"/>
                </a:solidFill>
              </a:rPr>
              <a:t>(example: Flexible &amp; agile – gymnastics).</a:t>
            </a:r>
          </a:p>
        </p:txBody>
      </p:sp>
      <p:pic>
        <p:nvPicPr>
          <p:cNvPr id="102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2347913"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435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14601" y="1676400"/>
            <a:ext cx="6095999" cy="4876800"/>
          </a:xfrm>
        </p:spPr>
        <p:txBody>
          <a:bodyPr anchor="t">
            <a:normAutofit lnSpcReduction="10000"/>
          </a:bodyPr>
          <a:lstStyle/>
          <a:p>
            <a:r>
              <a:rPr lang="en-US" sz="2400" b="1" u="sng" dirty="0">
                <a:solidFill>
                  <a:schemeClr val="tx1"/>
                </a:solidFill>
              </a:rPr>
              <a:t>Check on Understanding: </a:t>
            </a:r>
            <a:endParaRPr lang="en-US" sz="2400" dirty="0">
              <a:solidFill>
                <a:schemeClr val="tx1"/>
              </a:solidFill>
            </a:endParaRPr>
          </a:p>
          <a:p>
            <a:pPr marL="457200" lvl="0" indent="-457200">
              <a:buFont typeface="+mj-lt"/>
              <a:buAutoNum type="arabicPeriod"/>
            </a:pPr>
            <a:r>
              <a:rPr lang="en-US" dirty="0">
                <a:solidFill>
                  <a:schemeClr val="tx1"/>
                </a:solidFill>
              </a:rPr>
              <a:t>Balance definition only refers to muscular. (T/F)</a:t>
            </a:r>
          </a:p>
          <a:p>
            <a:pPr marL="457200" lvl="0" indent="-457200">
              <a:buFont typeface="+mj-lt"/>
              <a:buAutoNum type="arabicPeriod"/>
            </a:pPr>
            <a:r>
              <a:rPr lang="en-US" dirty="0">
                <a:solidFill>
                  <a:schemeClr val="tx1"/>
                </a:solidFill>
              </a:rPr>
              <a:t>What does METS stand for and define it.</a:t>
            </a:r>
          </a:p>
          <a:p>
            <a:pPr marL="457200" lvl="0" indent="-457200">
              <a:buFont typeface="+mj-lt"/>
              <a:buAutoNum type="arabicPeriod"/>
            </a:pPr>
            <a:r>
              <a:rPr lang="en-US" dirty="0">
                <a:solidFill>
                  <a:schemeClr val="tx1"/>
                </a:solidFill>
              </a:rPr>
              <a:t>Calculate this person’s metabolic output in calories burned (round kg and all answers to closest whole)</a:t>
            </a:r>
          </a:p>
          <a:p>
            <a:pPr marL="800100" lvl="1" indent="-342900">
              <a:buFont typeface="+mj-lt"/>
              <a:buAutoNum type="alphaLcPeriod"/>
            </a:pPr>
            <a:r>
              <a:rPr lang="en-US" dirty="0">
                <a:solidFill>
                  <a:schemeClr val="tx1"/>
                </a:solidFill>
              </a:rPr>
              <a:t>Patient is 175 lbs.</a:t>
            </a:r>
          </a:p>
          <a:p>
            <a:pPr marL="800100" lvl="1" indent="-342900">
              <a:buFont typeface="+mj-lt"/>
              <a:buAutoNum type="alphaLcPeriod"/>
            </a:pPr>
            <a:r>
              <a:rPr lang="en-US" dirty="0">
                <a:solidFill>
                  <a:schemeClr val="tx1"/>
                </a:solidFill>
              </a:rPr>
              <a:t>Averages 8 hours of sleep</a:t>
            </a:r>
          </a:p>
          <a:p>
            <a:pPr marL="800100" lvl="1" indent="-342900">
              <a:buFont typeface="+mj-lt"/>
              <a:buAutoNum type="alphaLcPeriod"/>
            </a:pPr>
            <a:r>
              <a:rPr lang="en-US" dirty="0">
                <a:solidFill>
                  <a:schemeClr val="tx1"/>
                </a:solidFill>
              </a:rPr>
              <a:t>Does a moderate gym routine for 2 hours</a:t>
            </a:r>
          </a:p>
          <a:p>
            <a:pPr marL="1257300" lvl="2" indent="-342900">
              <a:buFont typeface="+mj-lt"/>
              <a:buAutoNum type="alphaLcPeriod"/>
            </a:pPr>
            <a:r>
              <a:rPr lang="en-US" dirty="0">
                <a:solidFill>
                  <a:schemeClr val="tx1"/>
                </a:solidFill>
              </a:rPr>
              <a:t>Treadmill at 3.5 mph for 1 hour</a:t>
            </a:r>
          </a:p>
          <a:p>
            <a:pPr marL="1257300" lvl="2" indent="-342900">
              <a:buFont typeface="+mj-lt"/>
              <a:buAutoNum type="alphaLcPeriod"/>
            </a:pPr>
            <a:r>
              <a:rPr lang="en-US" dirty="0">
                <a:solidFill>
                  <a:schemeClr val="tx1"/>
                </a:solidFill>
              </a:rPr>
              <a:t>Swims  slow moderate front crawl/freestyle for 1 hour</a:t>
            </a:r>
          </a:p>
          <a:p>
            <a:pPr marL="800100" lvl="1" indent="-342900">
              <a:buFont typeface="+mj-lt"/>
              <a:buAutoNum type="alphaLcPeriod"/>
            </a:pPr>
            <a:r>
              <a:rPr lang="en-US" dirty="0">
                <a:solidFill>
                  <a:schemeClr val="tx1"/>
                </a:solidFill>
              </a:rPr>
              <a:t>Does office work for 8 hours</a:t>
            </a:r>
          </a:p>
          <a:p>
            <a:pPr marL="800100" lvl="1" indent="-342900">
              <a:buFont typeface="+mj-lt"/>
              <a:buAutoNum type="alphaLcPeriod"/>
            </a:pPr>
            <a:r>
              <a:rPr lang="en-US" dirty="0">
                <a:solidFill>
                  <a:schemeClr val="tx1"/>
                </a:solidFill>
              </a:rPr>
              <a:t>Showers for 30 minute</a:t>
            </a:r>
          </a:p>
          <a:p>
            <a:pPr marL="800100" lvl="1" indent="-342900">
              <a:buFont typeface="+mj-lt"/>
              <a:buAutoNum type="alphaLcPeriod"/>
            </a:pPr>
            <a:r>
              <a:rPr lang="en-US" dirty="0">
                <a:solidFill>
                  <a:schemeClr val="tx1"/>
                </a:solidFill>
              </a:rPr>
              <a:t>Grooms for 30 minutes</a:t>
            </a:r>
          </a:p>
          <a:p>
            <a:pPr marL="800100" lvl="1" indent="-342900">
              <a:buFont typeface="+mj-lt"/>
              <a:buAutoNum type="alphaLcPeriod"/>
            </a:pPr>
            <a:r>
              <a:rPr lang="en-US" dirty="0">
                <a:solidFill>
                  <a:schemeClr val="tx1"/>
                </a:solidFill>
              </a:rPr>
              <a:t>Eats for 15 minutes 4 times a day</a:t>
            </a:r>
          </a:p>
          <a:p>
            <a:pPr marL="800100" lvl="1" indent="-342900">
              <a:buFont typeface="+mj-lt"/>
              <a:buAutoNum type="alphaLcPeriod"/>
            </a:pPr>
            <a:r>
              <a:rPr lang="en-US" dirty="0">
                <a:solidFill>
                  <a:schemeClr val="tx1"/>
                </a:solidFill>
              </a:rPr>
              <a:t>Relaxes at home for 4 hours before bed. </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00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772400" cy="914400"/>
          </a:xfrm>
        </p:spPr>
        <p:txBody>
          <a:bodyPr/>
          <a:lstStyle/>
          <a:p>
            <a:r>
              <a:rPr lang="en-US" dirty="0"/>
              <a:t>Train for desired fitness</a:t>
            </a:r>
          </a:p>
        </p:txBody>
      </p:sp>
      <p:sp>
        <p:nvSpPr>
          <p:cNvPr id="3" name="Text Placeholder 2"/>
          <p:cNvSpPr>
            <a:spLocks noGrp="1"/>
          </p:cNvSpPr>
          <p:nvPr>
            <p:ph type="body" idx="1"/>
          </p:nvPr>
        </p:nvSpPr>
        <p:spPr>
          <a:xfrm>
            <a:off x="457200" y="1828800"/>
            <a:ext cx="7772400" cy="3633787"/>
          </a:xfrm>
        </p:spPr>
        <p:txBody>
          <a:bodyPr anchor="t">
            <a:normAutofit/>
          </a:bodyPr>
          <a:lstStyle/>
          <a:p>
            <a:pPr lvl="0"/>
            <a:r>
              <a:rPr lang="en-US" b="1" dirty="0">
                <a:solidFill>
                  <a:schemeClr val="tx1"/>
                </a:solidFill>
              </a:rPr>
              <a:t>Muscular Strength</a:t>
            </a:r>
            <a:endParaRPr lang="en-US" dirty="0">
              <a:solidFill>
                <a:schemeClr val="tx1"/>
              </a:solidFill>
            </a:endParaRPr>
          </a:p>
          <a:p>
            <a:r>
              <a:rPr lang="en-US" dirty="0">
                <a:solidFill>
                  <a:schemeClr val="tx1"/>
                </a:solidFill>
              </a:rPr>
              <a:t>Develop a plan that includes gradual increase in amounts of resistance or weight and repetitions after the ability to complete it becomes relatively easy</a:t>
            </a:r>
          </a:p>
          <a:p>
            <a:r>
              <a:rPr lang="en-US" u="sng" dirty="0">
                <a:solidFill>
                  <a:schemeClr val="tx1"/>
                </a:solidFill>
              </a:rPr>
              <a:t>Workout options:</a:t>
            </a:r>
            <a:r>
              <a:rPr lang="en-US" dirty="0">
                <a:solidFill>
                  <a:schemeClr val="tx1"/>
                </a:solidFill>
              </a:rPr>
              <a:t> Lifting Weights, Resistance bands, Climbing stairs, Cycling, Rowing, Push Ups, Sit Ups, Squats, Yoga/ Pilates, the one you most enjoy</a:t>
            </a:r>
          </a:p>
          <a:p>
            <a:r>
              <a:rPr lang="en-US" u="sng" dirty="0">
                <a:solidFill>
                  <a:schemeClr val="tx1"/>
                </a:solidFill>
              </a:rPr>
              <a:t>Dietary Needs:  </a:t>
            </a:r>
            <a:r>
              <a:rPr lang="en-US" dirty="0">
                <a:solidFill>
                  <a:schemeClr val="tx1"/>
                </a:solidFill>
              </a:rPr>
              <a:t> Drink lots of water, red meats, fish, seafood, beans, whole grains, nuts, oatmeal, green vegetables, brown rice, salad, fruit</a:t>
            </a:r>
          </a:p>
        </p:txBody>
      </p:sp>
    </p:spTree>
    <p:extLst>
      <p:ext uri="{BB962C8B-B14F-4D97-AF65-F5344CB8AC3E}">
        <p14:creationId xmlns:p14="http://schemas.microsoft.com/office/powerpoint/2010/main" val="231445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772400" cy="914400"/>
          </a:xfrm>
        </p:spPr>
        <p:txBody>
          <a:bodyPr/>
          <a:lstStyle/>
          <a:p>
            <a:r>
              <a:rPr lang="en-US" dirty="0"/>
              <a:t>Train for desired fitness</a:t>
            </a:r>
          </a:p>
        </p:txBody>
      </p:sp>
      <p:sp>
        <p:nvSpPr>
          <p:cNvPr id="3" name="Text Placeholder 2"/>
          <p:cNvSpPr>
            <a:spLocks noGrp="1"/>
          </p:cNvSpPr>
          <p:nvPr>
            <p:ph type="body" idx="1"/>
          </p:nvPr>
        </p:nvSpPr>
        <p:spPr>
          <a:xfrm>
            <a:off x="520931" y="2286000"/>
            <a:ext cx="7772400" cy="3633787"/>
          </a:xfrm>
        </p:spPr>
        <p:txBody>
          <a:bodyPr anchor="t">
            <a:normAutofit/>
          </a:bodyPr>
          <a:lstStyle/>
          <a:p>
            <a:r>
              <a:rPr lang="en-US" b="1" dirty="0">
                <a:solidFill>
                  <a:schemeClr val="tx1"/>
                </a:solidFill>
              </a:rPr>
              <a:t>Muscular Endurance</a:t>
            </a:r>
            <a:r>
              <a:rPr lang="en-US" dirty="0">
                <a:solidFill>
                  <a:schemeClr val="tx1"/>
                </a:solidFill>
              </a:rPr>
              <a:t> – the ability to use your muscles many times without tiring</a:t>
            </a:r>
          </a:p>
          <a:p>
            <a:r>
              <a:rPr lang="en-US" dirty="0">
                <a:solidFill>
                  <a:schemeClr val="tx1"/>
                </a:solidFill>
              </a:rPr>
              <a:t>Helps lose fat/weight/improve body composition</a:t>
            </a:r>
          </a:p>
          <a:p>
            <a:r>
              <a:rPr lang="en-US" u="sng" dirty="0">
                <a:solidFill>
                  <a:schemeClr val="tx1"/>
                </a:solidFill>
              </a:rPr>
              <a:t>Workout options:</a:t>
            </a:r>
            <a:r>
              <a:rPr lang="en-US" dirty="0">
                <a:solidFill>
                  <a:schemeClr val="tx1"/>
                </a:solidFill>
              </a:rPr>
              <a:t> Running, Swimming, Cycling, Rowing, Lifting Weights, Resistance bands</a:t>
            </a:r>
          </a:p>
          <a:p>
            <a:r>
              <a:rPr lang="en-US" u="sng" dirty="0">
                <a:solidFill>
                  <a:schemeClr val="tx1"/>
                </a:solidFill>
              </a:rPr>
              <a:t>Dietary Needs: </a:t>
            </a:r>
            <a:r>
              <a:rPr lang="en-US" dirty="0">
                <a:solidFill>
                  <a:schemeClr val="tx1"/>
                </a:solidFill>
              </a:rPr>
              <a:t>Nothing specific</a:t>
            </a:r>
          </a:p>
        </p:txBody>
      </p:sp>
      <p:pic>
        <p:nvPicPr>
          <p:cNvPr id="4" name="Picture 2" descr="Bitmoji Image">
            <a:extLst>
              <a:ext uri="{FF2B5EF4-FFF2-40B4-BE49-F238E27FC236}">
                <a16:creationId xmlns:a16="http://schemas.microsoft.com/office/drawing/2014/main" id="{2432F78E-36BB-4816-912B-070603A20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912" y="33528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tmoji Image">
            <a:extLst>
              <a:ext uri="{FF2B5EF4-FFF2-40B4-BE49-F238E27FC236}">
                <a16:creationId xmlns:a16="http://schemas.microsoft.com/office/drawing/2014/main" id="{28446EAA-76BC-4945-86DE-70DE8D716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 y="4337049"/>
            <a:ext cx="2282825" cy="228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7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362075"/>
          </a:xfrm>
        </p:spPr>
        <p:txBody>
          <a:bodyPr/>
          <a:lstStyle/>
          <a:p>
            <a:r>
              <a:rPr lang="en-US" dirty="0"/>
              <a:t>Cardiovascular Endurance &amp; Aerobic Exercise</a:t>
            </a:r>
          </a:p>
        </p:txBody>
      </p:sp>
      <p:sp>
        <p:nvSpPr>
          <p:cNvPr id="3" name="Text Placeholder 2"/>
          <p:cNvSpPr>
            <a:spLocks noGrp="1"/>
          </p:cNvSpPr>
          <p:nvPr>
            <p:ph type="body" idx="1"/>
          </p:nvPr>
        </p:nvSpPr>
        <p:spPr>
          <a:xfrm>
            <a:off x="838200" y="2438400"/>
            <a:ext cx="7696200" cy="3886200"/>
          </a:xfrm>
        </p:spPr>
        <p:txBody>
          <a:bodyPr anchor="t">
            <a:normAutofit/>
          </a:bodyPr>
          <a:lstStyle/>
          <a:p>
            <a:r>
              <a:rPr lang="en-US" b="1" dirty="0">
                <a:solidFill>
                  <a:schemeClr val="tx1"/>
                </a:solidFill>
              </a:rPr>
              <a:t>Cardiovascular Endurance</a:t>
            </a:r>
            <a:r>
              <a:rPr lang="en-US" dirty="0">
                <a:solidFill>
                  <a:schemeClr val="tx1"/>
                </a:solidFill>
              </a:rPr>
              <a:t>, the ability exercise your entire body for a long time without stopping.</a:t>
            </a:r>
          </a:p>
          <a:p>
            <a:endParaRPr lang="en-US" dirty="0">
              <a:solidFill>
                <a:schemeClr val="tx1"/>
              </a:solidFill>
            </a:endParaRPr>
          </a:p>
          <a:p>
            <a:r>
              <a:rPr lang="en-US" dirty="0">
                <a:solidFill>
                  <a:schemeClr val="tx1"/>
                </a:solidFill>
              </a:rPr>
              <a:t>Aerobic exercises will increase energy, stamina, control blood pressure and cholesterol, and burns more calories.</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Engaging in activities that target large muscle groupings, especially the legs, are continuous or follow a rhythm, and challenge your heart and lungs</a:t>
            </a:r>
          </a:p>
          <a:p>
            <a:pPr marL="342900" indent="-342900">
              <a:buFont typeface="Arial" panose="020B0604020202020204" pitchFamily="34" charset="0"/>
              <a:buChar char="•"/>
            </a:pPr>
            <a:r>
              <a:rPr lang="en-US" dirty="0">
                <a:solidFill>
                  <a:schemeClr val="tx1"/>
                </a:solidFill>
              </a:rPr>
              <a:t>Bigger, Faster Stronger (BFS) Approach- to push further, farther, longer, faster, heavier each time you have a workout</a:t>
            </a:r>
          </a:p>
        </p:txBody>
      </p:sp>
    </p:spTree>
    <p:extLst>
      <p:ext uri="{BB962C8B-B14F-4D97-AF65-F5344CB8AC3E}">
        <p14:creationId xmlns:p14="http://schemas.microsoft.com/office/powerpoint/2010/main" val="184806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362075"/>
          </a:xfrm>
        </p:spPr>
        <p:txBody>
          <a:bodyPr/>
          <a:lstStyle/>
          <a:p>
            <a:r>
              <a:rPr lang="en-US" dirty="0"/>
              <a:t>Flexibility &amp; </a:t>
            </a:r>
            <a:r>
              <a:rPr lang="en-US" dirty="0" err="1"/>
              <a:t>RangE</a:t>
            </a:r>
            <a:r>
              <a:rPr lang="en-US" dirty="0"/>
              <a:t> of Motion</a:t>
            </a:r>
          </a:p>
        </p:txBody>
      </p:sp>
      <p:sp>
        <p:nvSpPr>
          <p:cNvPr id="3" name="Text Placeholder 2"/>
          <p:cNvSpPr>
            <a:spLocks noGrp="1"/>
          </p:cNvSpPr>
          <p:nvPr>
            <p:ph type="body" idx="1"/>
          </p:nvPr>
        </p:nvSpPr>
        <p:spPr>
          <a:xfrm>
            <a:off x="457200" y="1905000"/>
            <a:ext cx="6172200" cy="3486150"/>
          </a:xfrm>
        </p:spPr>
        <p:txBody>
          <a:bodyPr>
            <a:normAutofit/>
          </a:bodyPr>
          <a:lstStyle/>
          <a:p>
            <a:pPr marL="342900" lvl="0" indent="-342900">
              <a:buFont typeface="Arial" panose="020B0604020202020204" pitchFamily="34" charset="0"/>
              <a:buChar char="•"/>
            </a:pPr>
            <a:r>
              <a:rPr lang="en-US" sz="2400" b="1" dirty="0">
                <a:solidFill>
                  <a:schemeClr val="tx1"/>
                </a:solidFill>
              </a:rPr>
              <a:t>Flexibility</a:t>
            </a:r>
            <a:r>
              <a:rPr lang="en-US" sz="2400" dirty="0">
                <a:solidFill>
                  <a:schemeClr val="tx1"/>
                </a:solidFill>
              </a:rPr>
              <a:t>, the ability to use your joints through a full range of motion without injury. </a:t>
            </a:r>
          </a:p>
          <a:p>
            <a:pPr marL="800100" lvl="1" indent="-342900">
              <a:buFont typeface="Arial" panose="020B0604020202020204" pitchFamily="34" charset="0"/>
              <a:buChar char="•"/>
            </a:pPr>
            <a:r>
              <a:rPr lang="en-US" sz="2000" dirty="0">
                <a:solidFill>
                  <a:schemeClr val="tx1"/>
                </a:solidFill>
              </a:rPr>
              <a:t>Factors to take into consideration : genetics, body build, gender, age and routine stretching</a:t>
            </a:r>
          </a:p>
          <a:p>
            <a:pPr marL="342900" indent="-342900">
              <a:buFont typeface="Arial" panose="020B0604020202020204" pitchFamily="34" charset="0"/>
              <a:buChar char="•"/>
            </a:pPr>
            <a:r>
              <a:rPr lang="en-US" sz="2400" b="1" dirty="0">
                <a:solidFill>
                  <a:schemeClr val="tx1"/>
                </a:solidFill>
              </a:rPr>
              <a:t>Range of motion (ROM</a:t>
            </a:r>
            <a:r>
              <a:rPr lang="en-US" sz="2400" dirty="0">
                <a:solidFill>
                  <a:schemeClr val="tx1"/>
                </a:solidFill>
              </a:rPr>
              <a:t>), the amount of movement in a specific joint that is considered to be healthy (neither too little nor too much).</a:t>
            </a:r>
          </a:p>
        </p:txBody>
      </p:sp>
      <p:pic>
        <p:nvPicPr>
          <p:cNvPr id="5122"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42171"/>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624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F4B290-77BD-44CA-A88F-9D7045B76BD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B3A819-8068-476F-AAF9-C7B8D4F06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3E9516-8A93-4D80-A95F-733B6B6A4B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TotalTime>
  <Words>3016</Words>
  <Application>Microsoft Office PowerPoint</Application>
  <PresentationFormat>On-screen Show (4:3)</PresentationFormat>
  <Paragraphs>350</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Cambria Math</vt:lpstr>
      <vt:lpstr>Office Theme</vt:lpstr>
      <vt:lpstr>PowerPoint Presentation</vt:lpstr>
      <vt:lpstr>Agenda</vt:lpstr>
      <vt:lpstr>Ways to train </vt:lpstr>
      <vt:lpstr>Skills</vt:lpstr>
      <vt:lpstr>Abilities &amp; Specificity</vt:lpstr>
      <vt:lpstr>Train for desired fitness</vt:lpstr>
      <vt:lpstr>Train for desired fitness</vt:lpstr>
      <vt:lpstr>Cardiovascular Endurance &amp; Aerobic Exercise</vt:lpstr>
      <vt:lpstr>Flexibility &amp; RangE of Motion</vt:lpstr>
      <vt:lpstr>PowerPoint Presentation</vt:lpstr>
      <vt:lpstr>Check On Understanding</vt:lpstr>
      <vt:lpstr>Aerobic Capacity</vt:lpstr>
      <vt:lpstr>Aerobic Capacity &amp; measuring it</vt:lpstr>
      <vt:lpstr>Check On Understanding</vt:lpstr>
      <vt:lpstr>Fitness for the Heart </vt:lpstr>
      <vt:lpstr>Heart Constructs</vt:lpstr>
      <vt:lpstr>Heart Health Components</vt:lpstr>
      <vt:lpstr>Heart Attack</vt:lpstr>
      <vt:lpstr>Heart Rate Target Zones</vt:lpstr>
      <vt:lpstr>Heart Fitness Exercises</vt:lpstr>
      <vt:lpstr>Check On Understanding</vt:lpstr>
      <vt:lpstr>Fitness for the Upper Body </vt:lpstr>
      <vt:lpstr>Upper Body Anatomy</vt:lpstr>
      <vt:lpstr>Major Muscle Groups</vt:lpstr>
      <vt:lpstr>Strengthening Muscles</vt:lpstr>
      <vt:lpstr>Strengthening Muscles</vt:lpstr>
      <vt:lpstr>Upper Body Exercises</vt:lpstr>
      <vt:lpstr>Check On Understanding</vt:lpstr>
      <vt:lpstr>Abdominal fitness </vt:lpstr>
      <vt:lpstr>Abdominal Anatomy</vt:lpstr>
      <vt:lpstr>Weak Core Health Conditions</vt:lpstr>
      <vt:lpstr>Strengthening the Core</vt:lpstr>
      <vt:lpstr>Check On Understanding</vt:lpstr>
      <vt:lpstr>Strength &amp; power </vt:lpstr>
      <vt:lpstr>Strength vs Power</vt:lpstr>
      <vt:lpstr>Types of Strength </vt:lpstr>
      <vt:lpstr>Muscular Power</vt:lpstr>
      <vt:lpstr>Aerobic vs Anaerobic</vt:lpstr>
      <vt:lpstr>Check On Understanding</vt:lpstr>
      <vt:lpstr>Endurance </vt:lpstr>
      <vt:lpstr>Muscular Endurance</vt:lpstr>
      <vt:lpstr>Muscular Endurance</vt:lpstr>
      <vt:lpstr>Check On Understanding</vt:lpstr>
      <vt:lpstr>Balance </vt:lpstr>
      <vt:lpstr>Balance </vt:lpstr>
      <vt:lpstr>Balancing Energy</vt:lpstr>
      <vt:lpstr>Measuring/ Calculating  Caloric Burn</vt:lpstr>
      <vt:lpstr>Measuring/ Calculating  Caloric Burn Continued</vt:lpstr>
      <vt:lpstr>Measuring/ Calculating  Caloric Burn Continued</vt:lpstr>
      <vt:lpstr>Check On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Edinboro, COL, CACC</dc:creator>
  <cp:lastModifiedBy>Grace Edinboro, COL, CACC</cp:lastModifiedBy>
  <cp:revision>19</cp:revision>
  <dcterms:created xsi:type="dcterms:W3CDTF">2020-04-11T16:21:02Z</dcterms:created>
  <dcterms:modified xsi:type="dcterms:W3CDTF">2020-04-11T23:00:19Z</dcterms:modified>
</cp:coreProperties>
</file>