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4"/>
  </p:sldMasterIdLst>
  <p:notesMasterIdLst>
    <p:notesMasterId r:id="rId75"/>
  </p:notesMasterIdLst>
  <p:sldIdLst>
    <p:sldId id="514" r:id="rId5"/>
    <p:sldId id="299" r:id="rId6"/>
    <p:sldId id="320" r:id="rId7"/>
    <p:sldId id="532" r:id="rId8"/>
    <p:sldId id="692" r:id="rId9"/>
    <p:sldId id="780" r:id="rId10"/>
    <p:sldId id="788" r:id="rId11"/>
    <p:sldId id="781" r:id="rId12"/>
    <p:sldId id="782" r:id="rId13"/>
    <p:sldId id="783" r:id="rId14"/>
    <p:sldId id="784" r:id="rId15"/>
    <p:sldId id="785" r:id="rId16"/>
    <p:sldId id="552" r:id="rId17"/>
    <p:sldId id="486" r:id="rId18"/>
    <p:sldId id="710" r:id="rId19"/>
    <p:sldId id="786" r:id="rId20"/>
    <p:sldId id="789" r:id="rId21"/>
    <p:sldId id="787" r:id="rId22"/>
    <p:sldId id="790" r:id="rId23"/>
    <p:sldId id="791" r:id="rId24"/>
    <p:sldId id="712" r:id="rId25"/>
    <p:sldId id="718" r:id="rId26"/>
    <p:sldId id="724" r:id="rId27"/>
    <p:sldId id="792" r:id="rId28"/>
    <p:sldId id="793" r:id="rId29"/>
    <p:sldId id="794" r:id="rId30"/>
    <p:sldId id="795" r:id="rId31"/>
    <p:sldId id="796" r:id="rId32"/>
    <p:sldId id="797" r:id="rId33"/>
    <p:sldId id="798" r:id="rId34"/>
    <p:sldId id="799" r:id="rId35"/>
    <p:sldId id="741" r:id="rId36"/>
    <p:sldId id="800" r:id="rId37"/>
    <p:sldId id="521" r:id="rId38"/>
    <p:sldId id="713" r:id="rId39"/>
    <p:sldId id="719" r:id="rId40"/>
    <p:sldId id="742" r:id="rId41"/>
    <p:sldId id="801" r:id="rId42"/>
    <p:sldId id="802" r:id="rId43"/>
    <p:sldId id="714" r:id="rId44"/>
    <p:sldId id="720" r:id="rId45"/>
    <p:sldId id="803" r:id="rId46"/>
    <p:sldId id="804" r:id="rId47"/>
    <p:sldId id="805" r:id="rId48"/>
    <p:sldId id="806" r:id="rId49"/>
    <p:sldId id="807" r:id="rId50"/>
    <p:sldId id="808" r:id="rId51"/>
    <p:sldId id="809" r:id="rId52"/>
    <p:sldId id="753" r:id="rId53"/>
    <p:sldId id="715" r:id="rId54"/>
    <p:sldId id="721" r:id="rId55"/>
    <p:sldId id="754" r:id="rId56"/>
    <p:sldId id="810" r:id="rId57"/>
    <p:sldId id="811" r:id="rId58"/>
    <p:sldId id="812" r:id="rId59"/>
    <p:sldId id="813" r:id="rId60"/>
    <p:sldId id="814" r:id="rId61"/>
    <p:sldId id="815" r:id="rId62"/>
    <p:sldId id="758" r:id="rId63"/>
    <p:sldId id="716" r:id="rId64"/>
    <p:sldId id="722" r:id="rId65"/>
    <p:sldId id="761" r:id="rId66"/>
    <p:sldId id="817" r:id="rId67"/>
    <p:sldId id="818" r:id="rId68"/>
    <p:sldId id="819" r:id="rId69"/>
    <p:sldId id="821" r:id="rId70"/>
    <p:sldId id="822" r:id="rId71"/>
    <p:sldId id="816" r:id="rId72"/>
    <p:sldId id="823" r:id="rId73"/>
    <p:sldId id="76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e Kelley" initials="RK" lastIdx="1" clrIdx="0">
    <p:extLst>
      <p:ext uri="{19B8F6BF-5375-455C-9EA6-DF929625EA0E}">
        <p15:presenceInfo xmlns:p15="http://schemas.microsoft.com/office/powerpoint/2012/main" userId="ca8534d50fc8256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BFB550"/>
    <a:srgbClr val="BBB24F"/>
    <a:srgbClr val="FFF001"/>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9" autoAdjust="0"/>
    <p:restoredTop sz="95280" autoAdjust="0"/>
  </p:normalViewPr>
  <p:slideViewPr>
    <p:cSldViewPr>
      <p:cViewPr varScale="1">
        <p:scale>
          <a:sx n="85" d="100"/>
          <a:sy n="85" d="100"/>
        </p:scale>
        <p:origin x="1181"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10/31/2019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13</a:t>
            </a:fld>
            <a:endParaRPr lang="en-US"/>
          </a:p>
        </p:txBody>
      </p:sp>
    </p:spTree>
    <p:extLst>
      <p:ext uri="{BB962C8B-B14F-4D97-AF65-F5344CB8AC3E}">
        <p14:creationId xmlns:p14="http://schemas.microsoft.com/office/powerpoint/2010/main" val="2990105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20</a:t>
            </a:fld>
            <a:endParaRPr lang="en-US"/>
          </a:p>
        </p:txBody>
      </p:sp>
    </p:spTree>
    <p:extLst>
      <p:ext uri="{BB962C8B-B14F-4D97-AF65-F5344CB8AC3E}">
        <p14:creationId xmlns:p14="http://schemas.microsoft.com/office/powerpoint/2010/main" val="47952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34</a:t>
            </a:fld>
            <a:endParaRPr lang="en-US"/>
          </a:p>
        </p:txBody>
      </p:sp>
    </p:spTree>
    <p:extLst>
      <p:ext uri="{BB962C8B-B14F-4D97-AF65-F5344CB8AC3E}">
        <p14:creationId xmlns:p14="http://schemas.microsoft.com/office/powerpoint/2010/main" val="11084154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10/31/2019</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10/31/2019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journal.alternatives.ca/spip.php?article6128" TargetMode="External"/><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68751915@N05/6355818699"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oliaosia.co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jurnal.plm.ac.id/index.php/Teknovasi/user/viewPublicProfile/109"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haoticsoulzzz.wordpress.com/2012/01/14/"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lickr.com/photos/68751915@N05/6355840185/"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flickr.com/photos/68751915@N05/6355840185/"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ixabay.com/vectors/compound-interest-finance-interest-129645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vectors/compound-interest-finance-interest-129645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vectors/compound-interest-finance-interest-1296451/"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markhotel.es/umts-debitor-jugde-in-pa/"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fabiusmaximus.com/2013/11/10/auto-college-loans-problem-5828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abiusmaximus.com/2013/11/10/auto-college-loans-problem-5828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fabiusmaximus.com/2013/11/10/auto-college-loans-problem-5828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fabiusmaximus.com/2013/11/10/auto-college-loans-problem-5828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fabiusmaximus.com/2013/11/10/auto-college-loans-problem-5828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fabiusmaximus.com/2013/11/10/auto-college-loans-problem-58280/"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flickr.com/photos/124808053@N07/1459080941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n.wikipedia.org/wiki/You_Need_a_Budge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imply2ndresources.blogspot.com/2014/06/monday-made-it-envelopes.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issyprint.blogspot.com/2011/06/freebie-friday-monthly-budget.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issyprint.blogspot.com/2011/06/freebie-friday-monthly-budget.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blankcanvaschronicles.blogspot.com/2010_06_01_archive.html"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en.wikipedia.org/wiki/File:Hampshire_college.jpg"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publicdomainpictures.net/view-image.php?image=39694&amp;picture=suitcase-clipart"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matthewreinbold.com/2016/08/02/HiringBlind/"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flickr.com/photos/40645096@N04/6291500562/"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financialplanningpeak.blogspot.com/2012/05/financial-planning.html" TargetMode="External"/><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hyperlink" Target="http://www.jphotostyle.com/clipboard/financial-plan.html" TargetMode="Externa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68751915@N05/6355299665/"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75A039-A18F-4912-9B42-5E26F569772A}"/>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200000">
            <a:off x="2182806" y="2609114"/>
            <a:ext cx="4397388"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e 1"/>
          <p:cNvSpPr>
            <a:spLocks noGrp="1"/>
          </p:cNvSpPr>
          <p:nvPr>
            <p:ph type="title"/>
          </p:nvPr>
        </p:nvSpPr>
        <p:spPr>
          <a:xfrm>
            <a:off x="990600" y="274638"/>
            <a:ext cx="7162800" cy="1782762"/>
          </a:xfrm>
        </p:spPr>
        <p:txBody>
          <a:bodyPr>
            <a:normAutofit/>
          </a:bodyPr>
          <a:lstStyle/>
          <a:p>
            <a:r>
              <a:rPr lang="en-US" sz="3200" dirty="0"/>
              <a:t>California Cadet Corps</a:t>
            </a:r>
            <a:br>
              <a:rPr lang="en-US" sz="3200" dirty="0"/>
            </a:br>
            <a:r>
              <a:rPr lang="en-US" sz="3200" dirty="0"/>
              <a:t>Curriculum on Wellness</a:t>
            </a:r>
          </a:p>
        </p:txBody>
      </p:sp>
      <p:sp>
        <p:nvSpPr>
          <p:cNvPr id="9" name="TextBox 8"/>
          <p:cNvSpPr txBox="1"/>
          <p:nvPr/>
        </p:nvSpPr>
        <p:spPr>
          <a:xfrm>
            <a:off x="1752600" y="6324600"/>
            <a:ext cx="5181600" cy="369332"/>
          </a:xfrm>
          <a:prstGeom prst="rect">
            <a:avLst/>
          </a:prstGeom>
          <a:noFill/>
        </p:spPr>
        <p:txBody>
          <a:bodyPr wrap="square" rtlCol="0">
            <a:spAutoFit/>
          </a:bodyPr>
          <a:lstStyle/>
          <a:p>
            <a:pPr algn="ctr"/>
            <a:r>
              <a:rPr lang="en-US" dirty="0"/>
              <a:t>W1/A</a:t>
            </a:r>
            <a:r>
              <a:rPr lang="en-US"/>
              <a:t>: Finances: </a:t>
            </a:r>
            <a:r>
              <a:rPr lang="en-US" dirty="0"/>
              <a:t>Money Management</a:t>
            </a:r>
          </a:p>
        </p:txBody>
      </p:sp>
      <p:sp>
        <p:nvSpPr>
          <p:cNvPr id="7" name="Rectangle 6">
            <a:extLst>
              <a:ext uri="{FF2B5EF4-FFF2-40B4-BE49-F238E27FC236}">
                <a16:creationId xmlns:a16="http://schemas.microsoft.com/office/drawing/2014/main" id="{FA0064D5-3A90-4054-97E9-7986F51BE5D7}"/>
              </a:ext>
            </a:extLst>
          </p:cNvPr>
          <p:cNvSpPr/>
          <p:nvPr/>
        </p:nvSpPr>
        <p:spPr>
          <a:xfrm rot="19574515">
            <a:off x="332339" y="3244334"/>
            <a:ext cx="4133850" cy="369332"/>
          </a:xfrm>
          <a:prstGeom prst="rect">
            <a:avLst/>
          </a:prstGeom>
        </p:spPr>
        <p:txBody>
          <a:bodyPr wrap="square">
            <a:spAutoFit/>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“Don’t Steal From Your Future!”</a:t>
            </a:r>
            <a:endParaRPr lang="en-US" dirty="0"/>
          </a:p>
        </p:txBody>
      </p:sp>
    </p:spTree>
    <p:extLst>
      <p:ext uri="{BB962C8B-B14F-4D97-AF65-F5344CB8AC3E}">
        <p14:creationId xmlns:p14="http://schemas.microsoft.com/office/powerpoint/2010/main" val="394075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fontScale="90000"/>
          </a:bodyPr>
          <a:lstStyle/>
          <a:p>
            <a:r>
              <a:rPr lang="en-US" dirty="0"/>
              <a:t>Introduction to Personal Finance</a:t>
            </a:r>
          </a:p>
        </p:txBody>
      </p:sp>
      <p:sp>
        <p:nvSpPr>
          <p:cNvPr id="3" name="Content Placeholder 2">
            <a:extLst>
              <a:ext uri="{FF2B5EF4-FFF2-40B4-BE49-F238E27FC236}">
                <a16:creationId xmlns:a16="http://schemas.microsoft.com/office/drawing/2014/main" id="{A59706E0-4CCB-46B5-833B-7B2F78A2F67D}"/>
              </a:ext>
            </a:extLst>
          </p:cNvPr>
          <p:cNvSpPr>
            <a:spLocks noGrp="1"/>
          </p:cNvSpPr>
          <p:nvPr>
            <p:ph idx="1"/>
          </p:nvPr>
        </p:nvSpPr>
        <p:spPr>
          <a:xfrm>
            <a:off x="457200" y="1905000"/>
            <a:ext cx="8229600" cy="4267200"/>
          </a:xfrm>
        </p:spPr>
        <p:txBody>
          <a:bodyPr/>
          <a:lstStyle/>
          <a:p>
            <a:pPr marL="0" indent="0" algn="ctr">
              <a:spcAft>
                <a:spcPts val="600"/>
              </a:spcAft>
              <a:buNone/>
            </a:pPr>
            <a:r>
              <a:rPr lang="en-US" sz="3600" b="1" dirty="0">
                <a:solidFill>
                  <a:schemeClr val="accent1">
                    <a:lumMod val="50000"/>
                  </a:schemeClr>
                </a:solidFill>
              </a:rPr>
              <a:t>SPENDING</a:t>
            </a:r>
          </a:p>
          <a:p>
            <a:pPr marL="0" indent="0" algn="ctr">
              <a:buNone/>
            </a:pPr>
            <a:r>
              <a:rPr lang="en-US" sz="3200" i="1" dirty="0"/>
              <a:t>One of the biggest things people do with money is spend it!</a:t>
            </a:r>
          </a:p>
          <a:p>
            <a:pPr marL="0" indent="0">
              <a:buNone/>
            </a:pPr>
            <a:endParaRPr lang="en-US" dirty="0"/>
          </a:p>
          <a:p>
            <a:r>
              <a:rPr lang="en-US" dirty="0"/>
              <a:t>On t</a:t>
            </a:r>
            <a:r>
              <a:rPr lang="en-US" sz="3200" dirty="0"/>
              <a:t>hings we need</a:t>
            </a:r>
          </a:p>
          <a:p>
            <a:r>
              <a:rPr lang="en-US" dirty="0"/>
              <a:t>Just because we want something</a:t>
            </a:r>
          </a:p>
          <a:p>
            <a:pPr marL="0" indent="0">
              <a:buNone/>
            </a:pPr>
            <a:endParaRPr lang="en-US" sz="3200" dirty="0"/>
          </a:p>
        </p:txBody>
      </p:sp>
      <p:pic>
        <p:nvPicPr>
          <p:cNvPr id="5" name="Picture 4" descr="A close up of a book&#10;&#10;Description automatically generated">
            <a:extLst>
              <a:ext uri="{FF2B5EF4-FFF2-40B4-BE49-F238E27FC236}">
                <a16:creationId xmlns:a16="http://schemas.microsoft.com/office/drawing/2014/main" id="{EAEE8CF3-BA03-4E5E-AE82-784012CF466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8400" y="3429000"/>
            <a:ext cx="2438400" cy="1828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6397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fontScale="90000"/>
          </a:bodyPr>
          <a:lstStyle/>
          <a:p>
            <a:r>
              <a:rPr lang="en-US" dirty="0"/>
              <a:t>Introduction to Personal Finance</a:t>
            </a:r>
          </a:p>
        </p:txBody>
      </p:sp>
      <p:sp>
        <p:nvSpPr>
          <p:cNvPr id="3" name="Content Placeholder 2">
            <a:extLst>
              <a:ext uri="{FF2B5EF4-FFF2-40B4-BE49-F238E27FC236}">
                <a16:creationId xmlns:a16="http://schemas.microsoft.com/office/drawing/2014/main" id="{A59706E0-4CCB-46B5-833B-7B2F78A2F67D}"/>
              </a:ext>
            </a:extLst>
          </p:cNvPr>
          <p:cNvSpPr>
            <a:spLocks noGrp="1"/>
          </p:cNvSpPr>
          <p:nvPr>
            <p:ph idx="1"/>
          </p:nvPr>
        </p:nvSpPr>
        <p:spPr>
          <a:xfrm>
            <a:off x="1981200" y="1600200"/>
            <a:ext cx="4953000" cy="495300"/>
          </a:xfrm>
        </p:spPr>
        <p:txBody>
          <a:bodyPr>
            <a:normAutofit lnSpcReduction="10000"/>
          </a:bodyPr>
          <a:lstStyle/>
          <a:p>
            <a:pPr marL="0" indent="0">
              <a:buNone/>
            </a:pPr>
            <a:r>
              <a:rPr lang="en-US" sz="2800" dirty="0">
                <a:solidFill>
                  <a:schemeClr val="accent1">
                    <a:lumMod val="50000"/>
                  </a:schemeClr>
                </a:solidFill>
              </a:rPr>
              <a:t>How do you spend your money?</a:t>
            </a:r>
          </a:p>
        </p:txBody>
      </p:sp>
      <p:sp>
        <p:nvSpPr>
          <p:cNvPr id="5" name="Text Box 2">
            <a:extLst>
              <a:ext uri="{FF2B5EF4-FFF2-40B4-BE49-F238E27FC236}">
                <a16:creationId xmlns:a16="http://schemas.microsoft.com/office/drawing/2014/main" id="{08A923A3-F956-4ABF-8633-B08219F110B9}"/>
              </a:ext>
            </a:extLst>
          </p:cNvPr>
          <p:cNvSpPr txBox="1">
            <a:spLocks noChangeArrowheads="1"/>
          </p:cNvSpPr>
          <p:nvPr/>
        </p:nvSpPr>
        <p:spPr bwMode="auto">
          <a:xfrm>
            <a:off x="800100" y="2362200"/>
            <a:ext cx="7543800" cy="3962399"/>
          </a:xfrm>
          <a:prstGeom prst="rect">
            <a:avLst/>
          </a:prstGeom>
          <a:solidFill>
            <a:schemeClr val="accent2">
              <a:lumMod val="40000"/>
              <a:lumOff val="60000"/>
            </a:schemeClr>
          </a:solidFill>
          <a:ln w="19050">
            <a:solidFill>
              <a:schemeClr val="accent6">
                <a:lumMod val="75000"/>
              </a:scheme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Practical Exercise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Commandant writes on the board answers to the following question asked of Cadets:</a:t>
            </a:r>
          </a:p>
          <a:p>
            <a:pPr marL="0" marR="0" algn="ctr">
              <a:lnSpc>
                <a:spcPct val="115000"/>
              </a:lnSpc>
              <a:spcBef>
                <a:spcPts val="0"/>
              </a:spcBef>
              <a:spcAft>
                <a:spcPts val="600"/>
              </a:spcAft>
            </a:pPr>
            <a:r>
              <a:rPr lang="en-US" sz="2400" dirty="0">
                <a:solidFill>
                  <a:srgbClr val="17365D"/>
                </a:solidFill>
                <a:effectLst/>
                <a:latin typeface="Calibri" panose="020F0502020204030204" pitchFamily="34" charset="0"/>
                <a:ea typeface="Calibri" panose="020F0502020204030204" pitchFamily="34" charset="0"/>
                <a:cs typeface="Times New Roman" panose="02020603050405020304" pitchFamily="18" charset="0"/>
              </a:rPr>
              <a:t>“What do you spend your money 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2400" dirty="0">
                <a:solidFill>
                  <a:srgbClr val="17365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Cadets</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Note somewhere your own personal answer(s) to this question as you’ll be applying it in an exercise in another lesson.*</a:t>
            </a:r>
          </a:p>
          <a:p>
            <a:pPr marL="0" marR="0">
              <a:lnSpc>
                <a:spcPct val="115000"/>
              </a:lnSpc>
              <a:spcBef>
                <a:spcPts val="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738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fontScale="90000"/>
          </a:bodyPr>
          <a:lstStyle/>
          <a:p>
            <a:r>
              <a:rPr lang="en-US" dirty="0"/>
              <a:t>Introduction to Personal Finance</a:t>
            </a:r>
          </a:p>
        </p:txBody>
      </p:sp>
      <p:pic>
        <p:nvPicPr>
          <p:cNvPr id="4" name="Picture 3">
            <a:extLst>
              <a:ext uri="{FF2B5EF4-FFF2-40B4-BE49-F238E27FC236}">
                <a16:creationId xmlns:a16="http://schemas.microsoft.com/office/drawing/2014/main" id="{0A6CA6F9-95B5-4934-BB91-450BC3ABABFB}"/>
              </a:ext>
            </a:extLst>
          </p:cNvPr>
          <p:cNvPicPr/>
          <p:nvPr/>
        </p:nvPicPr>
        <p:blipFill>
          <a:blip r:embed="rId2"/>
          <a:stretch>
            <a:fillRect/>
          </a:stretch>
        </p:blipFill>
        <p:spPr>
          <a:xfrm>
            <a:off x="1143000" y="1449536"/>
            <a:ext cx="7010400" cy="4951264"/>
          </a:xfrm>
          <a:prstGeom prst="rect">
            <a:avLst/>
          </a:prstGeom>
        </p:spPr>
      </p:pic>
      <p:sp>
        <p:nvSpPr>
          <p:cNvPr id="5" name="TextBox 4">
            <a:extLst>
              <a:ext uri="{FF2B5EF4-FFF2-40B4-BE49-F238E27FC236}">
                <a16:creationId xmlns:a16="http://schemas.microsoft.com/office/drawing/2014/main" id="{2E70E95F-0301-4FA7-A02A-B587554495F7}"/>
              </a:ext>
            </a:extLst>
          </p:cNvPr>
          <p:cNvSpPr txBox="1"/>
          <p:nvPr/>
        </p:nvSpPr>
        <p:spPr>
          <a:xfrm>
            <a:off x="921488" y="6460251"/>
            <a:ext cx="7231912" cy="338554"/>
          </a:xfrm>
          <a:prstGeom prst="rect">
            <a:avLst/>
          </a:prstGeom>
          <a:noFill/>
        </p:spPr>
        <p:txBody>
          <a:bodyPr wrap="square" rtlCol="0">
            <a:spAutoFit/>
          </a:bodyPr>
          <a:lstStyle/>
          <a:p>
            <a:r>
              <a:rPr lang="en-US" sz="800" i="1" dirty="0"/>
              <a:t>How Are Teens Spending Money?</a:t>
            </a:r>
            <a:r>
              <a:rPr lang="en-US" sz="800" dirty="0"/>
              <a:t> (2017, October 19). Retrieved from Marketing Charts: https://www.marketingcharts.com/demographics-and-audiences-80708/attachment/piperjaffray-share-of-us-teen-spending-by-category-oct2017</a:t>
            </a:r>
          </a:p>
        </p:txBody>
      </p:sp>
    </p:spTree>
    <p:extLst>
      <p:ext uri="{BB962C8B-B14F-4D97-AF65-F5344CB8AC3E}">
        <p14:creationId xmlns:p14="http://schemas.microsoft.com/office/powerpoint/2010/main" val="4019293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9200" y="304800"/>
            <a:ext cx="6934200" cy="1143000"/>
          </a:xfrm>
        </p:spPr>
        <p:txBody>
          <a:bodyPr>
            <a:normAutofit/>
          </a:bodyPr>
          <a:lstStyle/>
          <a:p>
            <a:r>
              <a:rPr lang="en-US" altLang="en-US" dirty="0"/>
              <a:t>Check on Learning</a:t>
            </a:r>
          </a:p>
        </p:txBody>
      </p:sp>
      <p:sp>
        <p:nvSpPr>
          <p:cNvPr id="2" name="TextBox 1">
            <a:extLst>
              <a:ext uri="{FF2B5EF4-FFF2-40B4-BE49-F238E27FC236}">
                <a16:creationId xmlns:a16="http://schemas.microsoft.com/office/drawing/2014/main" id="{C51D0139-8667-4F42-83B6-C3E04ACDAB50}"/>
              </a:ext>
            </a:extLst>
          </p:cNvPr>
          <p:cNvSpPr txBox="1"/>
          <p:nvPr/>
        </p:nvSpPr>
        <p:spPr>
          <a:xfrm>
            <a:off x="990600" y="2367171"/>
            <a:ext cx="7467600" cy="3293209"/>
          </a:xfrm>
          <a:prstGeom prst="rect">
            <a:avLst/>
          </a:prstGeom>
          <a:noFill/>
        </p:spPr>
        <p:txBody>
          <a:bodyPr wrap="square" rtlCol="0">
            <a:spAutoFit/>
          </a:bodyPr>
          <a:lstStyle/>
          <a:p>
            <a:r>
              <a:rPr lang="en-US" sz="3600" dirty="0"/>
              <a:t>Explain in your own words why it’s important that you actively and wisely manage your money.</a:t>
            </a:r>
          </a:p>
          <a:p>
            <a:endParaRPr lang="en-US" sz="3200" dirty="0"/>
          </a:p>
          <a:p>
            <a:endParaRPr lang="en-US" sz="3200"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695558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7962"/>
            <a:ext cx="7772400" cy="1362075"/>
          </a:xfrm>
        </p:spPr>
        <p:txBody>
          <a:bodyPr>
            <a:normAutofit/>
          </a:bodyPr>
          <a:lstStyle/>
          <a:p>
            <a:r>
              <a:rPr lang="en-US" sz="4400" dirty="0"/>
              <a:t>Cash</a:t>
            </a:r>
          </a:p>
        </p:txBody>
      </p:sp>
    </p:spTree>
    <p:extLst>
      <p:ext uri="{BB962C8B-B14F-4D97-AF65-F5344CB8AC3E}">
        <p14:creationId xmlns:p14="http://schemas.microsoft.com/office/powerpoint/2010/main" val="70785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990600" y="264692"/>
            <a:ext cx="7162800" cy="1143000"/>
          </a:xfrm>
        </p:spPr>
        <p:txBody>
          <a:bodyPr>
            <a:normAutofit/>
          </a:bodyPr>
          <a:lstStyle/>
          <a:p>
            <a:r>
              <a:rPr lang="en-US" dirty="0"/>
              <a:t>Cash</a:t>
            </a:r>
          </a:p>
        </p:txBody>
      </p:sp>
      <p:sp>
        <p:nvSpPr>
          <p:cNvPr id="4" name="Content Placeholder 3"/>
          <p:cNvSpPr>
            <a:spLocks noGrp="1"/>
          </p:cNvSpPr>
          <p:nvPr>
            <p:ph idx="1"/>
          </p:nvPr>
        </p:nvSpPr>
        <p:spPr>
          <a:xfrm>
            <a:off x="838200" y="1600200"/>
            <a:ext cx="7772400" cy="5257800"/>
          </a:xfrm>
        </p:spPr>
        <p:txBody>
          <a:bodyPr>
            <a:normAutofit/>
          </a:bodyPr>
          <a:lstStyle/>
          <a:p>
            <a:pPr marL="0" indent="0">
              <a:buNone/>
            </a:pPr>
            <a:r>
              <a:rPr lang="en-US" sz="2800" b="1" u="sng" dirty="0"/>
              <a:t>OBJECTIVES</a:t>
            </a:r>
          </a:p>
          <a:p>
            <a:pPr marL="0" indent="0">
              <a:spcAft>
                <a:spcPts val="1200"/>
              </a:spcAft>
              <a:buNone/>
            </a:pPr>
            <a:r>
              <a:rPr lang="en-US" sz="2800" i="1" dirty="0"/>
              <a:t>Cadets will be able to put into practice good money management skills.</a:t>
            </a:r>
            <a:endParaRPr lang="en-US" sz="2800" dirty="0"/>
          </a:p>
          <a:p>
            <a:pPr marL="0" indent="0">
              <a:buNone/>
            </a:pPr>
            <a:r>
              <a:rPr lang="en-US" sz="2800" b="1" u="sng" dirty="0"/>
              <a:t>Plan of Action</a:t>
            </a:r>
            <a:endParaRPr lang="en-US" sz="2800" dirty="0"/>
          </a:p>
          <a:p>
            <a:pPr marL="0" lvl="0" indent="0">
              <a:buNone/>
            </a:pPr>
            <a:r>
              <a:rPr lang="en-US" sz="2800" dirty="0">
                <a:highlight>
                  <a:srgbClr val="FFFF00"/>
                </a:highlight>
              </a:rPr>
              <a:t>2. Explain why it’s best to use cash instead of debit cards</a:t>
            </a:r>
          </a:p>
          <a:p>
            <a:pPr marL="0" indent="0">
              <a:buNone/>
            </a:pPr>
            <a:r>
              <a:rPr lang="en-US" sz="2800" b="1" u="sng" dirty="0"/>
              <a:t>Essential Question</a:t>
            </a:r>
            <a:r>
              <a:rPr lang="en-US" sz="2800" dirty="0"/>
              <a:t>: </a:t>
            </a:r>
            <a:endParaRPr lang="en-US" sz="2800" dirty="0">
              <a:highlight>
                <a:srgbClr val="FFFF00"/>
              </a:highlight>
            </a:endParaRPr>
          </a:p>
          <a:p>
            <a:pPr marL="0" indent="0">
              <a:buNone/>
            </a:pPr>
            <a:r>
              <a:rPr lang="en-US" sz="2800" dirty="0">
                <a:highlight>
                  <a:srgbClr val="FFFF00"/>
                </a:highlight>
              </a:rPr>
              <a:t>Why is it best to use cash instead of debit cards?</a:t>
            </a:r>
          </a:p>
        </p:txBody>
      </p:sp>
    </p:spTree>
    <p:extLst>
      <p:ext uri="{BB962C8B-B14F-4D97-AF65-F5344CB8AC3E}">
        <p14:creationId xmlns:p14="http://schemas.microsoft.com/office/powerpoint/2010/main" val="3072565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a:bodyPr>
          <a:lstStyle/>
          <a:p>
            <a:r>
              <a:rPr lang="en-US" dirty="0"/>
              <a:t>Cash</a:t>
            </a:r>
          </a:p>
        </p:txBody>
      </p:sp>
      <p:sp>
        <p:nvSpPr>
          <p:cNvPr id="3" name="Content Placeholder 2">
            <a:extLst>
              <a:ext uri="{FF2B5EF4-FFF2-40B4-BE49-F238E27FC236}">
                <a16:creationId xmlns:a16="http://schemas.microsoft.com/office/drawing/2014/main" id="{A59706E0-4CCB-46B5-833B-7B2F78A2F67D}"/>
              </a:ext>
            </a:extLst>
          </p:cNvPr>
          <p:cNvSpPr>
            <a:spLocks noGrp="1"/>
          </p:cNvSpPr>
          <p:nvPr>
            <p:ph idx="1"/>
          </p:nvPr>
        </p:nvSpPr>
        <p:spPr>
          <a:xfrm>
            <a:off x="457200" y="1706471"/>
            <a:ext cx="8229600" cy="4724400"/>
          </a:xfrm>
        </p:spPr>
        <p:txBody>
          <a:bodyPr>
            <a:normAutofit/>
          </a:bodyPr>
          <a:lstStyle/>
          <a:p>
            <a:pPr marL="0" indent="0" algn="ctr">
              <a:spcAft>
                <a:spcPts val="1800"/>
              </a:spcAft>
              <a:buNone/>
            </a:pPr>
            <a:r>
              <a:rPr lang="en-US" sz="3200" i="1" dirty="0"/>
              <a:t>It’s best to use cash to pay for purchases!</a:t>
            </a:r>
          </a:p>
          <a:p>
            <a:pPr marL="0" indent="0" algn="ctr">
              <a:spcAft>
                <a:spcPts val="1800"/>
              </a:spcAft>
              <a:buNone/>
            </a:pPr>
            <a:r>
              <a:rPr lang="en-US" b="1" dirty="0"/>
              <a:t>WHY?</a:t>
            </a:r>
          </a:p>
          <a:p>
            <a:r>
              <a:rPr lang="en-US" sz="2800" dirty="0"/>
              <a:t>The feel of cash leaving your hands makes it very personal to you!</a:t>
            </a:r>
          </a:p>
          <a:p>
            <a:r>
              <a:rPr lang="en-US" sz="2800" dirty="0"/>
              <a:t>You become aware of what you’re doing with your money</a:t>
            </a:r>
          </a:p>
          <a:p>
            <a:pPr marL="914400" lvl="2" indent="0">
              <a:buNone/>
            </a:pPr>
            <a:r>
              <a:rPr lang="en-US" dirty="0"/>
              <a:t>	</a:t>
            </a:r>
            <a:r>
              <a:rPr lang="en-US" sz="2800" dirty="0"/>
              <a:t>It hurts to part with your cash!</a:t>
            </a:r>
          </a:p>
          <a:p>
            <a:pPr marL="0" indent="0">
              <a:buNone/>
            </a:pPr>
            <a:endParaRPr lang="en-US" dirty="0"/>
          </a:p>
        </p:txBody>
      </p:sp>
      <p:sp>
        <p:nvSpPr>
          <p:cNvPr id="4" name="Arrow: Right 3">
            <a:extLst>
              <a:ext uri="{FF2B5EF4-FFF2-40B4-BE49-F238E27FC236}">
                <a16:creationId xmlns:a16="http://schemas.microsoft.com/office/drawing/2014/main" id="{F04B5EC2-F249-467B-A69A-051F6ADA032E}"/>
              </a:ext>
            </a:extLst>
          </p:cNvPr>
          <p:cNvSpPr/>
          <p:nvPr/>
        </p:nvSpPr>
        <p:spPr>
          <a:xfrm>
            <a:off x="1219200" y="5319823"/>
            <a:ext cx="990600" cy="25876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76D5982A-7B09-4C7C-9D29-EA2347FE533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63185" y="5106349"/>
            <a:ext cx="2123229" cy="944471"/>
          </a:xfrm>
          <a:prstGeom prst="rect">
            <a:avLst/>
          </a:prstGeom>
        </p:spPr>
      </p:pic>
    </p:spTree>
    <p:extLst>
      <p:ext uri="{BB962C8B-B14F-4D97-AF65-F5344CB8AC3E}">
        <p14:creationId xmlns:p14="http://schemas.microsoft.com/office/powerpoint/2010/main" val="192849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a:bodyPr>
          <a:lstStyle/>
          <a:p>
            <a:r>
              <a:rPr lang="en-US" dirty="0"/>
              <a:t>Cash</a:t>
            </a:r>
          </a:p>
        </p:txBody>
      </p:sp>
      <p:grpSp>
        <p:nvGrpSpPr>
          <p:cNvPr id="4" name="Group 3">
            <a:extLst>
              <a:ext uri="{FF2B5EF4-FFF2-40B4-BE49-F238E27FC236}">
                <a16:creationId xmlns:a16="http://schemas.microsoft.com/office/drawing/2014/main" id="{9F0C2C4C-5AA5-46FC-821C-4AB471C4D5A6}"/>
              </a:ext>
            </a:extLst>
          </p:cNvPr>
          <p:cNvGrpSpPr/>
          <p:nvPr/>
        </p:nvGrpSpPr>
        <p:grpSpPr>
          <a:xfrm>
            <a:off x="1752600" y="2133600"/>
            <a:ext cx="5638800" cy="3503696"/>
            <a:chOff x="0" y="0"/>
            <a:chExt cx="3567448" cy="1759388"/>
          </a:xfrm>
        </p:grpSpPr>
        <p:sp>
          <p:nvSpPr>
            <p:cNvPr id="5" name="Rectangle 4">
              <a:extLst>
                <a:ext uri="{FF2B5EF4-FFF2-40B4-BE49-F238E27FC236}">
                  <a16:creationId xmlns:a16="http://schemas.microsoft.com/office/drawing/2014/main" id="{DCEB768E-32DE-4F3C-B872-71612386D9CE}"/>
                </a:ext>
              </a:extLst>
            </p:cNvPr>
            <p:cNvSpPr/>
            <p:nvPr/>
          </p:nvSpPr>
          <p:spPr>
            <a:xfrm>
              <a:off x="0" y="0"/>
              <a:ext cx="3567448" cy="270605"/>
            </a:xfrm>
            <a:prstGeom prst="rect">
              <a:avLst/>
            </a:prstGeom>
            <a:solidFill>
              <a:srgbClr val="4F81BD"/>
            </a:solidFill>
            <a:ln w="25400" cap="flat" cmpd="sng" algn="ctr">
              <a:solidFill>
                <a:srgbClr val="1F497D"/>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0" i="0" u="none" strike="noStrike" kern="0" cap="none" spc="0" normalizeH="0" baseline="0" noProof="0">
                  <a:ln>
                    <a:noFill/>
                  </a:ln>
                  <a:solidFill>
                    <a:srgbClr val="FFFFFF"/>
                  </a:solidFill>
                  <a:effectLst/>
                  <a:uLnTx/>
                  <a:uFillTx/>
                  <a:latin typeface="Cambria" panose="02040503050406030204" pitchFamily="18" charset="0"/>
                  <a:ea typeface="Times New Roman" panose="02020603050405020304" pitchFamily="18" charset="0"/>
                  <a:cs typeface="Times New Roman" panose="02020603050405020304" pitchFamily="18" charset="0"/>
                </a:rPr>
                <a:t> </a:t>
              </a:r>
              <a:endParaRPr kumimoji="0" lang="en-US" sz="1100" b="0" i="0" u="none" strike="noStrike" kern="0" cap="none" spc="0" normalizeH="0" baseline="0" noProof="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
          <p:nvSpPr>
            <p:cNvPr id="6" name="Text Box 200">
              <a:extLst>
                <a:ext uri="{FF2B5EF4-FFF2-40B4-BE49-F238E27FC236}">
                  <a16:creationId xmlns:a16="http://schemas.microsoft.com/office/drawing/2014/main" id="{E36B1E2D-F0DE-44D8-9661-3E468DA643F6}"/>
                </a:ext>
              </a:extLst>
            </p:cNvPr>
            <p:cNvSpPr txBox="1"/>
            <p:nvPr/>
          </p:nvSpPr>
          <p:spPr>
            <a:xfrm>
              <a:off x="0" y="252680"/>
              <a:ext cx="3567448" cy="1506708"/>
            </a:xfrm>
            <a:prstGeom prst="rect">
              <a:avLst/>
            </a:prstGeom>
            <a:noFill/>
            <a:ln w="6350">
              <a:solidFill>
                <a:srgbClr val="1F497D"/>
              </a:solidFill>
            </a:ln>
            <a:effectLst/>
          </p:spPr>
          <p:txBody>
            <a:bodyPr rot="0" spcFirstLastPara="0" vert="horz" wrap="square" lIns="91440" tIns="91440" rIns="91440" bIns="0" numCol="1" spcCol="0" rtlCol="0" fromWordArt="0" anchor="t" anchorCtr="0" forceAA="0" compatLnSpc="1">
              <a:prstTxWarp prst="textNoShape">
                <a:avLst/>
              </a:prstTxWarp>
              <a:sp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Cash</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1. Money in the form of coins or banknotes, especially that issued by a government.</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2. Money or an equivalent, as a check, paid at the time of making a purchase.</a:t>
              </a:r>
            </a:p>
            <a:p>
              <a:pPr marL="0" marR="0" lvl="0" indent="0" defTabSz="914400" eaLnBrk="1" fontAlgn="auto" latinLnBrk="0" hangingPunct="1">
                <a:lnSpc>
                  <a:spcPct val="115000"/>
                </a:lnSpc>
                <a:spcBef>
                  <a:spcPts val="0"/>
                </a:spcBef>
                <a:spcAft>
                  <a:spcPts val="100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grpSp>
      <p:sp>
        <p:nvSpPr>
          <p:cNvPr id="7" name="TextBox 6">
            <a:extLst>
              <a:ext uri="{FF2B5EF4-FFF2-40B4-BE49-F238E27FC236}">
                <a16:creationId xmlns:a16="http://schemas.microsoft.com/office/drawing/2014/main" id="{A1EA92E0-A9D9-4A1A-AB41-534EEEECB91E}"/>
              </a:ext>
            </a:extLst>
          </p:cNvPr>
          <p:cNvSpPr txBox="1"/>
          <p:nvPr/>
        </p:nvSpPr>
        <p:spPr>
          <a:xfrm>
            <a:off x="3657600" y="6452557"/>
            <a:ext cx="5486400" cy="261610"/>
          </a:xfrm>
          <a:prstGeom prst="rect">
            <a:avLst/>
          </a:prstGeom>
          <a:noFill/>
        </p:spPr>
        <p:txBody>
          <a:bodyPr wrap="square" rtlCol="0">
            <a:spAutoFit/>
          </a:bodyPr>
          <a:lstStyle/>
          <a:p>
            <a:r>
              <a:rPr lang="en-US" sz="1100" i="1" dirty="0"/>
              <a:t>Cash</a:t>
            </a:r>
            <a:r>
              <a:rPr lang="en-US" sz="1100" dirty="0"/>
              <a:t>. (2019). Retrieved from Dictionary.com: https://www.dictionary.com/browse/cash</a:t>
            </a:r>
          </a:p>
        </p:txBody>
      </p:sp>
    </p:spTree>
    <p:extLst>
      <p:ext uri="{BB962C8B-B14F-4D97-AF65-F5344CB8AC3E}">
        <p14:creationId xmlns:p14="http://schemas.microsoft.com/office/powerpoint/2010/main" val="1213905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52AB0-A13A-4E9C-96E5-7ADE900CE7C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000" y="3657600"/>
            <a:ext cx="2246303" cy="2209800"/>
          </a:xfrm>
          <a:prstGeom prst="rect">
            <a:avLst/>
          </a:prstGeom>
        </p:spPr>
      </p:pic>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a:bodyPr>
          <a:lstStyle/>
          <a:p>
            <a:r>
              <a:rPr lang="en-US" dirty="0"/>
              <a:t>Cash</a:t>
            </a:r>
          </a:p>
        </p:txBody>
      </p:sp>
      <p:sp>
        <p:nvSpPr>
          <p:cNvPr id="3" name="Content Placeholder 2">
            <a:extLst>
              <a:ext uri="{FF2B5EF4-FFF2-40B4-BE49-F238E27FC236}">
                <a16:creationId xmlns:a16="http://schemas.microsoft.com/office/drawing/2014/main" id="{A59706E0-4CCB-46B5-833B-7B2F78A2F67D}"/>
              </a:ext>
            </a:extLst>
          </p:cNvPr>
          <p:cNvSpPr>
            <a:spLocks noGrp="1"/>
          </p:cNvSpPr>
          <p:nvPr>
            <p:ph idx="1"/>
          </p:nvPr>
        </p:nvSpPr>
        <p:spPr>
          <a:xfrm>
            <a:off x="457200" y="1706471"/>
            <a:ext cx="7620000" cy="4724400"/>
          </a:xfrm>
        </p:spPr>
        <p:txBody>
          <a:bodyPr>
            <a:normAutofit lnSpcReduction="10000"/>
          </a:bodyPr>
          <a:lstStyle/>
          <a:p>
            <a:pPr>
              <a:spcAft>
                <a:spcPts val="1200"/>
              </a:spcAft>
            </a:pPr>
            <a:r>
              <a:rPr lang="en-US" dirty="0"/>
              <a:t>A paper check is often considered “cash”</a:t>
            </a:r>
          </a:p>
          <a:p>
            <a:pPr lvl="1">
              <a:spcAft>
                <a:spcPts val="1200"/>
              </a:spcAft>
            </a:pPr>
            <a:r>
              <a:rPr lang="en-US" dirty="0"/>
              <a:t>BUT not the same as handing over that green paper!</a:t>
            </a:r>
          </a:p>
          <a:p>
            <a:pPr lvl="1">
              <a:spcAft>
                <a:spcPts val="1200"/>
              </a:spcAft>
            </a:pPr>
            <a:r>
              <a:rPr lang="en-US" dirty="0"/>
              <a:t>Checks often used to pay rent, utilities, etc.</a:t>
            </a:r>
          </a:p>
          <a:p>
            <a:pPr lvl="2">
              <a:spcAft>
                <a:spcPts val="1200"/>
              </a:spcAft>
            </a:pPr>
            <a:r>
              <a:rPr lang="en-US" dirty="0"/>
              <a:t>(or pay bills using online banking)</a:t>
            </a:r>
          </a:p>
          <a:p>
            <a:pPr>
              <a:spcAft>
                <a:spcPts val="1200"/>
              </a:spcAft>
            </a:pPr>
            <a:r>
              <a:rPr lang="en-US" dirty="0"/>
              <a:t>Plan ahead &amp; carry the amount of cash you plan to spend</a:t>
            </a:r>
          </a:p>
          <a:p>
            <a:pPr lvl="1">
              <a:spcAft>
                <a:spcPts val="1200"/>
              </a:spcAft>
            </a:pPr>
            <a:r>
              <a:rPr lang="en-US" dirty="0"/>
              <a:t>More likely to spend wisely &amp; thoughtfully!</a:t>
            </a:r>
          </a:p>
        </p:txBody>
      </p:sp>
    </p:spTree>
    <p:extLst>
      <p:ext uri="{BB962C8B-B14F-4D97-AF65-F5344CB8AC3E}">
        <p14:creationId xmlns:p14="http://schemas.microsoft.com/office/powerpoint/2010/main" val="234470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a:bodyPr>
          <a:lstStyle/>
          <a:p>
            <a:r>
              <a:rPr lang="en-US" dirty="0"/>
              <a:t>Cash</a:t>
            </a:r>
          </a:p>
        </p:txBody>
      </p:sp>
      <p:sp>
        <p:nvSpPr>
          <p:cNvPr id="3" name="Content Placeholder 2">
            <a:extLst>
              <a:ext uri="{FF2B5EF4-FFF2-40B4-BE49-F238E27FC236}">
                <a16:creationId xmlns:a16="http://schemas.microsoft.com/office/drawing/2014/main" id="{A59706E0-4CCB-46B5-833B-7B2F78A2F67D}"/>
              </a:ext>
            </a:extLst>
          </p:cNvPr>
          <p:cNvSpPr>
            <a:spLocks noGrp="1"/>
          </p:cNvSpPr>
          <p:nvPr>
            <p:ph idx="1"/>
          </p:nvPr>
        </p:nvSpPr>
        <p:spPr>
          <a:xfrm>
            <a:off x="457200" y="1706471"/>
            <a:ext cx="8229600" cy="4724400"/>
          </a:xfrm>
        </p:spPr>
        <p:txBody>
          <a:bodyPr>
            <a:normAutofit/>
          </a:bodyPr>
          <a:lstStyle/>
          <a:p>
            <a:pPr marL="0" indent="0">
              <a:spcAft>
                <a:spcPts val="1200"/>
              </a:spcAft>
              <a:buNone/>
            </a:pPr>
            <a:r>
              <a:rPr lang="en-US" dirty="0"/>
              <a:t>Downsides of using a debit card in place of cash:</a:t>
            </a:r>
          </a:p>
          <a:p>
            <a:pPr>
              <a:spcAft>
                <a:spcPts val="1200"/>
              </a:spcAft>
            </a:pPr>
            <a:r>
              <a:rPr lang="en-US" dirty="0"/>
              <a:t>You don’t feel the cash leaving your hand</a:t>
            </a:r>
          </a:p>
          <a:p>
            <a:pPr>
              <a:spcAft>
                <a:spcPts val="1200"/>
              </a:spcAft>
            </a:pPr>
            <a:r>
              <a:rPr lang="en-US" dirty="0"/>
              <a:t>Really easy to do unplanned spending – overspending!</a:t>
            </a:r>
          </a:p>
          <a:p>
            <a:pPr>
              <a:spcAft>
                <a:spcPts val="1200"/>
              </a:spcAft>
            </a:pPr>
            <a:r>
              <a:rPr lang="en-US" dirty="0"/>
              <a:t>May overdraw your bank account</a:t>
            </a:r>
          </a:p>
          <a:p>
            <a:pPr lvl="1">
              <a:spcAft>
                <a:spcPts val="1200"/>
              </a:spcAft>
            </a:pPr>
            <a:r>
              <a:rPr lang="en-US" dirty="0"/>
              <a:t>Bank penalty fees for overdrawing</a:t>
            </a:r>
          </a:p>
        </p:txBody>
      </p:sp>
      <p:pic>
        <p:nvPicPr>
          <p:cNvPr id="5" name="Picture 4" descr="A picture containing drawing&#10;&#10;Description automatically generated">
            <a:extLst>
              <a:ext uri="{FF2B5EF4-FFF2-40B4-BE49-F238E27FC236}">
                <a16:creationId xmlns:a16="http://schemas.microsoft.com/office/drawing/2014/main" id="{D2B0FE6D-33C4-4927-A03F-E6BDB2379C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77000" y="4197178"/>
            <a:ext cx="1847603" cy="2522526"/>
          </a:xfrm>
          <a:prstGeom prst="rect">
            <a:avLst/>
          </a:prstGeom>
        </p:spPr>
      </p:pic>
    </p:spTree>
    <p:extLst>
      <p:ext uri="{BB962C8B-B14F-4D97-AF65-F5344CB8AC3E}">
        <p14:creationId xmlns:p14="http://schemas.microsoft.com/office/powerpoint/2010/main" val="316250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9655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Agenda</a:t>
            </a:r>
          </a:p>
        </p:txBody>
      </p:sp>
      <p:sp>
        <p:nvSpPr>
          <p:cNvPr id="4" name="Content Placeholder 3"/>
          <p:cNvSpPr>
            <a:spLocks noGrp="1"/>
          </p:cNvSpPr>
          <p:nvPr>
            <p:ph idx="1"/>
          </p:nvPr>
        </p:nvSpPr>
        <p:spPr>
          <a:xfrm>
            <a:off x="1524000" y="1417167"/>
            <a:ext cx="6477000" cy="5044282"/>
          </a:xfrm>
        </p:spPr>
        <p:txBody>
          <a:bodyPr>
            <a:noAutofit/>
          </a:bodyPr>
          <a:lstStyle/>
          <a:p>
            <a:pPr marL="0" indent="0">
              <a:spcBef>
                <a:spcPts val="0"/>
              </a:spcBef>
              <a:spcAft>
                <a:spcPts val="600"/>
              </a:spcAft>
              <a:buNone/>
            </a:pPr>
            <a:r>
              <a:rPr lang="en-US" sz="2200" dirty="0">
                <a:hlinkClick r:id="rId2" action="ppaction://hlinksldjump"/>
              </a:rPr>
              <a:t> </a:t>
            </a:r>
            <a:endParaRPr lang="en-US" sz="2200" dirty="0"/>
          </a:p>
        </p:txBody>
      </p:sp>
      <p:sp>
        <p:nvSpPr>
          <p:cNvPr id="5" name="TextBox 4">
            <a:extLst>
              <a:ext uri="{FF2B5EF4-FFF2-40B4-BE49-F238E27FC236}">
                <a16:creationId xmlns:a16="http://schemas.microsoft.com/office/drawing/2014/main" id="{A33012AD-7DD1-4F05-8AFB-2AFD32F2A83A}"/>
              </a:ext>
            </a:extLst>
          </p:cNvPr>
          <p:cNvSpPr txBox="1"/>
          <p:nvPr/>
        </p:nvSpPr>
        <p:spPr>
          <a:xfrm>
            <a:off x="1282861" y="1981200"/>
            <a:ext cx="6705600" cy="3600986"/>
          </a:xfrm>
          <a:prstGeom prst="rect">
            <a:avLst/>
          </a:prstGeom>
          <a:noFill/>
        </p:spPr>
        <p:txBody>
          <a:bodyPr wrap="square" rtlCol="0">
            <a:spAutoFit/>
          </a:bodyPr>
          <a:lstStyle/>
          <a:p>
            <a:pPr>
              <a:spcAft>
                <a:spcPts val="1200"/>
              </a:spcAft>
            </a:pPr>
            <a:r>
              <a:rPr lang="en-US" sz="2400" dirty="0"/>
              <a:t>A1. Introduction to Personal Finance</a:t>
            </a:r>
          </a:p>
          <a:p>
            <a:pPr>
              <a:spcAft>
                <a:spcPts val="1200"/>
              </a:spcAft>
            </a:pPr>
            <a:r>
              <a:rPr lang="en-US" sz="2400" dirty="0"/>
              <a:t>A2. Cash</a:t>
            </a:r>
          </a:p>
          <a:p>
            <a:pPr>
              <a:spcAft>
                <a:spcPts val="1200"/>
              </a:spcAft>
            </a:pPr>
            <a:r>
              <a:rPr lang="en-US" sz="2400" dirty="0"/>
              <a:t>A3. Savings</a:t>
            </a:r>
          </a:p>
          <a:p>
            <a:pPr>
              <a:spcAft>
                <a:spcPts val="1200"/>
              </a:spcAft>
            </a:pPr>
            <a:r>
              <a:rPr lang="en-US" sz="2400" dirty="0"/>
              <a:t>A4. Checking Accounts</a:t>
            </a:r>
          </a:p>
          <a:p>
            <a:pPr>
              <a:spcAft>
                <a:spcPts val="1200"/>
              </a:spcAft>
            </a:pPr>
            <a:r>
              <a:rPr lang="en-US" sz="2400" dirty="0"/>
              <a:t>A5. Debt, Loans, and Credit Cards</a:t>
            </a:r>
          </a:p>
          <a:p>
            <a:pPr>
              <a:spcAft>
                <a:spcPts val="1200"/>
              </a:spcAft>
            </a:pPr>
            <a:r>
              <a:rPr lang="en-US" sz="2400" dirty="0"/>
              <a:t>A6. Personal Budgeting</a:t>
            </a:r>
          </a:p>
          <a:p>
            <a:pPr>
              <a:spcAft>
                <a:spcPts val="1200"/>
              </a:spcAft>
            </a:pPr>
            <a:r>
              <a:rPr lang="en-US" sz="2400" dirty="0"/>
              <a:t>A7. Life After High School</a:t>
            </a:r>
          </a:p>
        </p:txBody>
      </p:sp>
    </p:spTree>
    <p:extLst>
      <p:ext uri="{BB962C8B-B14F-4D97-AF65-F5344CB8AC3E}">
        <p14:creationId xmlns:p14="http://schemas.microsoft.com/office/powerpoint/2010/main" val="340769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9200" y="304800"/>
            <a:ext cx="6934200" cy="1143000"/>
          </a:xfrm>
        </p:spPr>
        <p:txBody>
          <a:bodyPr>
            <a:normAutofit/>
          </a:bodyPr>
          <a:lstStyle/>
          <a:p>
            <a:r>
              <a:rPr lang="en-US" altLang="en-US" dirty="0"/>
              <a:t>Check on Learning</a:t>
            </a:r>
          </a:p>
        </p:txBody>
      </p:sp>
      <p:sp>
        <p:nvSpPr>
          <p:cNvPr id="2" name="TextBox 1">
            <a:extLst>
              <a:ext uri="{FF2B5EF4-FFF2-40B4-BE49-F238E27FC236}">
                <a16:creationId xmlns:a16="http://schemas.microsoft.com/office/drawing/2014/main" id="{C51D0139-8667-4F42-83B6-C3E04ACDAB50}"/>
              </a:ext>
            </a:extLst>
          </p:cNvPr>
          <p:cNvSpPr txBox="1"/>
          <p:nvPr/>
        </p:nvSpPr>
        <p:spPr>
          <a:xfrm>
            <a:off x="990600" y="2367171"/>
            <a:ext cx="7467600" cy="2739211"/>
          </a:xfrm>
          <a:prstGeom prst="rect">
            <a:avLst/>
          </a:prstGeom>
          <a:noFill/>
        </p:spPr>
        <p:txBody>
          <a:bodyPr wrap="square" rtlCol="0">
            <a:spAutoFit/>
          </a:bodyPr>
          <a:lstStyle/>
          <a:p>
            <a:r>
              <a:rPr lang="en-US" sz="3600" dirty="0"/>
              <a:t>Why is it better to use cash rather than a debit card?</a:t>
            </a:r>
          </a:p>
          <a:p>
            <a:endParaRPr lang="en-US" sz="3200" dirty="0"/>
          </a:p>
          <a:p>
            <a:endParaRPr lang="en-US" sz="3200" dirty="0"/>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04413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7962"/>
            <a:ext cx="7772400" cy="1362075"/>
          </a:xfrm>
        </p:spPr>
        <p:txBody>
          <a:bodyPr>
            <a:normAutofit/>
          </a:bodyPr>
          <a:lstStyle/>
          <a:p>
            <a:r>
              <a:rPr lang="en-US" sz="4400" dirty="0"/>
              <a:t>Savings</a:t>
            </a:r>
          </a:p>
        </p:txBody>
      </p:sp>
    </p:spTree>
    <p:extLst>
      <p:ext uri="{BB962C8B-B14F-4D97-AF65-F5344CB8AC3E}">
        <p14:creationId xmlns:p14="http://schemas.microsoft.com/office/powerpoint/2010/main" val="2252981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990600" y="264692"/>
            <a:ext cx="7162800" cy="1143000"/>
          </a:xfrm>
        </p:spPr>
        <p:txBody>
          <a:bodyPr>
            <a:normAutofit/>
          </a:bodyPr>
          <a:lstStyle/>
          <a:p>
            <a:r>
              <a:rPr lang="en-US" dirty="0"/>
              <a:t>Savings</a:t>
            </a:r>
          </a:p>
        </p:txBody>
      </p:sp>
      <p:sp>
        <p:nvSpPr>
          <p:cNvPr id="4" name="Content Placeholder 3"/>
          <p:cNvSpPr>
            <a:spLocks noGrp="1"/>
          </p:cNvSpPr>
          <p:nvPr>
            <p:ph idx="1"/>
          </p:nvPr>
        </p:nvSpPr>
        <p:spPr>
          <a:xfrm>
            <a:off x="838200" y="1600200"/>
            <a:ext cx="7772400" cy="5257800"/>
          </a:xfrm>
        </p:spPr>
        <p:txBody>
          <a:bodyPr>
            <a:normAutofit/>
          </a:bodyPr>
          <a:lstStyle/>
          <a:p>
            <a:pPr marL="0" indent="0">
              <a:buNone/>
            </a:pPr>
            <a:r>
              <a:rPr lang="en-US" sz="2800" b="1" u="sng" dirty="0"/>
              <a:t>OBJECTIVES</a:t>
            </a:r>
          </a:p>
          <a:p>
            <a:pPr marL="0" indent="0">
              <a:spcAft>
                <a:spcPts val="1200"/>
              </a:spcAft>
              <a:buNone/>
            </a:pPr>
            <a:r>
              <a:rPr lang="en-US" sz="2400" i="1" dirty="0"/>
              <a:t>Cadets will be able to put into practice good money management skills.</a:t>
            </a:r>
            <a:endParaRPr lang="en-US" sz="2400" dirty="0"/>
          </a:p>
          <a:p>
            <a:pPr marL="0" indent="0">
              <a:buNone/>
            </a:pPr>
            <a:r>
              <a:rPr lang="en-US" sz="2800" b="1" u="sng" dirty="0"/>
              <a:t>Plan of Action</a:t>
            </a:r>
            <a:endParaRPr lang="en-US" sz="2800" dirty="0"/>
          </a:p>
          <a:p>
            <a:pPr marL="0" lvl="0" indent="0">
              <a:spcAft>
                <a:spcPts val="1200"/>
              </a:spcAft>
              <a:buNone/>
            </a:pPr>
            <a:r>
              <a:rPr lang="en-US" sz="2600" dirty="0">
                <a:highlight>
                  <a:srgbClr val="FFFF00"/>
                </a:highlight>
              </a:rPr>
              <a:t>3. Open a savings account</a:t>
            </a:r>
          </a:p>
          <a:p>
            <a:pPr marL="0" lvl="0" indent="0">
              <a:buNone/>
            </a:pPr>
            <a:r>
              <a:rPr lang="en-US" sz="2800" b="1" u="sng" dirty="0"/>
              <a:t>Essential Question</a:t>
            </a:r>
            <a:r>
              <a:rPr lang="en-US" sz="2800" dirty="0"/>
              <a:t>: </a:t>
            </a:r>
            <a:endParaRPr lang="en-US" sz="2800" dirty="0">
              <a:highlight>
                <a:srgbClr val="FFFF00"/>
              </a:highlight>
            </a:endParaRPr>
          </a:p>
          <a:p>
            <a:pPr marL="0" indent="0">
              <a:buNone/>
            </a:pPr>
            <a:r>
              <a:rPr lang="en-US" sz="2800" dirty="0">
                <a:highlight>
                  <a:srgbClr val="FFFF00"/>
                </a:highlight>
              </a:rPr>
              <a:t>Why is it important to have a savings account?</a:t>
            </a:r>
          </a:p>
        </p:txBody>
      </p:sp>
    </p:spTree>
    <p:extLst>
      <p:ext uri="{BB962C8B-B14F-4D97-AF65-F5344CB8AC3E}">
        <p14:creationId xmlns:p14="http://schemas.microsoft.com/office/powerpoint/2010/main" val="396291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lstStyle/>
          <a:p>
            <a:r>
              <a:rPr lang="en-US" dirty="0"/>
              <a:t>Savings</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762000" y="1600200"/>
            <a:ext cx="7924800" cy="4525963"/>
          </a:xfrm>
        </p:spPr>
        <p:txBody>
          <a:bodyPr/>
          <a:lstStyle/>
          <a:p>
            <a:pPr marL="0" indent="0" algn="ctr">
              <a:spcAft>
                <a:spcPts val="1800"/>
              </a:spcAft>
              <a:buNone/>
            </a:pPr>
            <a:r>
              <a:rPr lang="en-US" b="1" dirty="0">
                <a:solidFill>
                  <a:schemeClr val="accent1">
                    <a:lumMod val="75000"/>
                  </a:schemeClr>
                </a:solidFill>
              </a:rPr>
              <a:t>Wise money management includes putting aside some money for savings</a:t>
            </a:r>
          </a:p>
          <a:p>
            <a:r>
              <a:rPr lang="en-US" dirty="0"/>
              <a:t>Need to make some savings goals</a:t>
            </a:r>
          </a:p>
          <a:p>
            <a:r>
              <a:rPr lang="en-US" dirty="0"/>
              <a:t>Possible savings goals right now:</a:t>
            </a:r>
          </a:p>
          <a:p>
            <a:pPr lvl="1"/>
            <a:r>
              <a:rPr lang="en-US" dirty="0"/>
              <a:t>a car</a:t>
            </a:r>
          </a:p>
          <a:p>
            <a:pPr lvl="1"/>
            <a:r>
              <a:rPr lang="en-US" dirty="0"/>
              <a:t>college or vocational/trade school</a:t>
            </a:r>
          </a:p>
          <a:p>
            <a:pPr lvl="1"/>
            <a:r>
              <a:rPr lang="en-US" dirty="0"/>
              <a:t>“first &amp; last” months’ rent for an apartment</a:t>
            </a:r>
          </a:p>
        </p:txBody>
      </p:sp>
    </p:spTree>
    <p:extLst>
      <p:ext uri="{BB962C8B-B14F-4D97-AF65-F5344CB8AC3E}">
        <p14:creationId xmlns:p14="http://schemas.microsoft.com/office/powerpoint/2010/main" val="311313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lstStyle/>
          <a:p>
            <a:r>
              <a:rPr lang="en-US" dirty="0"/>
              <a:t>Savings</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762000" y="1600200"/>
            <a:ext cx="7924800" cy="4876800"/>
          </a:xfrm>
        </p:spPr>
        <p:txBody>
          <a:bodyPr>
            <a:normAutofit fontScale="85000" lnSpcReduction="20000"/>
          </a:bodyPr>
          <a:lstStyle/>
          <a:p>
            <a:pPr marL="0" indent="0" algn="ctr">
              <a:spcAft>
                <a:spcPts val="1800"/>
              </a:spcAft>
              <a:buNone/>
            </a:pPr>
            <a:r>
              <a:rPr lang="en-US" b="1" dirty="0">
                <a:solidFill>
                  <a:schemeClr val="accent1">
                    <a:lumMod val="75000"/>
                  </a:schemeClr>
                </a:solidFill>
              </a:rPr>
              <a:t>Regularly putting money in a savings account establishes a good lifetime habit</a:t>
            </a:r>
          </a:p>
          <a:p>
            <a:pPr marL="0" indent="0">
              <a:spcAft>
                <a:spcPts val="600"/>
              </a:spcAft>
              <a:buNone/>
            </a:pPr>
            <a:r>
              <a:rPr lang="en-US" u="sng" dirty="0"/>
              <a:t>Possible savings goals as an adult</a:t>
            </a:r>
            <a:r>
              <a:rPr lang="en-US" dirty="0"/>
              <a:t>:</a:t>
            </a:r>
          </a:p>
          <a:p>
            <a:r>
              <a:rPr lang="en-US" dirty="0"/>
              <a:t>“emergency savings” for expected &amp; unexpected things</a:t>
            </a:r>
          </a:p>
          <a:p>
            <a:pPr lvl="2">
              <a:buFont typeface="Wingdings" panose="05000000000000000000" pitchFamily="2" charset="2"/>
              <a:buChar char="Ø"/>
            </a:pPr>
            <a:r>
              <a:rPr lang="en-US" dirty="0"/>
              <a:t>Medical emergencies, job loss, car and house repairs</a:t>
            </a:r>
          </a:p>
          <a:p>
            <a:r>
              <a:rPr lang="en-US" dirty="0"/>
              <a:t>A car</a:t>
            </a:r>
          </a:p>
          <a:p>
            <a:r>
              <a:rPr lang="en-US" dirty="0"/>
              <a:t>Down payment to buy a home</a:t>
            </a:r>
          </a:p>
          <a:p>
            <a:r>
              <a:rPr lang="en-US" dirty="0"/>
              <a:t>Vacations</a:t>
            </a:r>
          </a:p>
          <a:p>
            <a:r>
              <a:rPr lang="en-US" dirty="0"/>
              <a:t>Christmas gifts</a:t>
            </a:r>
          </a:p>
          <a:p>
            <a:r>
              <a:rPr lang="en-US" dirty="0"/>
              <a:t>Children’s college</a:t>
            </a:r>
          </a:p>
        </p:txBody>
      </p:sp>
    </p:spTree>
    <p:extLst>
      <p:ext uri="{BB962C8B-B14F-4D97-AF65-F5344CB8AC3E}">
        <p14:creationId xmlns:p14="http://schemas.microsoft.com/office/powerpoint/2010/main" val="2188307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lstStyle/>
          <a:p>
            <a:r>
              <a:rPr lang="en-US" dirty="0"/>
              <a:t>Savings</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762000" y="1600200"/>
            <a:ext cx="7924800" cy="4876800"/>
          </a:xfrm>
        </p:spPr>
        <p:txBody>
          <a:bodyPr>
            <a:normAutofit/>
          </a:bodyPr>
          <a:lstStyle/>
          <a:p>
            <a:pPr marL="0" indent="0">
              <a:spcAft>
                <a:spcPts val="600"/>
              </a:spcAft>
              <a:buNone/>
            </a:pPr>
            <a:r>
              <a:rPr lang="en-US" dirty="0"/>
              <a:t>Why not save your money…</a:t>
            </a:r>
          </a:p>
          <a:p>
            <a:pPr marL="0" indent="0">
              <a:buNone/>
            </a:pPr>
            <a:r>
              <a:rPr lang="en-US" dirty="0"/>
              <a:t>	- in a box in your closet?</a:t>
            </a:r>
          </a:p>
          <a:p>
            <a:pPr marL="0" indent="0">
              <a:spcAft>
                <a:spcPts val="600"/>
              </a:spcAft>
              <a:buNone/>
            </a:pPr>
            <a:r>
              <a:rPr lang="en-US" dirty="0"/>
              <a:t>	- under your mattress?</a:t>
            </a:r>
          </a:p>
          <a:p>
            <a:pPr marL="0" indent="0">
              <a:spcAft>
                <a:spcPts val="600"/>
              </a:spcAft>
              <a:buNone/>
            </a:pPr>
            <a:r>
              <a:rPr lang="en-US" dirty="0"/>
              <a:t>	- or somewhere else in your house?</a:t>
            </a:r>
          </a:p>
          <a:p>
            <a:pPr marL="0" indent="0">
              <a:spcAft>
                <a:spcPts val="600"/>
              </a:spcAft>
              <a:buNone/>
            </a:pPr>
            <a:r>
              <a:rPr lang="en-US" b="1" dirty="0">
                <a:solidFill>
                  <a:schemeClr val="accent1">
                    <a:lumMod val="50000"/>
                  </a:schemeClr>
                </a:solidFill>
              </a:rPr>
              <a:t>BECAUSE…</a:t>
            </a:r>
          </a:p>
          <a:p>
            <a:pPr marL="514350" indent="-514350">
              <a:spcAft>
                <a:spcPts val="600"/>
              </a:spcAft>
              <a:buAutoNum type="arabicParenR"/>
            </a:pPr>
            <a:r>
              <a:rPr lang="en-US" dirty="0"/>
              <a:t>Someone may steal it if they find it</a:t>
            </a:r>
          </a:p>
          <a:p>
            <a:pPr marL="514350" indent="-514350">
              <a:spcAft>
                <a:spcPts val="600"/>
              </a:spcAft>
              <a:buAutoNum type="arabicParenR"/>
            </a:pPr>
            <a:r>
              <a:rPr lang="en-US" dirty="0"/>
              <a:t>You may spend it because of easy access!</a:t>
            </a:r>
          </a:p>
        </p:txBody>
      </p:sp>
      <p:pic>
        <p:nvPicPr>
          <p:cNvPr id="5" name="Picture 4" descr="A close up of text on a white background&#10;&#10;Description automatically generated">
            <a:extLst>
              <a:ext uri="{FF2B5EF4-FFF2-40B4-BE49-F238E27FC236}">
                <a16:creationId xmlns:a16="http://schemas.microsoft.com/office/drawing/2014/main" id="{9C13CC2F-A3AD-4625-A513-41B99D40EF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1200" y="762000"/>
            <a:ext cx="3071794" cy="2049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209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lstStyle/>
          <a:p>
            <a:r>
              <a:rPr lang="en-US" dirty="0"/>
              <a:t>Savings</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762000" y="1600200"/>
            <a:ext cx="7924800" cy="4876800"/>
          </a:xfrm>
        </p:spPr>
        <p:txBody>
          <a:bodyPr>
            <a:normAutofit/>
          </a:bodyPr>
          <a:lstStyle/>
          <a:p>
            <a:pPr marL="0" indent="0">
              <a:spcAft>
                <a:spcPts val="600"/>
              </a:spcAft>
              <a:buNone/>
            </a:pPr>
            <a:endParaRPr lang="en-US" dirty="0"/>
          </a:p>
          <a:p>
            <a:pPr marL="0" indent="0">
              <a:spcAft>
                <a:spcPts val="600"/>
              </a:spcAft>
              <a:buNone/>
            </a:pPr>
            <a:endParaRPr lang="en-US" dirty="0"/>
          </a:p>
          <a:p>
            <a:pPr marL="0" indent="0">
              <a:spcAft>
                <a:spcPts val="600"/>
              </a:spcAft>
              <a:buNone/>
            </a:pPr>
            <a:r>
              <a:rPr lang="en-US" dirty="0"/>
              <a:t>Save your money in a savings account at a financial institution such as a bank or credit union:</a:t>
            </a:r>
          </a:p>
          <a:p>
            <a:pPr>
              <a:spcAft>
                <a:spcPts val="600"/>
              </a:spcAft>
            </a:pPr>
            <a:r>
              <a:rPr lang="en-US" dirty="0"/>
              <a:t>Safest place for your money</a:t>
            </a:r>
          </a:p>
          <a:p>
            <a:pPr>
              <a:spcAft>
                <a:spcPts val="600"/>
              </a:spcAft>
            </a:pPr>
            <a:r>
              <a:rPr lang="en-US" dirty="0"/>
              <a:t>Your money will earn compound interest</a:t>
            </a:r>
          </a:p>
        </p:txBody>
      </p:sp>
      <p:pic>
        <p:nvPicPr>
          <p:cNvPr id="5" name="Picture 4" descr="A close up of text on a white background&#10;&#10;Description automatically generated">
            <a:extLst>
              <a:ext uri="{FF2B5EF4-FFF2-40B4-BE49-F238E27FC236}">
                <a16:creationId xmlns:a16="http://schemas.microsoft.com/office/drawing/2014/main" id="{9C13CC2F-A3AD-4625-A513-41B99D40EFD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91200" y="762000"/>
            <a:ext cx="3071794" cy="2049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0213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lstStyle/>
          <a:p>
            <a:r>
              <a:rPr lang="en-US" dirty="0"/>
              <a:t>Savings</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762000" y="1600200"/>
            <a:ext cx="7924800" cy="4876800"/>
          </a:xfrm>
        </p:spPr>
        <p:txBody>
          <a:bodyPr>
            <a:normAutofit/>
          </a:bodyPr>
          <a:lstStyle/>
          <a:p>
            <a:pPr marL="0" indent="0">
              <a:spcAft>
                <a:spcPts val="600"/>
              </a:spcAft>
              <a:buNone/>
            </a:pPr>
            <a:r>
              <a:rPr lang="en-US" i="1" u="sng" dirty="0"/>
              <a:t>Compound Interest</a:t>
            </a:r>
            <a:r>
              <a:rPr lang="en-US" dirty="0"/>
              <a:t>: A process of growing your money</a:t>
            </a:r>
          </a:p>
          <a:p>
            <a:pPr>
              <a:spcAft>
                <a:spcPts val="600"/>
              </a:spcAft>
            </a:pPr>
            <a:r>
              <a:rPr lang="en-US" sz="2600" dirty="0"/>
              <a:t>Bank pays you interest on the money you’ve deposited</a:t>
            </a:r>
          </a:p>
          <a:p>
            <a:pPr lvl="1">
              <a:spcAft>
                <a:spcPts val="600"/>
              </a:spcAft>
            </a:pPr>
            <a:r>
              <a:rPr lang="en-US" sz="2400" dirty="0"/>
              <a:t>Interest is calculated on the total money you’ve deposited </a:t>
            </a:r>
            <a:r>
              <a:rPr lang="en-US" sz="2000" i="1" dirty="0"/>
              <a:t>(assuming you haven’t taken money out of your account)</a:t>
            </a:r>
          </a:p>
          <a:p>
            <a:pPr lvl="1">
              <a:spcAft>
                <a:spcPts val="600"/>
              </a:spcAft>
            </a:pPr>
            <a:r>
              <a:rPr lang="en-US" sz="2400" dirty="0"/>
              <a:t>Every time the bank calculates interest, it includes:</a:t>
            </a:r>
          </a:p>
          <a:p>
            <a:pPr lvl="2">
              <a:spcAft>
                <a:spcPts val="600"/>
              </a:spcAft>
            </a:pPr>
            <a:r>
              <a:rPr lang="en-US" sz="2000" dirty="0"/>
              <a:t>the interest the bank previously paid you</a:t>
            </a:r>
          </a:p>
          <a:p>
            <a:pPr lvl="2">
              <a:spcAft>
                <a:spcPts val="600"/>
              </a:spcAft>
            </a:pPr>
            <a:r>
              <a:rPr lang="en-US" sz="2000" dirty="0"/>
              <a:t>plus any additional amounts you had deposited</a:t>
            </a:r>
          </a:p>
        </p:txBody>
      </p:sp>
      <p:pic>
        <p:nvPicPr>
          <p:cNvPr id="6" name="Picture 5" descr="A picture containing cake, cup, indoor, table&#10;&#10;Description automatically generated">
            <a:extLst>
              <a:ext uri="{FF2B5EF4-FFF2-40B4-BE49-F238E27FC236}">
                <a16:creationId xmlns:a16="http://schemas.microsoft.com/office/drawing/2014/main" id="{259C0A93-FECB-44CD-B595-449434D7A9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10200" y="4983162"/>
            <a:ext cx="3200400" cy="1600200"/>
          </a:xfrm>
          <a:prstGeom prst="rect">
            <a:avLst/>
          </a:prstGeom>
        </p:spPr>
      </p:pic>
    </p:spTree>
    <p:extLst>
      <p:ext uri="{BB962C8B-B14F-4D97-AF65-F5344CB8AC3E}">
        <p14:creationId xmlns:p14="http://schemas.microsoft.com/office/powerpoint/2010/main" val="1303084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lstStyle/>
          <a:p>
            <a:r>
              <a:rPr lang="en-US" dirty="0"/>
              <a:t>Savings</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838200" y="1524000"/>
            <a:ext cx="7924800" cy="4876800"/>
          </a:xfrm>
        </p:spPr>
        <p:txBody>
          <a:bodyPr>
            <a:normAutofit/>
          </a:bodyPr>
          <a:lstStyle/>
          <a:p>
            <a:pPr marL="0" marR="0" indent="0">
              <a:lnSpc>
                <a:spcPct val="115000"/>
              </a:lnSpc>
              <a:spcBef>
                <a:spcPts val="0"/>
              </a:spcBef>
              <a:spcAft>
                <a:spcPts val="10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The bank determines the frequency of interest calculation. Frequencies are:</a:t>
            </a:r>
          </a:p>
          <a:p>
            <a:pPr lvl="0">
              <a:lnSpc>
                <a:spcPct val="115000"/>
              </a:lnSpc>
              <a:spcBef>
                <a:spcPts val="0"/>
              </a:spcBef>
              <a:spcAft>
                <a:spcPts val="1000"/>
              </a:spcAft>
              <a:buSzPts val="1000"/>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Annual compounding: Interest is calculated and paid once a year.</a:t>
            </a:r>
          </a:p>
          <a:p>
            <a:pPr lvl="0">
              <a:lnSpc>
                <a:spcPct val="115000"/>
              </a:lnSpc>
              <a:spcBef>
                <a:spcPts val="0"/>
              </a:spcBef>
              <a:spcAft>
                <a:spcPts val="1000"/>
              </a:spcAft>
              <a:buSzPts val="1000"/>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Quarterly compounding: Interest is calculated and paid once every three months.</a:t>
            </a:r>
          </a:p>
          <a:p>
            <a:pPr lvl="0">
              <a:lnSpc>
                <a:spcPct val="115000"/>
              </a:lnSpc>
              <a:spcBef>
                <a:spcPts val="0"/>
              </a:spcBef>
              <a:spcAft>
                <a:spcPts val="1000"/>
              </a:spcAft>
              <a:buSzPts val="1000"/>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Monthly compounding: Interest is calculated and paid each month.</a:t>
            </a:r>
          </a:p>
          <a:p>
            <a:pPr lvl="0">
              <a:lnSpc>
                <a:spcPct val="115000"/>
              </a:lnSpc>
              <a:spcBef>
                <a:spcPts val="0"/>
              </a:spcBef>
              <a:spcAft>
                <a:spcPts val="1000"/>
              </a:spcAft>
              <a:buSzPts val="1000"/>
              <a:buFont typeface="Symbol" panose="05050102010706020507" pitchFamily="18" charset="2"/>
              <a:buChar char=""/>
              <a:tabLst>
                <a:tab pos="457200" algn="l"/>
              </a:tabLst>
            </a:pPr>
            <a:r>
              <a:rPr lang="en-US" sz="2200" dirty="0">
                <a:latin typeface="Calibri" panose="020F0502020204030204" pitchFamily="34" charset="0"/>
                <a:ea typeface="Calibri" panose="020F0502020204030204" pitchFamily="34" charset="0"/>
                <a:cs typeface="Times New Roman" panose="02020603050405020304" pitchFamily="18" charset="0"/>
              </a:rPr>
              <a:t>Daily compounding: Interest is calculated and paid every day.</a:t>
            </a:r>
          </a:p>
          <a:p>
            <a:pPr marL="0" indent="0">
              <a:spcAft>
                <a:spcPts val="600"/>
              </a:spcAft>
              <a:buNone/>
            </a:pPr>
            <a:endParaRPr lang="en-US" sz="2000" dirty="0"/>
          </a:p>
        </p:txBody>
      </p:sp>
      <p:pic>
        <p:nvPicPr>
          <p:cNvPr id="6" name="Picture 5" descr="A picture containing cake, cup, indoor, table&#10;&#10;Description automatically generated">
            <a:extLst>
              <a:ext uri="{FF2B5EF4-FFF2-40B4-BE49-F238E27FC236}">
                <a16:creationId xmlns:a16="http://schemas.microsoft.com/office/drawing/2014/main" id="{259C0A93-FECB-44CD-B595-449434D7A9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98524" y="4983162"/>
            <a:ext cx="3200400" cy="1600200"/>
          </a:xfrm>
          <a:prstGeom prst="rect">
            <a:avLst/>
          </a:prstGeom>
        </p:spPr>
      </p:pic>
      <p:sp>
        <p:nvSpPr>
          <p:cNvPr id="4" name="TextBox 3">
            <a:extLst>
              <a:ext uri="{FF2B5EF4-FFF2-40B4-BE49-F238E27FC236}">
                <a16:creationId xmlns:a16="http://schemas.microsoft.com/office/drawing/2014/main" id="{96E91525-D354-4F14-9C4B-B27C5C28828F}"/>
              </a:ext>
            </a:extLst>
          </p:cNvPr>
          <p:cNvSpPr txBox="1"/>
          <p:nvPr/>
        </p:nvSpPr>
        <p:spPr>
          <a:xfrm>
            <a:off x="228600" y="5715000"/>
            <a:ext cx="6019800" cy="470257"/>
          </a:xfrm>
          <a:prstGeom prst="rect">
            <a:avLst/>
          </a:prstGeom>
          <a:noFill/>
        </p:spPr>
        <p:txBody>
          <a:bodyPr wrap="square" rtlCol="0">
            <a:spAutoFit/>
          </a:bodyPr>
          <a:lstStyle/>
          <a:p>
            <a:pPr marL="457200" marR="0" indent="-457200">
              <a:lnSpc>
                <a:spcPct val="115000"/>
              </a:lnSpc>
              <a:spcBef>
                <a:spcPts val="0"/>
              </a:spcBef>
              <a:spcAft>
                <a:spcPts val="1000"/>
              </a:spcAft>
            </a:pPr>
            <a:r>
              <a:rPr lang="en-US" sz="1100" i="1" dirty="0">
                <a:latin typeface="Calibri" panose="020F0502020204030204" pitchFamily="34" charset="0"/>
                <a:ea typeface="Calibri" panose="020F0502020204030204" pitchFamily="34" charset="0"/>
                <a:cs typeface="Times New Roman" panose="02020603050405020304" pitchFamily="18" charset="0"/>
              </a:rPr>
              <a:t>How Often Is Interest Accrued on a Savings Account?</a:t>
            </a:r>
            <a:r>
              <a:rPr lang="en-US" sz="1100" dirty="0">
                <a:latin typeface="Calibri" panose="020F0502020204030204" pitchFamily="34" charset="0"/>
                <a:ea typeface="Calibri" panose="020F0502020204030204" pitchFamily="34" charset="0"/>
                <a:cs typeface="Times New Roman" panose="02020603050405020304" pitchFamily="18" charset="0"/>
              </a:rPr>
              <a:t> (2019). Retrieved from The Motley Fool: https://www.fool.com/saving/how-often-is-interest-accrued-on-a-savings-account.aspx</a:t>
            </a:r>
          </a:p>
        </p:txBody>
      </p:sp>
    </p:spTree>
    <p:extLst>
      <p:ext uri="{BB962C8B-B14F-4D97-AF65-F5344CB8AC3E}">
        <p14:creationId xmlns:p14="http://schemas.microsoft.com/office/powerpoint/2010/main" val="3240647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normAutofit fontScale="90000"/>
          </a:bodyPr>
          <a:lstStyle/>
          <a:p>
            <a:r>
              <a:rPr lang="en-US" dirty="0"/>
              <a:t>Compound Interest</a:t>
            </a:r>
            <a:br>
              <a:rPr lang="en-US" dirty="0"/>
            </a:br>
            <a:r>
              <a:rPr lang="en-US" dirty="0"/>
              <a:t> Example</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762000" y="1600200"/>
            <a:ext cx="8077200" cy="4876800"/>
          </a:xfrm>
        </p:spPr>
        <p:txBody>
          <a:bodyPr>
            <a:normAutofit fontScale="70000" lnSpcReduction="20000"/>
          </a:bodyPr>
          <a:lstStyle/>
          <a:p>
            <a:pPr marL="0" indent="0">
              <a:spcAft>
                <a:spcPts val="600"/>
              </a:spcAft>
              <a:buNone/>
            </a:pPr>
            <a:r>
              <a:rPr lang="en-US" dirty="0"/>
              <a:t>“Start with the concept of simple interest: you deposit money, and the bank pays you interest on your deposit. For example, you might deposit $100 for one year at 5 percent, and you’d earn $5 in interest over the year.</a:t>
            </a:r>
          </a:p>
          <a:p>
            <a:pPr marL="0" indent="0">
              <a:spcAft>
                <a:spcPts val="600"/>
              </a:spcAft>
              <a:buNone/>
            </a:pPr>
            <a:r>
              <a:rPr lang="en-US" dirty="0"/>
              <a:t>What happens next year? That’s where compounding comes in. You’ll start earning interest on your initial deposit, </a:t>
            </a:r>
            <a:r>
              <a:rPr lang="en-US" i="1" dirty="0"/>
              <a:t>and</a:t>
            </a:r>
            <a:r>
              <a:rPr lang="en-US" dirty="0"/>
              <a:t> you’ll earn interest on the interest you just earned:</a:t>
            </a:r>
          </a:p>
          <a:p>
            <a:pPr marL="514350" lvl="0" indent="-514350">
              <a:buFont typeface="+mj-lt"/>
              <a:buAutoNum type="arabicPeriod"/>
            </a:pPr>
            <a:r>
              <a:rPr lang="en-US" dirty="0"/>
              <a:t>You’ll earn 5 percent on your original deposit $100 again.</a:t>
            </a:r>
          </a:p>
          <a:p>
            <a:pPr marL="514350" lvl="0" indent="-514350">
              <a:spcAft>
                <a:spcPts val="600"/>
              </a:spcAft>
              <a:buFont typeface="+mj-lt"/>
              <a:buAutoNum type="arabicPeriod"/>
            </a:pPr>
            <a:r>
              <a:rPr lang="en-US" dirty="0"/>
              <a:t>You’ll earn 5 percent on the new $5 of interest earnings the bank paid to your account.</a:t>
            </a:r>
          </a:p>
          <a:p>
            <a:pPr marL="0" indent="0">
              <a:buNone/>
            </a:pPr>
            <a:r>
              <a:rPr lang="en-US" dirty="0"/>
              <a:t>That means you’ll earn </a:t>
            </a:r>
            <a:r>
              <a:rPr lang="en-US" i="1" dirty="0"/>
              <a:t>more</a:t>
            </a:r>
            <a:r>
              <a:rPr lang="en-US" dirty="0"/>
              <a:t> than $5 next year because your account balance is now $105, even though you didn’t make any deposits, so your earnings will accelerate. At many banks, especially online banks, interest compounds daily and gets added to your account monthly, so the process moves even faster.”</a:t>
            </a:r>
          </a:p>
          <a:p>
            <a:pPr marL="0" indent="0">
              <a:spcAft>
                <a:spcPts val="600"/>
              </a:spcAft>
              <a:buNone/>
            </a:pPr>
            <a:endParaRPr lang="en-US" sz="2000" dirty="0"/>
          </a:p>
        </p:txBody>
      </p:sp>
      <p:sp>
        <p:nvSpPr>
          <p:cNvPr id="4" name="TextBox 3">
            <a:extLst>
              <a:ext uri="{FF2B5EF4-FFF2-40B4-BE49-F238E27FC236}">
                <a16:creationId xmlns:a16="http://schemas.microsoft.com/office/drawing/2014/main" id="{4A95C703-4357-4FDC-A70C-9B28C446E3C1}"/>
              </a:ext>
            </a:extLst>
          </p:cNvPr>
          <p:cNvSpPr txBox="1"/>
          <p:nvPr/>
        </p:nvSpPr>
        <p:spPr>
          <a:xfrm>
            <a:off x="605118" y="6488668"/>
            <a:ext cx="8077200" cy="246221"/>
          </a:xfrm>
          <a:prstGeom prst="rect">
            <a:avLst/>
          </a:prstGeom>
          <a:noFill/>
        </p:spPr>
        <p:txBody>
          <a:bodyPr wrap="square" rtlCol="0">
            <a:spAutoFit/>
          </a:bodyPr>
          <a:lstStyle/>
          <a:p>
            <a:r>
              <a:rPr lang="en-US" sz="1000" i="1" dirty="0"/>
              <a:t>How Compound Interest Works and How to Calculate It</a:t>
            </a:r>
            <a:r>
              <a:rPr lang="en-US" sz="1000" dirty="0"/>
              <a:t>. (n.d.). Retrieved from the balance: https://www.thebalance.com/compound-interest-4061154</a:t>
            </a:r>
          </a:p>
        </p:txBody>
      </p:sp>
    </p:spTree>
    <p:extLst>
      <p:ext uri="{BB962C8B-B14F-4D97-AF65-F5344CB8AC3E}">
        <p14:creationId xmlns:p14="http://schemas.microsoft.com/office/powerpoint/2010/main" val="5074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Introduction to </a:t>
            </a:r>
            <a:br>
              <a:rPr lang="en-US" dirty="0"/>
            </a:br>
            <a:r>
              <a:rPr lang="en-US" dirty="0"/>
              <a:t>Personal Finance</a:t>
            </a:r>
            <a:endParaRPr lang="en-US" sz="2000" i="1" dirty="0">
              <a:solidFill>
                <a:srgbClr val="002060"/>
              </a:solidFill>
            </a:endParaRPr>
          </a:p>
        </p:txBody>
      </p:sp>
    </p:spTree>
    <p:extLst>
      <p:ext uri="{BB962C8B-B14F-4D97-AF65-F5344CB8AC3E}">
        <p14:creationId xmlns:p14="http://schemas.microsoft.com/office/powerpoint/2010/main" val="1099224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lstStyle/>
          <a:p>
            <a:r>
              <a:rPr lang="en-US" dirty="0"/>
              <a:t>Savings</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838200" y="1524000"/>
            <a:ext cx="7848600" cy="4876800"/>
          </a:xfrm>
        </p:spPr>
        <p:txBody>
          <a:bodyPr>
            <a:normAutofit/>
          </a:bodyPr>
          <a:lstStyle/>
          <a:p>
            <a:pPr marL="0" indent="0" algn="ctr">
              <a:spcBef>
                <a:spcPts val="0"/>
              </a:spcBef>
              <a:buNone/>
            </a:pPr>
            <a:r>
              <a:rPr lang="en-US" b="1" u="sng" dirty="0"/>
              <a:t>The main point to remember</a:t>
            </a:r>
            <a:r>
              <a:rPr lang="en-US" b="1" dirty="0"/>
              <a:t>:</a:t>
            </a:r>
          </a:p>
          <a:p>
            <a:pPr marL="0" indent="0" algn="ctr">
              <a:spcBef>
                <a:spcPts val="0"/>
              </a:spcBef>
              <a:buNone/>
            </a:pPr>
            <a:r>
              <a:rPr lang="en-US" b="1" dirty="0"/>
              <a:t>Putting your money in a savings account (and not drawing it out), will increase your savings through compound interest plus your additional savings deposits.</a:t>
            </a:r>
            <a:r>
              <a:rPr lang="en-US" dirty="0"/>
              <a:t> </a:t>
            </a:r>
          </a:p>
          <a:p>
            <a:pPr marL="0" indent="0">
              <a:lnSpc>
                <a:spcPct val="115000"/>
              </a:lnSpc>
              <a:spcBef>
                <a:spcPts val="0"/>
              </a:spcBef>
              <a:spcAft>
                <a:spcPts val="1000"/>
              </a:spcAft>
              <a:buNone/>
            </a:pPr>
            <a:endParaRPr lang="en-US" dirty="0"/>
          </a:p>
          <a:p>
            <a:pPr marL="0" indent="0">
              <a:lnSpc>
                <a:spcPct val="115000"/>
              </a:lnSpc>
              <a:spcBef>
                <a:spcPts val="0"/>
              </a:spcBef>
              <a:spcAft>
                <a:spcPts val="1000"/>
              </a:spcAft>
              <a:buNone/>
            </a:pPr>
            <a:r>
              <a:rPr lang="en-US" dirty="0"/>
              <a:t>Regularly saving money makes your savings grow even faster!</a:t>
            </a:r>
          </a:p>
          <a:p>
            <a:pPr marL="0" marR="0" indent="0">
              <a:lnSpc>
                <a:spcPct val="115000"/>
              </a:lnSpc>
              <a:spcBef>
                <a:spcPts val="0"/>
              </a:spcBef>
              <a:spcAft>
                <a:spcPts val="100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000" dirty="0"/>
          </a:p>
        </p:txBody>
      </p:sp>
      <p:pic>
        <p:nvPicPr>
          <p:cNvPr id="6" name="Picture 5" descr="A picture containing cake, cup, indoor, table&#10;&#10;Description automatically generated">
            <a:extLst>
              <a:ext uri="{FF2B5EF4-FFF2-40B4-BE49-F238E27FC236}">
                <a16:creationId xmlns:a16="http://schemas.microsoft.com/office/drawing/2014/main" id="{259C0A93-FECB-44CD-B595-449434D7A92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5000" y="5105400"/>
            <a:ext cx="3200400" cy="1600200"/>
          </a:xfrm>
          <a:prstGeom prst="rect">
            <a:avLst/>
          </a:prstGeom>
        </p:spPr>
      </p:pic>
    </p:spTree>
    <p:extLst>
      <p:ext uri="{BB962C8B-B14F-4D97-AF65-F5344CB8AC3E}">
        <p14:creationId xmlns:p14="http://schemas.microsoft.com/office/powerpoint/2010/main" val="6758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91A5D-D20E-4F31-8645-95A6B7F47617}"/>
              </a:ext>
            </a:extLst>
          </p:cNvPr>
          <p:cNvSpPr>
            <a:spLocks noGrp="1"/>
          </p:cNvSpPr>
          <p:nvPr>
            <p:ph type="title"/>
          </p:nvPr>
        </p:nvSpPr>
        <p:spPr/>
        <p:txBody>
          <a:bodyPr/>
          <a:lstStyle/>
          <a:p>
            <a:r>
              <a:rPr lang="en-US" dirty="0"/>
              <a:t>Opening a Savings Account</a:t>
            </a:r>
          </a:p>
        </p:txBody>
      </p:sp>
      <p:sp>
        <p:nvSpPr>
          <p:cNvPr id="3" name="Content Placeholder 2">
            <a:extLst>
              <a:ext uri="{FF2B5EF4-FFF2-40B4-BE49-F238E27FC236}">
                <a16:creationId xmlns:a16="http://schemas.microsoft.com/office/drawing/2014/main" id="{A73528D6-CA61-4F33-BD24-CCAB1B91AF8C}"/>
              </a:ext>
            </a:extLst>
          </p:cNvPr>
          <p:cNvSpPr>
            <a:spLocks noGrp="1"/>
          </p:cNvSpPr>
          <p:nvPr>
            <p:ph idx="1"/>
          </p:nvPr>
        </p:nvSpPr>
        <p:spPr>
          <a:xfrm>
            <a:off x="457200" y="1524000"/>
            <a:ext cx="8229600" cy="4876800"/>
          </a:xfrm>
        </p:spPr>
        <p:txBody>
          <a:bodyPr>
            <a:normAutofit/>
          </a:bodyPr>
          <a:lstStyle/>
          <a:p>
            <a:pPr>
              <a:spcAft>
                <a:spcPts val="600"/>
              </a:spcAft>
            </a:pPr>
            <a:r>
              <a:rPr lang="en-US" dirty="0"/>
              <a:t>If under 18 years old, it’s likely you’ll need a parent or legal guardian to be a co-owner </a:t>
            </a:r>
          </a:p>
          <a:p>
            <a:r>
              <a:rPr lang="en-US" dirty="0"/>
              <a:t>You’ll receive an ATM card </a:t>
            </a:r>
          </a:p>
          <a:p>
            <a:pPr lvl="1">
              <a:spcAft>
                <a:spcPts val="600"/>
              </a:spcAft>
            </a:pPr>
            <a:r>
              <a:rPr lang="en-US" dirty="0"/>
              <a:t>ATM card used to deposit or withdraw money from an Automated Teller Machine (ATM)</a:t>
            </a:r>
          </a:p>
          <a:p>
            <a:pPr lvl="1"/>
            <a:r>
              <a:rPr lang="en-US" dirty="0"/>
              <a:t>you will also get a Personal Identification Number (PIN) associated with the card </a:t>
            </a:r>
          </a:p>
          <a:p>
            <a:pPr lvl="2" fontAlgn="base">
              <a:spcAft>
                <a:spcPts val="600"/>
              </a:spcAft>
            </a:pPr>
            <a:r>
              <a:rPr lang="en-US" dirty="0"/>
              <a:t>You must use this PIN when you use your debit card</a:t>
            </a:r>
          </a:p>
          <a:p>
            <a:pPr marL="457200" lvl="1" indent="0" fontAlgn="base">
              <a:buNone/>
            </a:pPr>
            <a:r>
              <a:rPr lang="en-US" b="1" dirty="0">
                <a:solidFill>
                  <a:schemeClr val="accent1">
                    <a:lumMod val="75000"/>
                  </a:schemeClr>
                </a:solidFill>
              </a:rPr>
              <a:t>Don’t every give your ATM card or PIN to anyone!</a:t>
            </a:r>
            <a:endParaRPr lang="en-US" dirty="0">
              <a:solidFill>
                <a:schemeClr val="accent1">
                  <a:lumMod val="75000"/>
                </a:schemeClr>
              </a:solidFill>
            </a:endParaRPr>
          </a:p>
          <a:p>
            <a:pPr marL="0" indent="0">
              <a:spcAft>
                <a:spcPts val="600"/>
              </a:spcAft>
              <a:buNone/>
            </a:pPr>
            <a:endParaRPr lang="en-US" sz="2000" dirty="0"/>
          </a:p>
        </p:txBody>
      </p:sp>
    </p:spTree>
    <p:extLst>
      <p:ext uri="{BB962C8B-B14F-4D97-AF65-F5344CB8AC3E}">
        <p14:creationId xmlns:p14="http://schemas.microsoft.com/office/powerpoint/2010/main" val="1769821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EA06-F96F-47D9-B7FE-E5011AEF9E2B}"/>
              </a:ext>
            </a:extLst>
          </p:cNvPr>
          <p:cNvSpPr>
            <a:spLocks noGrp="1"/>
          </p:cNvSpPr>
          <p:nvPr>
            <p:ph type="title"/>
          </p:nvPr>
        </p:nvSpPr>
        <p:spPr/>
        <p:txBody>
          <a:bodyPr/>
          <a:lstStyle/>
          <a:p>
            <a:r>
              <a:rPr lang="en-US" dirty="0"/>
              <a:t>Practical Exercise #1</a:t>
            </a:r>
          </a:p>
        </p:txBody>
      </p:sp>
      <p:sp>
        <p:nvSpPr>
          <p:cNvPr id="3" name="Rectangle: Rounded Corners 2">
            <a:extLst>
              <a:ext uri="{FF2B5EF4-FFF2-40B4-BE49-F238E27FC236}">
                <a16:creationId xmlns:a16="http://schemas.microsoft.com/office/drawing/2014/main" id="{5B09835A-0747-43D7-ACB5-B21D5C590C41}"/>
              </a:ext>
            </a:extLst>
          </p:cNvPr>
          <p:cNvSpPr/>
          <p:nvPr/>
        </p:nvSpPr>
        <p:spPr>
          <a:xfrm>
            <a:off x="990600" y="1828800"/>
            <a:ext cx="7467600" cy="4419600"/>
          </a:xfrm>
          <a:prstGeom prst="roundRect">
            <a:avLst/>
          </a:prstGeom>
          <a:solidFill>
            <a:srgbClr val="9BBB59">
              <a:lumMod val="60000"/>
              <a:lumOff val="40000"/>
            </a:srgb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Each Cadet writes down at least one savings goal</a:t>
            </a:r>
            <a:endParaRPr kumimoji="0" lang="en-US" sz="32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3200" b="0" i="1" u="none" strike="noStrike" kern="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(Cadets should save what they’ve written for application in a future exercise)</a:t>
            </a:r>
            <a:endParaRPr kumimoji="0" lang="en-US" sz="32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8397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EA06-F96F-47D9-B7FE-E5011AEF9E2B}"/>
              </a:ext>
            </a:extLst>
          </p:cNvPr>
          <p:cNvSpPr>
            <a:spLocks noGrp="1"/>
          </p:cNvSpPr>
          <p:nvPr>
            <p:ph type="title"/>
          </p:nvPr>
        </p:nvSpPr>
        <p:spPr/>
        <p:txBody>
          <a:bodyPr/>
          <a:lstStyle/>
          <a:p>
            <a:r>
              <a:rPr lang="en-US" dirty="0"/>
              <a:t>Practical Exercise #2</a:t>
            </a:r>
          </a:p>
        </p:txBody>
      </p:sp>
      <p:sp>
        <p:nvSpPr>
          <p:cNvPr id="5" name="Oval 4">
            <a:extLst>
              <a:ext uri="{FF2B5EF4-FFF2-40B4-BE49-F238E27FC236}">
                <a16:creationId xmlns:a16="http://schemas.microsoft.com/office/drawing/2014/main" id="{091D4C6F-C17D-41AB-AD74-D46B1F505920}"/>
              </a:ext>
            </a:extLst>
          </p:cNvPr>
          <p:cNvSpPr/>
          <p:nvPr/>
        </p:nvSpPr>
        <p:spPr>
          <a:xfrm>
            <a:off x="723900" y="1524000"/>
            <a:ext cx="7696200" cy="4678362"/>
          </a:xfrm>
          <a:prstGeom prst="ellipse">
            <a:avLst/>
          </a:prstGeom>
          <a:solidFill>
            <a:srgbClr val="4F81BD">
              <a:lumMod val="20000"/>
              <a:lumOff val="80000"/>
            </a:srgbClr>
          </a:solidFill>
          <a:ln w="25400" cap="flat" cmpd="sng" algn="ctr">
            <a:solidFill>
              <a:srgbClr val="9BBB59">
                <a:lumMod val="75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1" i="1" u="none" strike="noStrike" kern="0" cap="none" spc="0" normalizeH="0" baseline="0" noProof="0" dirty="0">
                <a:ln>
                  <a:noFill/>
                </a:ln>
                <a:solidFill>
                  <a:srgbClr val="365F91"/>
                </a:solidFill>
                <a:effectLst/>
                <a:uLnTx/>
                <a:uFillTx/>
                <a:latin typeface="Calibri"/>
                <a:ea typeface="Calibri" panose="020F0502020204030204" pitchFamily="34" charset="0"/>
                <a:cs typeface="Times New Roman" panose="02020603050405020304" pitchFamily="18" charset="0"/>
              </a:rPr>
              <a:t>(</a:t>
            </a:r>
            <a:r>
              <a:rPr lang="en-US" b="1" i="1" kern="0" dirty="0">
                <a:solidFill>
                  <a:srgbClr val="365F91"/>
                </a:solidFill>
                <a:latin typeface="Calibri"/>
                <a:ea typeface="Calibri" panose="020F0502020204030204" pitchFamily="34" charset="0"/>
                <a:cs typeface="Times New Roman" panose="02020603050405020304" pitchFamily="18" charset="0"/>
              </a:rPr>
              <a:t>T</a:t>
            </a:r>
            <a:r>
              <a:rPr kumimoji="0" lang="en-US" b="1" i="1" u="none" strike="noStrike" kern="0" cap="none" spc="0" normalizeH="0" baseline="0" noProof="0" dirty="0">
                <a:ln>
                  <a:noFill/>
                </a:ln>
                <a:solidFill>
                  <a:srgbClr val="365F91"/>
                </a:solidFill>
                <a:effectLst/>
                <a:uLnTx/>
                <a:uFillTx/>
                <a:latin typeface="Calibri"/>
                <a:ea typeface="Calibri" panose="020F0502020204030204" pitchFamily="34" charset="0"/>
                <a:cs typeface="Times New Roman" panose="02020603050405020304" pitchFamily="18" charset="0"/>
              </a:rPr>
              <a:t>o do outside of the classroom setting)</a:t>
            </a:r>
            <a:endParaRPr kumimoji="0" lang="en-US" b="1"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0" i="0" u="none" strike="noStrike" kern="0" cap="none" spc="0" normalizeH="0" baseline="0" noProof="0" dirty="0">
                <a:ln>
                  <a:noFill/>
                </a:ln>
                <a:solidFill>
                  <a:srgbClr val="365F91"/>
                </a:solidFill>
                <a:effectLst/>
                <a:uLnTx/>
                <a:uFillTx/>
                <a:latin typeface="Calibri"/>
                <a:ea typeface="Calibri" panose="020F0502020204030204" pitchFamily="34" charset="0"/>
                <a:cs typeface="Times New Roman" panose="02020603050405020304" pitchFamily="18" charset="0"/>
              </a:rPr>
              <a:t>Each Cadet is encouraged to do this exercise with a parent or guardian.</a:t>
            </a:r>
            <a:endParaRPr kumimoji="0" lang="en-US"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0" i="0" u="none" strike="noStrike" kern="0" cap="none" spc="0" normalizeH="0" baseline="0" noProof="0" dirty="0">
                <a:ln>
                  <a:noFill/>
                </a:ln>
                <a:solidFill>
                  <a:srgbClr val="365F91"/>
                </a:solidFill>
                <a:effectLst/>
                <a:uLnTx/>
                <a:uFillTx/>
                <a:latin typeface="Calibri"/>
                <a:ea typeface="Calibri" panose="020F0502020204030204" pitchFamily="34" charset="0"/>
                <a:cs typeface="Times New Roman" panose="02020603050405020304" pitchFamily="18" charset="0"/>
              </a:rPr>
              <a:t>Go to a local bank or credit union and open a savings account. Many financial institutions have student savings accounts. </a:t>
            </a:r>
            <a:endParaRPr lang="en-US" kern="0" dirty="0">
              <a:solidFill>
                <a:srgbClr val="365F91"/>
              </a:solidFill>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b="0" i="0" u="none" strike="noStrike" kern="0" cap="none" spc="0" normalizeH="0" baseline="0" noProof="0" dirty="0">
                <a:ln>
                  <a:noFill/>
                </a:ln>
                <a:solidFill>
                  <a:srgbClr val="365F91"/>
                </a:solidFill>
                <a:effectLst/>
                <a:uLnTx/>
                <a:uFillTx/>
                <a:latin typeface="Calibri"/>
                <a:ea typeface="Calibri" panose="020F0502020204030204" pitchFamily="34" charset="0"/>
                <a:cs typeface="Times New Roman" panose="02020603050405020304" pitchFamily="18" charset="0"/>
              </a:rPr>
              <a:t>When researching a savings account online or when talking to the bank/financial institution representative, the parent and Cadet should make ensure the account has no limits on the amount and the frequency of deposits.</a:t>
            </a:r>
            <a:endParaRPr kumimoji="0" lang="en-US"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85540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9200" y="274638"/>
            <a:ext cx="6934200" cy="1143000"/>
          </a:xfrm>
        </p:spPr>
        <p:txBody>
          <a:bodyPr>
            <a:normAutofit/>
          </a:bodyPr>
          <a:lstStyle/>
          <a:p>
            <a:r>
              <a:rPr lang="en-US" altLang="en-US" dirty="0"/>
              <a:t>Check on Learning</a:t>
            </a:r>
          </a:p>
        </p:txBody>
      </p:sp>
      <p:sp>
        <p:nvSpPr>
          <p:cNvPr id="3" name="TextBox 2">
            <a:extLst>
              <a:ext uri="{FF2B5EF4-FFF2-40B4-BE49-F238E27FC236}">
                <a16:creationId xmlns:a16="http://schemas.microsoft.com/office/drawing/2014/main" id="{8E507373-F5FF-4713-BE5D-A5C0618BDB34}"/>
              </a:ext>
            </a:extLst>
          </p:cNvPr>
          <p:cNvSpPr txBox="1"/>
          <p:nvPr/>
        </p:nvSpPr>
        <p:spPr>
          <a:xfrm>
            <a:off x="876300" y="1759606"/>
            <a:ext cx="7620000" cy="4154984"/>
          </a:xfrm>
          <a:prstGeom prst="rect">
            <a:avLst/>
          </a:prstGeom>
          <a:noFill/>
        </p:spPr>
        <p:txBody>
          <a:bodyPr wrap="square" rtlCol="0">
            <a:spAutoFit/>
          </a:bodyPr>
          <a:lstStyle/>
          <a:p>
            <a:r>
              <a:rPr lang="en-US" sz="2800" dirty="0"/>
              <a:t>Name some reasons why it’s important to have a savings account:</a:t>
            </a:r>
          </a:p>
          <a:p>
            <a:endParaRPr lang="en-US" sz="2800" dirty="0"/>
          </a:p>
          <a:p>
            <a:pPr>
              <a:spcAft>
                <a:spcPts val="1200"/>
              </a:spcAft>
            </a:pPr>
            <a:r>
              <a:rPr lang="en-US" sz="2800" dirty="0"/>
              <a:t>1. </a:t>
            </a:r>
            <a:r>
              <a:rPr lang="en-US" sz="2800" u="sng" dirty="0"/>
              <a:t>						</a:t>
            </a:r>
            <a:endParaRPr lang="en-US" sz="2800" dirty="0"/>
          </a:p>
          <a:p>
            <a:pPr>
              <a:spcAft>
                <a:spcPts val="1200"/>
              </a:spcAft>
            </a:pPr>
            <a:r>
              <a:rPr lang="en-US" sz="2800" dirty="0"/>
              <a:t>2. </a:t>
            </a:r>
            <a:r>
              <a:rPr lang="en-US" sz="2800" u="sng" dirty="0"/>
              <a:t>						</a:t>
            </a:r>
            <a:endParaRPr lang="en-US" sz="2800" dirty="0"/>
          </a:p>
          <a:p>
            <a:pPr>
              <a:spcAft>
                <a:spcPts val="1200"/>
              </a:spcAft>
            </a:pPr>
            <a:r>
              <a:rPr lang="en-US" sz="2800" dirty="0"/>
              <a:t>3. </a:t>
            </a:r>
            <a:r>
              <a:rPr lang="en-US" sz="2800" u="sng" dirty="0"/>
              <a:t>						</a:t>
            </a:r>
            <a:endParaRPr lang="en-US" sz="2800" dirty="0"/>
          </a:p>
          <a:p>
            <a:pPr>
              <a:spcAft>
                <a:spcPts val="1200"/>
              </a:spcAft>
            </a:pPr>
            <a:r>
              <a:rPr lang="en-US" sz="2800" dirty="0"/>
              <a:t>4. </a:t>
            </a:r>
            <a:r>
              <a:rPr lang="en-US" sz="2800" u="sng" dirty="0"/>
              <a:t>						</a:t>
            </a:r>
            <a:endParaRPr lang="en-US" sz="2800" dirty="0"/>
          </a:p>
          <a:p>
            <a:r>
              <a:rPr lang="en-US" sz="2800" dirty="0"/>
              <a:t>  </a:t>
            </a:r>
          </a:p>
        </p:txBody>
      </p:sp>
    </p:spTree>
    <p:extLst>
      <p:ext uri="{BB962C8B-B14F-4D97-AF65-F5344CB8AC3E}">
        <p14:creationId xmlns:p14="http://schemas.microsoft.com/office/powerpoint/2010/main" val="7758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Checking Accounts</a:t>
            </a:r>
          </a:p>
        </p:txBody>
      </p:sp>
    </p:spTree>
    <p:extLst>
      <p:ext uri="{BB962C8B-B14F-4D97-AF65-F5344CB8AC3E}">
        <p14:creationId xmlns:p14="http://schemas.microsoft.com/office/powerpoint/2010/main" val="3229376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990600" y="264692"/>
            <a:ext cx="7162800" cy="1143000"/>
          </a:xfrm>
        </p:spPr>
        <p:txBody>
          <a:bodyPr>
            <a:normAutofit/>
          </a:bodyPr>
          <a:lstStyle/>
          <a:p>
            <a:r>
              <a:rPr lang="en-US" dirty="0"/>
              <a:t>Checking Accounts</a:t>
            </a:r>
          </a:p>
        </p:txBody>
      </p:sp>
      <p:sp>
        <p:nvSpPr>
          <p:cNvPr id="4" name="Content Placeholder 3"/>
          <p:cNvSpPr>
            <a:spLocks noGrp="1"/>
          </p:cNvSpPr>
          <p:nvPr>
            <p:ph idx="1"/>
          </p:nvPr>
        </p:nvSpPr>
        <p:spPr>
          <a:xfrm>
            <a:off x="838200" y="1600200"/>
            <a:ext cx="7772400" cy="5257800"/>
          </a:xfrm>
        </p:spPr>
        <p:txBody>
          <a:bodyPr>
            <a:normAutofit/>
          </a:bodyPr>
          <a:lstStyle/>
          <a:p>
            <a:pPr marL="0" indent="0">
              <a:buNone/>
            </a:pPr>
            <a:r>
              <a:rPr lang="en-US" sz="2800" b="1" u="sng" dirty="0"/>
              <a:t>OBJECTIVES</a:t>
            </a:r>
          </a:p>
          <a:p>
            <a:pPr marL="0" indent="0">
              <a:spcAft>
                <a:spcPts val="1200"/>
              </a:spcAft>
              <a:buNone/>
            </a:pPr>
            <a:r>
              <a:rPr lang="en-US" sz="2400" i="1" dirty="0"/>
              <a:t>Cadets will be able to put into practice good money management skills.</a:t>
            </a:r>
            <a:endParaRPr lang="en-US" sz="2400" dirty="0"/>
          </a:p>
          <a:p>
            <a:pPr marL="0" indent="0">
              <a:buNone/>
            </a:pPr>
            <a:r>
              <a:rPr lang="en-US" sz="2800" b="1" u="sng" dirty="0"/>
              <a:t>Plan of Action</a:t>
            </a:r>
            <a:endParaRPr lang="en-US" sz="2800" dirty="0"/>
          </a:p>
          <a:p>
            <a:pPr marL="0" lvl="0" indent="0">
              <a:spcAft>
                <a:spcPts val="1200"/>
              </a:spcAft>
              <a:buNone/>
            </a:pPr>
            <a:r>
              <a:rPr lang="en-US" sz="2600" dirty="0">
                <a:highlight>
                  <a:srgbClr val="FFFF00"/>
                </a:highlight>
              </a:rPr>
              <a:t>4. Identify why a checking account is needed as an adult</a:t>
            </a:r>
          </a:p>
          <a:p>
            <a:pPr marL="0" lvl="0" indent="0">
              <a:buNone/>
            </a:pPr>
            <a:r>
              <a:rPr lang="en-US" sz="2800" b="1" u="sng" dirty="0"/>
              <a:t>Essential Question</a:t>
            </a:r>
            <a:r>
              <a:rPr lang="en-US" sz="2800" dirty="0"/>
              <a:t>: </a:t>
            </a:r>
            <a:endParaRPr lang="en-US" sz="2800" dirty="0">
              <a:highlight>
                <a:srgbClr val="FFFF00"/>
              </a:highlight>
            </a:endParaRPr>
          </a:p>
          <a:p>
            <a:pPr marL="0" indent="0">
              <a:buNone/>
            </a:pPr>
            <a:r>
              <a:rPr lang="en-US" sz="2800" dirty="0">
                <a:highlight>
                  <a:srgbClr val="FFFF00"/>
                </a:highlight>
              </a:rPr>
              <a:t>Why is a checking account needed?</a:t>
            </a:r>
          </a:p>
        </p:txBody>
      </p:sp>
    </p:spTree>
    <p:extLst>
      <p:ext uri="{BB962C8B-B14F-4D97-AF65-F5344CB8AC3E}">
        <p14:creationId xmlns:p14="http://schemas.microsoft.com/office/powerpoint/2010/main" val="8662522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a:bodyPr>
          <a:lstStyle/>
          <a:p>
            <a:r>
              <a:rPr lang="en-US" dirty="0"/>
              <a:t>Checking Accounts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1828800"/>
            <a:ext cx="8229600" cy="4754562"/>
          </a:xfrm>
        </p:spPr>
        <p:txBody>
          <a:bodyPr/>
          <a:lstStyle/>
          <a:p>
            <a:pPr>
              <a:spcAft>
                <a:spcPts val="600"/>
              </a:spcAft>
            </a:pPr>
            <a:r>
              <a:rPr lang="en-US" dirty="0"/>
              <a:t>An account at a bank or other financial institution to deposit &amp; withdraw money</a:t>
            </a:r>
          </a:p>
          <a:p>
            <a:pPr>
              <a:spcAft>
                <a:spcPts val="600"/>
              </a:spcAft>
            </a:pPr>
            <a:r>
              <a:rPr lang="en-US" dirty="0"/>
              <a:t>If under 18, parent or guardian needs to be a co-owner</a:t>
            </a:r>
          </a:p>
          <a:p>
            <a:pPr>
              <a:spcAft>
                <a:spcPts val="600"/>
              </a:spcAft>
            </a:pPr>
            <a:r>
              <a:rPr lang="en-US" dirty="0"/>
              <a:t>Need checking account to:</a:t>
            </a:r>
          </a:p>
          <a:p>
            <a:pPr lvl="1">
              <a:spcAft>
                <a:spcPts val="600"/>
              </a:spcAft>
            </a:pPr>
            <a:r>
              <a:rPr lang="en-US" dirty="0"/>
              <a:t>deposit money from a job</a:t>
            </a:r>
          </a:p>
          <a:p>
            <a:pPr lvl="1">
              <a:spcAft>
                <a:spcPts val="600"/>
              </a:spcAft>
            </a:pPr>
            <a:r>
              <a:rPr lang="en-US" dirty="0"/>
              <a:t>pay bills </a:t>
            </a:r>
            <a:r>
              <a:rPr lang="en-US" sz="2600" dirty="0"/>
              <a:t>(such as rent, mortgage, &amp; utilities)</a:t>
            </a:r>
          </a:p>
          <a:p>
            <a:pPr lvl="2">
              <a:spcAft>
                <a:spcPts val="600"/>
              </a:spcAft>
            </a:pPr>
            <a:r>
              <a:rPr lang="en-US" sz="2200" dirty="0"/>
              <a:t>Online bill payments are now common</a:t>
            </a:r>
          </a:p>
        </p:txBody>
      </p:sp>
    </p:spTree>
    <p:extLst>
      <p:ext uri="{BB962C8B-B14F-4D97-AF65-F5344CB8AC3E}">
        <p14:creationId xmlns:p14="http://schemas.microsoft.com/office/powerpoint/2010/main" val="3905546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a:bodyPr>
          <a:lstStyle/>
          <a:p>
            <a:r>
              <a:rPr lang="en-US" dirty="0"/>
              <a:t>Checking Accounts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1981200"/>
            <a:ext cx="8229600" cy="4602162"/>
          </a:xfrm>
        </p:spPr>
        <p:txBody>
          <a:bodyPr/>
          <a:lstStyle/>
          <a:p>
            <a:pPr marL="0" indent="0">
              <a:spcAft>
                <a:spcPts val="600"/>
              </a:spcAft>
              <a:buNone/>
            </a:pPr>
            <a:r>
              <a:rPr lang="en-US" sz="2600" dirty="0"/>
              <a:t>Debit Cards</a:t>
            </a:r>
          </a:p>
          <a:p>
            <a:pPr>
              <a:spcAft>
                <a:spcPts val="600"/>
              </a:spcAft>
            </a:pPr>
            <a:r>
              <a:rPr lang="en-US" sz="2600" dirty="0"/>
              <a:t>Commonly used to withdraw money from an account</a:t>
            </a:r>
          </a:p>
          <a:p>
            <a:pPr>
              <a:spcAft>
                <a:spcPts val="600"/>
              </a:spcAft>
            </a:pPr>
            <a:r>
              <a:rPr lang="en-US" sz="2600" dirty="0"/>
              <a:t>Not a credit card</a:t>
            </a:r>
          </a:p>
          <a:p>
            <a:pPr>
              <a:spcAft>
                <a:spcPts val="600"/>
              </a:spcAft>
            </a:pPr>
            <a:r>
              <a:rPr lang="en-US" sz="2600" dirty="0"/>
              <a:t>Interest is not charged</a:t>
            </a:r>
          </a:p>
          <a:p>
            <a:pPr>
              <a:spcAft>
                <a:spcPts val="600"/>
              </a:spcAft>
            </a:pPr>
            <a:r>
              <a:rPr lang="en-US" sz="2600" dirty="0"/>
              <a:t>Need to keep track of how much money is an account</a:t>
            </a:r>
          </a:p>
          <a:p>
            <a:pPr lvl="1">
              <a:spcAft>
                <a:spcPts val="600"/>
              </a:spcAft>
            </a:pPr>
            <a:r>
              <a:rPr lang="en-US" sz="2200" b="1" dirty="0"/>
              <a:t>Don’t take out money you don’t have in your account (overdraw)!!</a:t>
            </a:r>
          </a:p>
        </p:txBody>
      </p:sp>
      <p:pic>
        <p:nvPicPr>
          <p:cNvPr id="5" name="Picture 4" descr="A picture containing food&#10;&#10;Description automatically generated">
            <a:extLst>
              <a:ext uri="{FF2B5EF4-FFF2-40B4-BE49-F238E27FC236}">
                <a16:creationId xmlns:a16="http://schemas.microsoft.com/office/drawing/2014/main" id="{836EBC1A-FECC-4149-958E-8F265B8C8C0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060" t="13665" r="9091" b="13458"/>
          <a:stretch/>
        </p:blipFill>
        <p:spPr>
          <a:xfrm rot="655417">
            <a:off x="2926852" y="5166488"/>
            <a:ext cx="2383383" cy="1361933"/>
          </a:xfrm>
          <a:prstGeom prst="rect">
            <a:avLst/>
          </a:prstGeom>
          <a:ln>
            <a:noFill/>
          </a:ln>
          <a:effectLst>
            <a:softEdge rad="112500"/>
          </a:effectLst>
        </p:spPr>
      </p:pic>
    </p:spTree>
    <p:extLst>
      <p:ext uri="{BB962C8B-B14F-4D97-AF65-F5344CB8AC3E}">
        <p14:creationId xmlns:p14="http://schemas.microsoft.com/office/powerpoint/2010/main" val="282620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0488-9656-4164-8F71-9A8E1BADDC17}"/>
              </a:ext>
            </a:extLst>
          </p:cNvPr>
          <p:cNvSpPr>
            <a:spLocks noGrp="1"/>
          </p:cNvSpPr>
          <p:nvPr>
            <p:ph type="title"/>
          </p:nvPr>
        </p:nvSpPr>
        <p:spPr/>
        <p:txBody>
          <a:bodyPr/>
          <a:lstStyle/>
          <a:p>
            <a:r>
              <a:rPr lang="en-US" dirty="0"/>
              <a:t>Check on Learning</a:t>
            </a:r>
          </a:p>
        </p:txBody>
      </p:sp>
      <p:sp>
        <p:nvSpPr>
          <p:cNvPr id="3" name="Content Placeholder 2">
            <a:extLst>
              <a:ext uri="{FF2B5EF4-FFF2-40B4-BE49-F238E27FC236}">
                <a16:creationId xmlns:a16="http://schemas.microsoft.com/office/drawing/2014/main" id="{FFB1A6FC-0BBB-44AE-A0A8-96CF266BF434}"/>
              </a:ext>
            </a:extLst>
          </p:cNvPr>
          <p:cNvSpPr>
            <a:spLocks noGrp="1"/>
          </p:cNvSpPr>
          <p:nvPr>
            <p:ph idx="1"/>
          </p:nvPr>
        </p:nvSpPr>
        <p:spPr>
          <a:xfrm>
            <a:off x="457200" y="1905000"/>
            <a:ext cx="8229600" cy="4525963"/>
          </a:xfrm>
        </p:spPr>
        <p:txBody>
          <a:bodyPr/>
          <a:lstStyle/>
          <a:p>
            <a:pPr marL="0" indent="0">
              <a:buNone/>
            </a:pPr>
            <a:endParaRPr lang="en-US" dirty="0"/>
          </a:p>
          <a:p>
            <a:pPr marL="0" indent="0" algn="ctr">
              <a:buNone/>
            </a:pPr>
            <a:r>
              <a:rPr lang="en-US" sz="3600" dirty="0"/>
              <a:t>What’s the purpose of having a </a:t>
            </a:r>
          </a:p>
          <a:p>
            <a:pPr marL="0" indent="0" algn="ctr">
              <a:buNone/>
            </a:pPr>
            <a:r>
              <a:rPr lang="en-US" sz="3600" dirty="0"/>
              <a:t>checking account?</a:t>
            </a:r>
          </a:p>
        </p:txBody>
      </p:sp>
    </p:spTree>
    <p:extLst>
      <p:ext uri="{BB962C8B-B14F-4D97-AF65-F5344CB8AC3E}">
        <p14:creationId xmlns:p14="http://schemas.microsoft.com/office/powerpoint/2010/main" val="144601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990600" y="264692"/>
            <a:ext cx="7391400" cy="1143000"/>
          </a:xfrm>
        </p:spPr>
        <p:txBody>
          <a:bodyPr>
            <a:normAutofit fontScale="90000"/>
          </a:bodyPr>
          <a:lstStyle/>
          <a:p>
            <a:r>
              <a:rPr lang="en-US" dirty="0"/>
              <a:t>Introduction to Personal Finance</a:t>
            </a:r>
          </a:p>
        </p:txBody>
      </p:sp>
      <p:sp>
        <p:nvSpPr>
          <p:cNvPr id="4" name="Content Placeholder 3"/>
          <p:cNvSpPr>
            <a:spLocks noGrp="1"/>
          </p:cNvSpPr>
          <p:nvPr>
            <p:ph idx="1"/>
          </p:nvPr>
        </p:nvSpPr>
        <p:spPr>
          <a:xfrm>
            <a:off x="838200" y="1600200"/>
            <a:ext cx="7772400" cy="5257800"/>
          </a:xfrm>
        </p:spPr>
        <p:txBody>
          <a:bodyPr>
            <a:normAutofit/>
          </a:bodyPr>
          <a:lstStyle/>
          <a:p>
            <a:pPr marL="0" indent="0">
              <a:buNone/>
            </a:pPr>
            <a:r>
              <a:rPr lang="en-US" sz="2800" b="1" u="sng" dirty="0"/>
              <a:t>OBJECTIVES</a:t>
            </a:r>
          </a:p>
          <a:p>
            <a:pPr marL="0" indent="0">
              <a:spcAft>
                <a:spcPts val="1200"/>
              </a:spcAft>
              <a:buNone/>
            </a:pPr>
            <a:r>
              <a:rPr lang="en-US" i="1" dirty="0"/>
              <a:t>Cadets will be able to put into practice good money management skills.</a:t>
            </a:r>
            <a:endParaRPr lang="en-US" dirty="0"/>
          </a:p>
          <a:p>
            <a:pPr marL="0" indent="0">
              <a:buNone/>
            </a:pPr>
            <a:r>
              <a:rPr lang="en-US" sz="2800" b="1" u="sng" dirty="0"/>
              <a:t>Plan of Action</a:t>
            </a:r>
            <a:endParaRPr lang="en-US" sz="2800" dirty="0"/>
          </a:p>
          <a:p>
            <a:pPr marL="0" lvl="0" indent="0">
              <a:buNone/>
            </a:pPr>
            <a:r>
              <a:rPr lang="en-US" sz="2800" dirty="0">
                <a:highlight>
                  <a:srgbClr val="FFFF00"/>
                </a:highlight>
              </a:rPr>
              <a:t>1. Identify the reasons to wisely manage money</a:t>
            </a:r>
          </a:p>
          <a:p>
            <a:pPr marL="0" indent="0">
              <a:buNone/>
            </a:pPr>
            <a:r>
              <a:rPr lang="en-US" sz="2800" b="1" u="sng" dirty="0"/>
              <a:t>Essential Question</a:t>
            </a:r>
            <a:r>
              <a:rPr lang="en-US" sz="2800" dirty="0"/>
              <a:t>: </a:t>
            </a:r>
            <a:endParaRPr lang="en-US" sz="2800" dirty="0">
              <a:highlight>
                <a:srgbClr val="FFFF00"/>
              </a:highlight>
            </a:endParaRPr>
          </a:p>
          <a:p>
            <a:pPr marL="0" indent="0">
              <a:buNone/>
            </a:pPr>
            <a:r>
              <a:rPr lang="en-US" sz="2800" dirty="0">
                <a:highlight>
                  <a:srgbClr val="FFFF00"/>
                </a:highlight>
              </a:rPr>
              <a:t>Why is it important to actively be involved in managing your money?</a:t>
            </a:r>
          </a:p>
        </p:txBody>
      </p:sp>
    </p:spTree>
    <p:extLst>
      <p:ext uri="{BB962C8B-B14F-4D97-AF65-F5344CB8AC3E}">
        <p14:creationId xmlns:p14="http://schemas.microsoft.com/office/powerpoint/2010/main" val="907334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7962"/>
            <a:ext cx="7772400" cy="1362075"/>
          </a:xfrm>
        </p:spPr>
        <p:txBody>
          <a:bodyPr/>
          <a:lstStyle/>
          <a:p>
            <a:r>
              <a:rPr lang="en-US" dirty="0"/>
              <a:t>Debt, Loans, and </a:t>
            </a:r>
            <a:br>
              <a:rPr lang="en-US" dirty="0"/>
            </a:br>
            <a:r>
              <a:rPr lang="en-US" dirty="0"/>
              <a:t>Credit Cards</a:t>
            </a:r>
          </a:p>
        </p:txBody>
      </p:sp>
    </p:spTree>
    <p:extLst>
      <p:ext uri="{BB962C8B-B14F-4D97-AF65-F5344CB8AC3E}">
        <p14:creationId xmlns:p14="http://schemas.microsoft.com/office/powerpoint/2010/main" val="1229878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1143000" y="274638"/>
            <a:ext cx="7162800" cy="1143000"/>
          </a:xfrm>
        </p:spPr>
        <p:txBody>
          <a:bodyPr>
            <a:normAutofit fontScale="90000"/>
          </a:bodyPr>
          <a:lstStyle/>
          <a:p>
            <a:r>
              <a:rPr lang="en-US" dirty="0"/>
              <a:t>Debt, Loans, and </a:t>
            </a:r>
            <a:br>
              <a:rPr lang="en-US" dirty="0"/>
            </a:br>
            <a:r>
              <a:rPr lang="en-US" dirty="0"/>
              <a:t>Credit Cards</a:t>
            </a:r>
          </a:p>
        </p:txBody>
      </p:sp>
      <p:sp>
        <p:nvSpPr>
          <p:cNvPr id="4" name="Content Placeholder 3"/>
          <p:cNvSpPr>
            <a:spLocks noGrp="1"/>
          </p:cNvSpPr>
          <p:nvPr>
            <p:ph idx="1"/>
          </p:nvPr>
        </p:nvSpPr>
        <p:spPr>
          <a:xfrm>
            <a:off x="838200" y="1600200"/>
            <a:ext cx="7772400" cy="5257800"/>
          </a:xfrm>
        </p:spPr>
        <p:txBody>
          <a:bodyPr>
            <a:normAutofit/>
          </a:bodyPr>
          <a:lstStyle/>
          <a:p>
            <a:pPr marL="0" indent="0">
              <a:buNone/>
            </a:pPr>
            <a:r>
              <a:rPr lang="en-US" sz="2800" b="1" u="sng" dirty="0"/>
              <a:t>OBJECTIVES</a:t>
            </a:r>
          </a:p>
          <a:p>
            <a:pPr marL="0" indent="0">
              <a:spcAft>
                <a:spcPts val="1200"/>
              </a:spcAft>
              <a:buNone/>
            </a:pPr>
            <a:r>
              <a:rPr lang="en-US" sz="2800" i="1" dirty="0"/>
              <a:t>Cadets will be able to put into practice good money management skills.</a:t>
            </a:r>
            <a:endParaRPr lang="en-US" sz="2800" dirty="0"/>
          </a:p>
          <a:p>
            <a:pPr marL="0" indent="0">
              <a:buNone/>
            </a:pPr>
            <a:r>
              <a:rPr lang="en-US" sz="2800" b="1" u="sng" dirty="0"/>
              <a:t>Plan of Action</a:t>
            </a:r>
            <a:endParaRPr lang="en-US" sz="2800" dirty="0"/>
          </a:p>
          <a:p>
            <a:pPr marL="0" lvl="0" indent="0">
              <a:spcAft>
                <a:spcPts val="1200"/>
              </a:spcAft>
              <a:buNone/>
            </a:pPr>
            <a:r>
              <a:rPr lang="en-US" sz="2600" dirty="0">
                <a:highlight>
                  <a:srgbClr val="FFFF00"/>
                </a:highlight>
              </a:rPr>
              <a:t>5. Identify why loans and credit cards are not good sources of money</a:t>
            </a:r>
          </a:p>
          <a:p>
            <a:pPr marL="0" lvl="0" indent="0">
              <a:spcAft>
                <a:spcPts val="1200"/>
              </a:spcAft>
              <a:buNone/>
            </a:pPr>
            <a:r>
              <a:rPr lang="en-US" sz="2800" b="1" u="sng" dirty="0"/>
              <a:t>Essential Questions</a:t>
            </a:r>
            <a:r>
              <a:rPr lang="en-US" sz="2800" dirty="0"/>
              <a:t>: </a:t>
            </a:r>
            <a:endParaRPr lang="en-US" sz="2800" dirty="0">
              <a:highlight>
                <a:srgbClr val="FFFF00"/>
              </a:highlight>
            </a:endParaRPr>
          </a:p>
          <a:p>
            <a:pPr marL="0" indent="0">
              <a:buNone/>
            </a:pPr>
            <a:r>
              <a:rPr lang="en-US" sz="2800" dirty="0">
                <a:highlight>
                  <a:srgbClr val="FFFF00"/>
                </a:highlight>
              </a:rPr>
              <a:t>Why is it best not to take out loans?</a:t>
            </a:r>
          </a:p>
          <a:p>
            <a:pPr marL="0" indent="0">
              <a:buNone/>
            </a:pPr>
            <a:r>
              <a:rPr lang="en-US" sz="2800" dirty="0">
                <a:highlight>
                  <a:srgbClr val="FFFF00"/>
                </a:highlight>
              </a:rPr>
              <a:t>Why is it best not to use credit cards?</a:t>
            </a:r>
          </a:p>
          <a:p>
            <a:pPr marL="0" indent="0">
              <a:buNone/>
            </a:pPr>
            <a:endParaRPr lang="en-US" sz="2800" dirty="0">
              <a:highlight>
                <a:srgbClr val="FFFF00"/>
              </a:highlight>
            </a:endParaRPr>
          </a:p>
        </p:txBody>
      </p:sp>
    </p:spTree>
    <p:extLst>
      <p:ext uri="{BB962C8B-B14F-4D97-AF65-F5344CB8AC3E}">
        <p14:creationId xmlns:p14="http://schemas.microsoft.com/office/powerpoint/2010/main" val="1953838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5D49F0-EECC-487E-8D19-F5DE324A40B0}"/>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060" y="433908"/>
            <a:ext cx="1983740" cy="1574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fontScale="90000"/>
          </a:bodyPr>
          <a:lstStyle/>
          <a:p>
            <a:r>
              <a:rPr lang="en-US" dirty="0"/>
              <a:t>Debt, Loans, and </a:t>
            </a:r>
            <a:br>
              <a:rPr lang="en-US" dirty="0"/>
            </a:br>
            <a:r>
              <a:rPr lang="en-US" dirty="0"/>
              <a:t>Credit Cards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2031659"/>
            <a:ext cx="8229600" cy="4369141"/>
          </a:xfrm>
        </p:spPr>
        <p:txBody>
          <a:bodyPr>
            <a:normAutofit fontScale="92500" lnSpcReduction="10000"/>
          </a:bodyPr>
          <a:lstStyle/>
          <a:p>
            <a:pPr marL="0" indent="0" algn="ctr">
              <a:spcAft>
                <a:spcPts val="600"/>
              </a:spcAft>
              <a:buNone/>
            </a:pPr>
            <a:r>
              <a:rPr lang="en-US" sz="3500" b="1" dirty="0"/>
              <a:t>A lot of Americans are deep in personal debt!</a:t>
            </a:r>
          </a:p>
          <a:p>
            <a:pPr marL="0" indent="0" algn="ctr">
              <a:spcAft>
                <a:spcPts val="1200"/>
              </a:spcAft>
              <a:buNone/>
            </a:pPr>
            <a:r>
              <a:rPr lang="en-US" sz="4300" b="1" dirty="0">
                <a:solidFill>
                  <a:srgbClr val="FF0000"/>
                </a:solidFill>
              </a:rPr>
              <a:t>Why?</a:t>
            </a:r>
          </a:p>
          <a:p>
            <a:pPr lvl="0">
              <a:lnSpc>
                <a:spcPct val="115000"/>
              </a:lnSpc>
              <a:spcBef>
                <a:spcPts val="0"/>
              </a:spcBef>
              <a:spcAft>
                <a:spcPts val="1200"/>
              </a:spcAft>
              <a:buFont typeface="Symbol" panose="05050102010706020507" pitchFamily="18"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We want instant gratification &amp; don’t have the cash to pay for it</a:t>
            </a:r>
          </a:p>
          <a:p>
            <a:pPr lvl="0">
              <a:lnSpc>
                <a:spcPct val="115000"/>
              </a:lnSpc>
              <a:spcBef>
                <a:spcPts val="0"/>
              </a:spcBef>
              <a:spcAft>
                <a:spcPts val="1200"/>
              </a:spcAft>
              <a:buFont typeface="Symbol" panose="05050102010706020507" pitchFamily="18"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Our ego – we want to impress others with nice things we have (car, clothes, house, etc.)</a:t>
            </a:r>
          </a:p>
          <a:p>
            <a:pPr lvl="0">
              <a:lnSpc>
                <a:spcPct val="115000"/>
              </a:lnSpc>
              <a:spcBef>
                <a:spcPts val="0"/>
              </a:spcBef>
              <a:spcAft>
                <a:spcPts val="1200"/>
              </a:spcAft>
              <a:buFont typeface="Symbol" panose="05050102010706020507" pitchFamily="18" charset="2"/>
              <a:buChar char=""/>
            </a:pPr>
            <a:r>
              <a:rPr lang="en-US" sz="3000" dirty="0">
                <a:latin typeface="Calibri" panose="020F0502020204030204" pitchFamily="34" charset="0"/>
                <a:ea typeface="Calibri" panose="020F0502020204030204" pitchFamily="34" charset="0"/>
                <a:cs typeface="Times New Roman" panose="02020603050405020304" pitchFamily="18" charset="0"/>
              </a:rPr>
              <a:t>We haven’t saved to buy what we need or want</a:t>
            </a:r>
          </a:p>
          <a:p>
            <a:pPr marL="0" indent="0">
              <a:spcAft>
                <a:spcPts val="600"/>
              </a:spcAft>
              <a:buNone/>
            </a:pPr>
            <a:endParaRPr lang="en-US" dirty="0"/>
          </a:p>
        </p:txBody>
      </p:sp>
    </p:spTree>
    <p:extLst>
      <p:ext uri="{BB962C8B-B14F-4D97-AF65-F5344CB8AC3E}">
        <p14:creationId xmlns:p14="http://schemas.microsoft.com/office/powerpoint/2010/main" val="68714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5D49F0-EECC-487E-8D19-F5DE324A40B0}"/>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060" y="433908"/>
            <a:ext cx="1983740" cy="1574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fontScale="90000"/>
          </a:bodyPr>
          <a:lstStyle/>
          <a:p>
            <a:r>
              <a:rPr lang="en-US" dirty="0"/>
              <a:t>Debt, Loans, and </a:t>
            </a:r>
            <a:br>
              <a:rPr lang="en-US" dirty="0"/>
            </a:br>
            <a:r>
              <a:rPr lang="en-US" dirty="0"/>
              <a:t>Credit Cards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2031659"/>
            <a:ext cx="8229600" cy="4369141"/>
          </a:xfrm>
        </p:spPr>
        <p:txBody>
          <a:bodyPr>
            <a:normAutofit/>
          </a:bodyPr>
          <a:lstStyle/>
          <a:p>
            <a:pPr>
              <a:spcAft>
                <a:spcPts val="600"/>
              </a:spcAft>
            </a:pPr>
            <a:r>
              <a:rPr lang="en-US" dirty="0"/>
              <a:t>A lot of adults in our life use credit cards</a:t>
            </a:r>
          </a:p>
          <a:p>
            <a:pPr lvl="1">
              <a:spcAft>
                <a:spcPts val="600"/>
              </a:spcAft>
            </a:pPr>
            <a:r>
              <a:rPr lang="en-US" dirty="0"/>
              <a:t>Only pay the minimum monthly payment</a:t>
            </a:r>
          </a:p>
          <a:p>
            <a:pPr lvl="1">
              <a:spcAft>
                <a:spcPts val="600"/>
              </a:spcAft>
            </a:pPr>
            <a:r>
              <a:rPr lang="en-US" dirty="0"/>
              <a:t>They don’t pay off the balance</a:t>
            </a:r>
          </a:p>
          <a:p>
            <a:pPr>
              <a:spcAft>
                <a:spcPts val="600"/>
              </a:spcAft>
            </a:pPr>
            <a:r>
              <a:rPr lang="en-US" dirty="0"/>
              <a:t>Many adults have credit card balances &amp; loans</a:t>
            </a:r>
          </a:p>
          <a:p>
            <a:pPr lvl="1">
              <a:spcAft>
                <a:spcPts val="600"/>
              </a:spcAft>
            </a:pPr>
            <a:r>
              <a:rPr lang="en-US" dirty="0"/>
              <a:t>For cars, big screen TVs, washers &amp; dryers, etc.</a:t>
            </a:r>
          </a:p>
          <a:p>
            <a:pPr lvl="1">
              <a:spcAft>
                <a:spcPts val="600"/>
              </a:spcAft>
            </a:pPr>
            <a:r>
              <a:rPr lang="en-US" dirty="0"/>
              <a:t>They’re deep in debt</a:t>
            </a:r>
          </a:p>
          <a:p>
            <a:pPr marL="457200" lvl="1" indent="0" algn="ctr">
              <a:spcAft>
                <a:spcPts val="600"/>
              </a:spcAft>
              <a:buNone/>
            </a:pPr>
            <a:r>
              <a:rPr lang="en-US" sz="3200" b="1" dirty="0"/>
              <a:t>We want you to break the cycle!</a:t>
            </a:r>
          </a:p>
          <a:p>
            <a:pPr marL="457200" lvl="1" indent="0">
              <a:spcAft>
                <a:spcPts val="600"/>
              </a:spcAft>
              <a:buNone/>
            </a:pPr>
            <a:endParaRPr lang="en-US" dirty="0"/>
          </a:p>
        </p:txBody>
      </p:sp>
    </p:spTree>
    <p:extLst>
      <p:ext uri="{BB962C8B-B14F-4D97-AF65-F5344CB8AC3E}">
        <p14:creationId xmlns:p14="http://schemas.microsoft.com/office/powerpoint/2010/main" val="897791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5D49F0-EECC-487E-8D19-F5DE324A40B0}"/>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060" y="433908"/>
            <a:ext cx="1983740" cy="1574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fontScale="90000"/>
          </a:bodyPr>
          <a:lstStyle/>
          <a:p>
            <a:r>
              <a:rPr lang="en-US" dirty="0"/>
              <a:t>Debt, Loans, and </a:t>
            </a:r>
            <a:br>
              <a:rPr lang="en-US" dirty="0"/>
            </a:br>
            <a:r>
              <a:rPr lang="en-US" dirty="0"/>
              <a:t>Credit Cards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2031659"/>
            <a:ext cx="8229600" cy="4551703"/>
          </a:xfrm>
        </p:spPr>
        <p:txBody>
          <a:bodyPr>
            <a:normAutofit fontScale="85000" lnSpcReduction="20000"/>
          </a:bodyPr>
          <a:lstStyle/>
          <a:p>
            <a:pPr marL="57150" indent="0">
              <a:spcAft>
                <a:spcPts val="600"/>
              </a:spcAft>
              <a:buNone/>
            </a:pPr>
            <a:r>
              <a:rPr lang="en-US" sz="4000" u="sng" dirty="0"/>
              <a:t>Credit Cards</a:t>
            </a:r>
          </a:p>
          <a:p>
            <a:pPr>
              <a:spcAft>
                <a:spcPts val="600"/>
              </a:spcAft>
            </a:pPr>
            <a:r>
              <a:rPr lang="en-US" sz="3600" dirty="0"/>
              <a:t>Interest charges applied to unpaid balance</a:t>
            </a:r>
          </a:p>
          <a:p>
            <a:pPr lvl="1">
              <a:spcAft>
                <a:spcPts val="600"/>
              </a:spcAft>
            </a:pPr>
            <a:r>
              <a:rPr lang="en-US" sz="3200" dirty="0"/>
              <a:t>Applied from date of the transaction/purchase</a:t>
            </a:r>
          </a:p>
          <a:p>
            <a:pPr lvl="1">
              <a:spcAft>
                <a:spcPts val="600"/>
              </a:spcAft>
            </a:pPr>
            <a:r>
              <a:rPr lang="en-US" sz="3200" dirty="0"/>
              <a:t>Interest charges usually very high – sometimes over 20%!</a:t>
            </a:r>
          </a:p>
          <a:p>
            <a:pPr lvl="1">
              <a:spcAft>
                <a:spcPts val="600"/>
              </a:spcAft>
            </a:pPr>
            <a:r>
              <a:rPr lang="en-US" sz="3200" b="1" i="1" dirty="0"/>
              <a:t>Balance owed grows &amp; will never be paid off if only the monthly minimum payments are made</a:t>
            </a:r>
          </a:p>
          <a:p>
            <a:pPr>
              <a:spcAft>
                <a:spcPts val="600"/>
              </a:spcAft>
            </a:pPr>
            <a:r>
              <a:rPr lang="en-US" sz="3600" dirty="0">
                <a:solidFill>
                  <a:schemeClr val="accent1">
                    <a:lumMod val="50000"/>
                  </a:schemeClr>
                </a:solidFill>
              </a:rPr>
              <a:t>Being in debt is stressful!</a:t>
            </a:r>
          </a:p>
          <a:p>
            <a:pPr lvl="1">
              <a:spcAft>
                <a:spcPts val="600"/>
              </a:spcAft>
            </a:pPr>
            <a:r>
              <a:rPr lang="en-US" sz="3200" dirty="0">
                <a:solidFill>
                  <a:schemeClr val="accent2">
                    <a:lumMod val="75000"/>
                  </a:schemeClr>
                </a:solidFill>
              </a:rPr>
              <a:t>Prevents you from every getting ahead financially</a:t>
            </a:r>
          </a:p>
        </p:txBody>
      </p:sp>
    </p:spTree>
    <p:extLst>
      <p:ext uri="{BB962C8B-B14F-4D97-AF65-F5344CB8AC3E}">
        <p14:creationId xmlns:p14="http://schemas.microsoft.com/office/powerpoint/2010/main" val="2636100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5D49F0-EECC-487E-8D19-F5DE324A40B0}"/>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060" y="433908"/>
            <a:ext cx="1983740" cy="1574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fontScale="90000"/>
          </a:bodyPr>
          <a:lstStyle/>
          <a:p>
            <a:r>
              <a:rPr lang="en-US" dirty="0"/>
              <a:t>Debt, Loans, and </a:t>
            </a:r>
            <a:br>
              <a:rPr lang="en-US" dirty="0"/>
            </a:br>
            <a:r>
              <a:rPr lang="en-US" dirty="0"/>
              <a:t>Credit Cards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2031659"/>
            <a:ext cx="8229600" cy="4551703"/>
          </a:xfrm>
        </p:spPr>
        <p:txBody>
          <a:bodyPr>
            <a:normAutofit/>
          </a:bodyPr>
          <a:lstStyle/>
          <a:p>
            <a:pPr marL="57150" indent="0">
              <a:spcAft>
                <a:spcPts val="600"/>
              </a:spcAft>
              <a:buNone/>
            </a:pPr>
            <a:r>
              <a:rPr lang="en-US" sz="4000" u="sng" dirty="0"/>
              <a:t>Loans</a:t>
            </a:r>
          </a:p>
          <a:p>
            <a:pPr marL="57150" indent="0" algn="ctr">
              <a:buNone/>
            </a:pPr>
            <a:r>
              <a:rPr lang="en-US" sz="3600" dirty="0">
                <a:solidFill>
                  <a:srgbClr val="C00000"/>
                </a:solidFill>
              </a:rPr>
              <a:t>“The borrower is a slave to the lender”</a:t>
            </a:r>
          </a:p>
          <a:p>
            <a:pPr marL="57150" indent="0" algn="ctr">
              <a:spcAft>
                <a:spcPts val="600"/>
              </a:spcAft>
              <a:buNone/>
            </a:pPr>
            <a:r>
              <a:rPr lang="en-US" sz="2000" dirty="0"/>
              <a:t>(from an ancient scripture that still holds true today)</a:t>
            </a:r>
          </a:p>
          <a:p>
            <a:pPr marL="57150" indent="0" algn="ctr">
              <a:spcAft>
                <a:spcPts val="600"/>
              </a:spcAft>
              <a:buNone/>
            </a:pPr>
            <a:endParaRPr lang="en-US" sz="2000" dirty="0"/>
          </a:p>
          <a:p>
            <a:pPr marL="514350" indent="-457200">
              <a:spcAft>
                <a:spcPts val="600"/>
              </a:spcAft>
            </a:pPr>
            <a:r>
              <a:rPr lang="en-US" sz="2800" dirty="0"/>
              <a:t>Borrowing money makes you indebted to the person or institution who lends it to you</a:t>
            </a:r>
          </a:p>
        </p:txBody>
      </p:sp>
    </p:spTree>
    <p:extLst>
      <p:ext uri="{BB962C8B-B14F-4D97-AF65-F5344CB8AC3E}">
        <p14:creationId xmlns:p14="http://schemas.microsoft.com/office/powerpoint/2010/main" val="3798679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5D49F0-EECC-487E-8D19-F5DE324A40B0}"/>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060" y="433908"/>
            <a:ext cx="1983740" cy="1574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fontScale="90000"/>
          </a:bodyPr>
          <a:lstStyle/>
          <a:p>
            <a:r>
              <a:rPr lang="en-US" dirty="0"/>
              <a:t>Debt, Loans, and </a:t>
            </a:r>
            <a:br>
              <a:rPr lang="en-US" dirty="0"/>
            </a:br>
            <a:r>
              <a:rPr lang="en-US" dirty="0"/>
              <a:t>Credit Cards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2031659"/>
            <a:ext cx="8229600" cy="4551703"/>
          </a:xfrm>
        </p:spPr>
        <p:txBody>
          <a:bodyPr>
            <a:normAutofit fontScale="92500"/>
          </a:bodyPr>
          <a:lstStyle/>
          <a:p>
            <a:pPr marL="57150" indent="0">
              <a:spcAft>
                <a:spcPts val="600"/>
              </a:spcAft>
              <a:buNone/>
            </a:pPr>
            <a:r>
              <a:rPr lang="en-US" sz="4000" u="sng" dirty="0"/>
              <a:t>Loans</a:t>
            </a:r>
          </a:p>
          <a:p>
            <a:pPr marL="628650" indent="-571500">
              <a:spcAft>
                <a:spcPts val="600"/>
              </a:spcAft>
            </a:pPr>
            <a:r>
              <a:rPr lang="en-US" sz="4000" dirty="0"/>
              <a:t>If borrow from family or friend</a:t>
            </a:r>
          </a:p>
          <a:p>
            <a:pPr marL="1028700" lvl="1" indent="-571500">
              <a:spcAft>
                <a:spcPts val="600"/>
              </a:spcAft>
            </a:pPr>
            <a:r>
              <a:rPr lang="en-US" sz="3600" dirty="0"/>
              <a:t>Relationships can sour or be lost completely if:</a:t>
            </a:r>
          </a:p>
          <a:p>
            <a:pPr marL="1428750" lvl="2" indent="-571500">
              <a:spcAft>
                <a:spcPts val="600"/>
              </a:spcAft>
            </a:pPr>
            <a:r>
              <a:rPr lang="en-US" sz="3200" dirty="0"/>
              <a:t>either person feels something went wrong</a:t>
            </a:r>
          </a:p>
          <a:p>
            <a:pPr marL="1428750" lvl="2" indent="-571500">
              <a:spcAft>
                <a:spcPts val="600"/>
              </a:spcAft>
            </a:pPr>
            <a:r>
              <a:rPr lang="en-US" sz="3200" dirty="0"/>
              <a:t>a payment is skipped or the loan is never repaid</a:t>
            </a:r>
          </a:p>
          <a:p>
            <a:pPr marL="457200" lvl="1" indent="0">
              <a:spcAft>
                <a:spcPts val="600"/>
              </a:spcAft>
              <a:buNone/>
            </a:pPr>
            <a:endParaRPr lang="en-US" sz="3600" dirty="0"/>
          </a:p>
        </p:txBody>
      </p:sp>
    </p:spTree>
    <p:extLst>
      <p:ext uri="{BB962C8B-B14F-4D97-AF65-F5344CB8AC3E}">
        <p14:creationId xmlns:p14="http://schemas.microsoft.com/office/powerpoint/2010/main" val="419978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5D49F0-EECC-487E-8D19-F5DE324A40B0}"/>
              </a:ext>
            </a:extLst>
          </p:cNvPr>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03060" y="433908"/>
            <a:ext cx="1983740" cy="1574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fontScale="90000"/>
          </a:bodyPr>
          <a:lstStyle/>
          <a:p>
            <a:r>
              <a:rPr lang="en-US" dirty="0"/>
              <a:t>Debt, Loans, and </a:t>
            </a:r>
            <a:br>
              <a:rPr lang="en-US" dirty="0"/>
            </a:br>
            <a:r>
              <a:rPr lang="en-US" dirty="0"/>
              <a:t>Credit Cards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2031659"/>
            <a:ext cx="8229600" cy="4551703"/>
          </a:xfrm>
        </p:spPr>
        <p:txBody>
          <a:bodyPr>
            <a:normAutofit/>
          </a:bodyPr>
          <a:lstStyle/>
          <a:p>
            <a:pPr marL="57150" indent="0">
              <a:spcAft>
                <a:spcPts val="600"/>
              </a:spcAft>
              <a:buNone/>
            </a:pPr>
            <a:r>
              <a:rPr lang="en-US" sz="4000" u="sng" dirty="0"/>
              <a:t>Loans</a:t>
            </a:r>
          </a:p>
          <a:p>
            <a:pPr marL="628650" indent="-571500">
              <a:spcAft>
                <a:spcPts val="600"/>
              </a:spcAft>
            </a:pPr>
            <a:r>
              <a:rPr lang="en-US" sz="4000" dirty="0"/>
              <a:t>If borrow from a financial institution</a:t>
            </a:r>
          </a:p>
          <a:p>
            <a:pPr marL="1028700" lvl="1" indent="-571500">
              <a:spcAft>
                <a:spcPts val="600"/>
              </a:spcAft>
            </a:pPr>
            <a:r>
              <a:rPr lang="en-US" dirty="0"/>
              <a:t>The item can be repossessed if you fail to make the payments</a:t>
            </a:r>
          </a:p>
          <a:p>
            <a:pPr marL="857250" lvl="2" indent="0">
              <a:spcAft>
                <a:spcPts val="600"/>
              </a:spcAft>
              <a:buNone/>
            </a:pPr>
            <a:r>
              <a:rPr lang="en-US" dirty="0"/>
              <a:t>I.e., if you get a loan for a car, then lose your job &amp; can’t make the payments, the loan holder will have the car physically taken from you (“repossessed”)</a:t>
            </a:r>
          </a:p>
          <a:p>
            <a:pPr marL="457200" lvl="1" indent="0">
              <a:spcAft>
                <a:spcPts val="600"/>
              </a:spcAft>
              <a:buNone/>
            </a:pPr>
            <a:endParaRPr lang="en-US" sz="3600" dirty="0"/>
          </a:p>
        </p:txBody>
      </p:sp>
    </p:spTree>
    <p:extLst>
      <p:ext uri="{BB962C8B-B14F-4D97-AF65-F5344CB8AC3E}">
        <p14:creationId xmlns:p14="http://schemas.microsoft.com/office/powerpoint/2010/main" val="991738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11F0F-C079-4AD5-888A-DC676524F79C}"/>
              </a:ext>
            </a:extLst>
          </p:cNvPr>
          <p:cNvSpPr>
            <a:spLocks noGrp="1"/>
          </p:cNvSpPr>
          <p:nvPr>
            <p:ph type="title"/>
          </p:nvPr>
        </p:nvSpPr>
        <p:spPr/>
        <p:txBody>
          <a:bodyPr>
            <a:normAutofit fontScale="90000"/>
          </a:bodyPr>
          <a:lstStyle/>
          <a:p>
            <a:r>
              <a:rPr lang="en-US" dirty="0"/>
              <a:t>Debt, Loans, and </a:t>
            </a:r>
            <a:br>
              <a:rPr lang="en-US" dirty="0"/>
            </a:br>
            <a:r>
              <a:rPr lang="en-US" dirty="0"/>
              <a:t>Credit Cards</a:t>
            </a:r>
          </a:p>
        </p:txBody>
      </p:sp>
      <p:sp>
        <p:nvSpPr>
          <p:cNvPr id="3" name="Content Placeholder 2">
            <a:extLst>
              <a:ext uri="{FF2B5EF4-FFF2-40B4-BE49-F238E27FC236}">
                <a16:creationId xmlns:a16="http://schemas.microsoft.com/office/drawing/2014/main" id="{7B5C505C-31BE-4E44-9AB4-07EADA9EBE47}"/>
              </a:ext>
            </a:extLst>
          </p:cNvPr>
          <p:cNvSpPr>
            <a:spLocks noGrp="1"/>
          </p:cNvSpPr>
          <p:nvPr>
            <p:ph idx="1"/>
          </p:nvPr>
        </p:nvSpPr>
        <p:spPr>
          <a:xfrm>
            <a:off x="457200" y="2031659"/>
            <a:ext cx="8229600" cy="4551703"/>
          </a:xfrm>
        </p:spPr>
        <p:txBody>
          <a:bodyPr>
            <a:normAutofit/>
          </a:bodyPr>
          <a:lstStyle/>
          <a:p>
            <a:pPr marL="57150" indent="0">
              <a:spcAft>
                <a:spcPts val="600"/>
              </a:spcAft>
              <a:buNone/>
            </a:pPr>
            <a:r>
              <a:rPr lang="en-US" sz="4000" u="sng" dirty="0"/>
              <a:t>Loans</a:t>
            </a:r>
          </a:p>
          <a:p>
            <a:pPr>
              <a:spcAft>
                <a:spcPts val="600"/>
              </a:spcAft>
            </a:pPr>
            <a:r>
              <a:rPr lang="en-US" sz="4000" dirty="0"/>
              <a:t>Buying a Home </a:t>
            </a:r>
          </a:p>
          <a:p>
            <a:pPr lvl="1">
              <a:spcAft>
                <a:spcPts val="600"/>
              </a:spcAft>
            </a:pPr>
            <a:r>
              <a:rPr lang="en-US" sz="3200" dirty="0"/>
              <a:t>Understandably, it’s the one item where most adults have to get a loan</a:t>
            </a:r>
          </a:p>
          <a:p>
            <a:pPr lvl="1">
              <a:spcAft>
                <a:spcPts val="600"/>
              </a:spcAft>
            </a:pPr>
            <a:r>
              <a:rPr lang="en-US" sz="3200" dirty="0"/>
              <a:t>Very few people have the cash up front to pay the total cost</a:t>
            </a:r>
          </a:p>
        </p:txBody>
      </p:sp>
      <p:pic>
        <p:nvPicPr>
          <p:cNvPr id="5" name="Picture 4" descr="A close up of a sign&#10;&#10;Description automatically generated">
            <a:extLst>
              <a:ext uri="{FF2B5EF4-FFF2-40B4-BE49-F238E27FC236}">
                <a16:creationId xmlns:a16="http://schemas.microsoft.com/office/drawing/2014/main" id="{3E18DF94-7F90-41D2-9908-A7BFBE44744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48400" y="1435127"/>
            <a:ext cx="2133600" cy="2133600"/>
          </a:xfrm>
          <a:prstGeom prst="rect">
            <a:avLst/>
          </a:prstGeom>
        </p:spPr>
      </p:pic>
    </p:spTree>
    <p:extLst>
      <p:ext uri="{BB962C8B-B14F-4D97-AF65-F5344CB8AC3E}">
        <p14:creationId xmlns:p14="http://schemas.microsoft.com/office/powerpoint/2010/main" val="788002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0488-9656-4164-8F71-9A8E1BADDC17}"/>
              </a:ext>
            </a:extLst>
          </p:cNvPr>
          <p:cNvSpPr>
            <a:spLocks noGrp="1"/>
          </p:cNvSpPr>
          <p:nvPr>
            <p:ph type="title"/>
          </p:nvPr>
        </p:nvSpPr>
        <p:spPr/>
        <p:txBody>
          <a:bodyPr/>
          <a:lstStyle/>
          <a:p>
            <a:r>
              <a:rPr lang="en-US" dirty="0"/>
              <a:t>Check on Learning</a:t>
            </a:r>
          </a:p>
        </p:txBody>
      </p:sp>
      <p:sp>
        <p:nvSpPr>
          <p:cNvPr id="3" name="Content Placeholder 2">
            <a:extLst>
              <a:ext uri="{FF2B5EF4-FFF2-40B4-BE49-F238E27FC236}">
                <a16:creationId xmlns:a16="http://schemas.microsoft.com/office/drawing/2014/main" id="{FFB1A6FC-0BBB-44AE-A0A8-96CF266BF434}"/>
              </a:ext>
            </a:extLst>
          </p:cNvPr>
          <p:cNvSpPr>
            <a:spLocks noGrp="1"/>
          </p:cNvSpPr>
          <p:nvPr>
            <p:ph idx="1"/>
          </p:nvPr>
        </p:nvSpPr>
        <p:spPr>
          <a:xfrm>
            <a:off x="457200" y="1905000"/>
            <a:ext cx="8229600" cy="4525963"/>
          </a:xfrm>
        </p:spPr>
        <p:txBody>
          <a:bodyPr/>
          <a:lstStyle/>
          <a:p>
            <a:pPr marL="514350" indent="-514350">
              <a:buFont typeface="+mj-lt"/>
              <a:buAutoNum type="arabicPeriod"/>
            </a:pPr>
            <a:r>
              <a:rPr lang="en-US" dirty="0"/>
              <a:t>Explain why it’s best not to use credit cards?</a:t>
            </a:r>
          </a:p>
          <a:p>
            <a:pPr marL="514350" indent="-514350">
              <a:buFont typeface="+mj-lt"/>
              <a:buAutoNum type="arabicPeriod"/>
            </a:pPr>
            <a:r>
              <a:rPr lang="en-US" dirty="0"/>
              <a:t>Interest charges on credit cards are applied on </a:t>
            </a:r>
            <a:r>
              <a:rPr lang="en-US" u="sng" dirty="0"/>
              <a:t>			</a:t>
            </a:r>
            <a:r>
              <a:rPr lang="en-US" dirty="0"/>
              <a:t> balances from the date of the </a:t>
            </a:r>
            <a:r>
              <a:rPr lang="en-US" u="sng" dirty="0"/>
              <a:t>					</a:t>
            </a:r>
            <a:r>
              <a:rPr lang="en-US" dirty="0"/>
              <a:t>.</a:t>
            </a:r>
          </a:p>
          <a:p>
            <a:pPr marL="514350" indent="-514350">
              <a:buFont typeface="+mj-lt"/>
              <a:buAutoNum type="arabicPeriod"/>
            </a:pPr>
            <a:r>
              <a:rPr lang="en-US" dirty="0"/>
              <a:t>Why should you not borrow money from a family member or friend?</a:t>
            </a:r>
          </a:p>
          <a:p>
            <a:pPr marL="514350" indent="-514350">
              <a:buFont typeface="+mj-lt"/>
              <a:buAutoNum type="arabicPeriod"/>
            </a:pPr>
            <a:r>
              <a:rPr lang="en-US" dirty="0"/>
              <a:t>Why is it best not to take out a loan to buy  something like a car?</a:t>
            </a:r>
          </a:p>
          <a:p>
            <a:pPr marL="514350" indent="-514350">
              <a:buFont typeface="+mj-lt"/>
              <a:buAutoNum type="arabicPeriod"/>
            </a:pPr>
            <a:endParaRPr lang="en-US" dirty="0"/>
          </a:p>
        </p:txBody>
      </p:sp>
    </p:spTree>
    <p:extLst>
      <p:ext uri="{BB962C8B-B14F-4D97-AF65-F5344CB8AC3E}">
        <p14:creationId xmlns:p14="http://schemas.microsoft.com/office/powerpoint/2010/main" val="357082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BE77-9000-4FF4-B7CE-A53AB6A6397E}"/>
              </a:ext>
            </a:extLst>
          </p:cNvPr>
          <p:cNvSpPr>
            <a:spLocks noGrp="1"/>
          </p:cNvSpPr>
          <p:nvPr>
            <p:ph type="title"/>
          </p:nvPr>
        </p:nvSpPr>
        <p:spPr/>
        <p:txBody>
          <a:bodyPr>
            <a:normAutofit fontScale="90000"/>
          </a:bodyPr>
          <a:lstStyle/>
          <a:p>
            <a:r>
              <a:rPr lang="en-US" dirty="0"/>
              <a:t>Introduction to Personal Finance</a:t>
            </a:r>
          </a:p>
        </p:txBody>
      </p:sp>
      <p:sp>
        <p:nvSpPr>
          <p:cNvPr id="3" name="Content Placeholder 2">
            <a:extLst>
              <a:ext uri="{FF2B5EF4-FFF2-40B4-BE49-F238E27FC236}">
                <a16:creationId xmlns:a16="http://schemas.microsoft.com/office/drawing/2014/main" id="{85BE5E27-88E5-4F05-851F-54567FB5E9B9}"/>
              </a:ext>
            </a:extLst>
          </p:cNvPr>
          <p:cNvSpPr>
            <a:spLocks noGrp="1"/>
          </p:cNvSpPr>
          <p:nvPr>
            <p:ph idx="1"/>
          </p:nvPr>
        </p:nvSpPr>
        <p:spPr>
          <a:xfrm>
            <a:off x="457200" y="1636776"/>
            <a:ext cx="8229600" cy="4946586"/>
          </a:xfrm>
        </p:spPr>
        <p:txBody>
          <a:bodyPr>
            <a:normAutofit lnSpcReduction="10000"/>
          </a:bodyPr>
          <a:lstStyle/>
          <a:p>
            <a:r>
              <a:rPr lang="en-US" dirty="0"/>
              <a:t>Important to be responsible with any money you receive</a:t>
            </a:r>
          </a:p>
          <a:p>
            <a:pPr lvl="1"/>
            <a:r>
              <a:rPr lang="en-US" dirty="0"/>
              <a:t>Job</a:t>
            </a:r>
          </a:p>
          <a:p>
            <a:pPr lvl="1"/>
            <a:r>
              <a:rPr lang="en-US" dirty="0"/>
              <a:t>Allowance</a:t>
            </a:r>
          </a:p>
          <a:p>
            <a:pPr lvl="1"/>
            <a:r>
              <a:rPr lang="en-US" dirty="0"/>
              <a:t>Gift</a:t>
            </a:r>
          </a:p>
          <a:p>
            <a:r>
              <a:rPr lang="en-US" dirty="0"/>
              <a:t>Good money management skills are essential!</a:t>
            </a:r>
          </a:p>
          <a:p>
            <a:pPr lvl="1"/>
            <a:r>
              <a:rPr lang="en-US" dirty="0"/>
              <a:t>For Now</a:t>
            </a:r>
          </a:p>
          <a:p>
            <a:pPr lvl="1"/>
            <a:r>
              <a:rPr lang="en-US" dirty="0"/>
              <a:t>For the Future</a:t>
            </a:r>
          </a:p>
          <a:p>
            <a:pPr lvl="2"/>
            <a:r>
              <a:rPr lang="en-US" dirty="0"/>
              <a:t>Financial independence from parents</a:t>
            </a:r>
          </a:p>
          <a:p>
            <a:pPr lvl="2"/>
            <a:r>
              <a:rPr lang="en-US" dirty="0"/>
              <a:t>Less stress when not in debt</a:t>
            </a:r>
          </a:p>
        </p:txBody>
      </p:sp>
      <p:sp>
        <p:nvSpPr>
          <p:cNvPr id="4" name="Text Box 2">
            <a:extLst>
              <a:ext uri="{FF2B5EF4-FFF2-40B4-BE49-F238E27FC236}">
                <a16:creationId xmlns:a16="http://schemas.microsoft.com/office/drawing/2014/main" id="{C3ADDD03-86EF-443A-A2FF-5740151B9458}"/>
              </a:ext>
            </a:extLst>
          </p:cNvPr>
          <p:cNvSpPr txBox="1">
            <a:spLocks noChangeArrowheads="1"/>
          </p:cNvSpPr>
          <p:nvPr/>
        </p:nvSpPr>
        <p:spPr bwMode="auto">
          <a:xfrm rot="20602532">
            <a:off x="3743029" y="2797738"/>
            <a:ext cx="4724400" cy="609600"/>
          </a:xfrm>
          <a:prstGeom prst="rect">
            <a:avLst/>
          </a:prstGeom>
          <a:gradFill>
            <a:gsLst>
              <a:gs pos="0">
                <a:srgbClr val="9BBB59">
                  <a:lumMod val="40000"/>
                  <a:lumOff val="60000"/>
                </a:srgbClr>
              </a:gs>
              <a:gs pos="74000">
                <a:srgbClr val="4F81BD">
                  <a:lumMod val="45000"/>
                  <a:lumOff val="55000"/>
                </a:srgbClr>
              </a:gs>
              <a:gs pos="83000">
                <a:srgbClr val="4F81BD">
                  <a:lumMod val="45000"/>
                  <a:lumOff val="55000"/>
                </a:srgbClr>
              </a:gs>
              <a:gs pos="100000">
                <a:srgbClr val="4F81BD">
                  <a:lumMod val="30000"/>
                  <a:lumOff val="70000"/>
                </a:srgbClr>
              </a:gs>
            </a:gsLst>
            <a:lin ang="5400000" scaled="1"/>
          </a:gradFill>
          <a:ln w="25400" cap="flat" cmpd="sng" algn="ctr">
            <a:solidFill>
              <a:srgbClr val="9BBB59"/>
            </a:solidFill>
            <a:prstDash val="solid"/>
            <a:headEnd/>
            <a:tailEnd/>
          </a:ln>
          <a:effectLst/>
        </p:spPr>
        <p:txBody>
          <a:bodyPr rot="0" vert="horz" wrap="square" lIns="91440" tIns="45720" rIns="91440" bIns="45720" anchor="t" anchorCtr="0">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Be Smart with Your Money!</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20988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7962"/>
            <a:ext cx="7772400" cy="1362075"/>
          </a:xfrm>
        </p:spPr>
        <p:txBody>
          <a:bodyPr/>
          <a:lstStyle/>
          <a:p>
            <a:r>
              <a:rPr lang="en-US" dirty="0"/>
              <a:t>Personal Budgeting</a:t>
            </a:r>
          </a:p>
        </p:txBody>
      </p:sp>
    </p:spTree>
    <p:extLst>
      <p:ext uri="{BB962C8B-B14F-4D97-AF65-F5344CB8AC3E}">
        <p14:creationId xmlns:p14="http://schemas.microsoft.com/office/powerpoint/2010/main" val="1080386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990600" y="264692"/>
            <a:ext cx="7162800" cy="1143000"/>
          </a:xfrm>
        </p:spPr>
        <p:txBody>
          <a:bodyPr>
            <a:normAutofit/>
          </a:bodyPr>
          <a:lstStyle/>
          <a:p>
            <a:r>
              <a:rPr lang="en-US" dirty="0"/>
              <a:t>Personal Budgeting</a:t>
            </a:r>
          </a:p>
        </p:txBody>
      </p:sp>
      <p:sp>
        <p:nvSpPr>
          <p:cNvPr id="4" name="Content Placeholder 3"/>
          <p:cNvSpPr>
            <a:spLocks noGrp="1"/>
          </p:cNvSpPr>
          <p:nvPr>
            <p:ph idx="1"/>
          </p:nvPr>
        </p:nvSpPr>
        <p:spPr>
          <a:xfrm>
            <a:off x="838200" y="1600200"/>
            <a:ext cx="7772400" cy="5257800"/>
          </a:xfrm>
        </p:spPr>
        <p:txBody>
          <a:bodyPr>
            <a:normAutofit/>
          </a:bodyPr>
          <a:lstStyle/>
          <a:p>
            <a:pPr marL="0" indent="0">
              <a:buNone/>
            </a:pPr>
            <a:r>
              <a:rPr lang="en-US" sz="2800" b="1" u="sng" dirty="0"/>
              <a:t>OBJECTIVES</a:t>
            </a:r>
          </a:p>
          <a:p>
            <a:pPr marL="0" indent="0">
              <a:spcAft>
                <a:spcPts val="1200"/>
              </a:spcAft>
              <a:buNone/>
            </a:pPr>
            <a:r>
              <a:rPr lang="en-US" sz="2800" i="1" dirty="0"/>
              <a:t>Cadets will be able to put into practice good money management skills.</a:t>
            </a:r>
            <a:endParaRPr lang="en-US" sz="2800" dirty="0"/>
          </a:p>
          <a:p>
            <a:pPr marL="0" indent="0">
              <a:buNone/>
            </a:pPr>
            <a:r>
              <a:rPr lang="en-US" sz="2800" b="1" u="sng" dirty="0"/>
              <a:t>Plan of Action</a:t>
            </a:r>
            <a:endParaRPr lang="en-US" sz="2800" dirty="0"/>
          </a:p>
          <a:p>
            <a:pPr marL="0" lvl="0" indent="0">
              <a:spcAft>
                <a:spcPts val="1200"/>
              </a:spcAft>
              <a:buNone/>
            </a:pPr>
            <a:r>
              <a:rPr lang="en-US" sz="2800" dirty="0">
                <a:highlight>
                  <a:srgbClr val="FFFF00"/>
                </a:highlight>
              </a:rPr>
              <a:t>6. Create and use a personal budget</a:t>
            </a:r>
          </a:p>
          <a:p>
            <a:pPr marL="0" indent="0">
              <a:buNone/>
            </a:pPr>
            <a:r>
              <a:rPr lang="en-US" sz="2800" b="1" u="sng" dirty="0"/>
              <a:t>Essential Question</a:t>
            </a:r>
            <a:r>
              <a:rPr lang="en-US" sz="2800" dirty="0"/>
              <a:t>: </a:t>
            </a:r>
            <a:endParaRPr lang="en-US" sz="2800" dirty="0">
              <a:highlight>
                <a:srgbClr val="FFFF00"/>
              </a:highlight>
            </a:endParaRPr>
          </a:p>
          <a:p>
            <a:pPr marL="0" indent="0">
              <a:buNone/>
            </a:pPr>
            <a:r>
              <a:rPr lang="en-US" sz="2800" dirty="0">
                <a:highlight>
                  <a:srgbClr val="FFFF00"/>
                </a:highlight>
              </a:rPr>
              <a:t>How do I create a personal budget?</a:t>
            </a:r>
          </a:p>
        </p:txBody>
      </p:sp>
    </p:spTree>
    <p:extLst>
      <p:ext uri="{BB962C8B-B14F-4D97-AF65-F5344CB8AC3E}">
        <p14:creationId xmlns:p14="http://schemas.microsoft.com/office/powerpoint/2010/main" val="3192047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E9F4-8C5A-44CD-9D8F-797A175DC806}"/>
              </a:ext>
            </a:extLst>
          </p:cNvPr>
          <p:cNvSpPr>
            <a:spLocks noGrp="1"/>
          </p:cNvSpPr>
          <p:nvPr>
            <p:ph type="title"/>
          </p:nvPr>
        </p:nvSpPr>
        <p:spPr/>
        <p:txBody>
          <a:bodyPr>
            <a:normAutofit/>
          </a:bodyPr>
          <a:lstStyle/>
          <a:p>
            <a:r>
              <a:rPr lang="en-US" dirty="0"/>
              <a:t>Personal Budgeting</a:t>
            </a:r>
          </a:p>
        </p:txBody>
      </p:sp>
      <p:sp>
        <p:nvSpPr>
          <p:cNvPr id="3" name="Content Placeholder 2">
            <a:extLst>
              <a:ext uri="{FF2B5EF4-FFF2-40B4-BE49-F238E27FC236}">
                <a16:creationId xmlns:a16="http://schemas.microsoft.com/office/drawing/2014/main" id="{818F5CDE-8F75-41D1-970F-17CD6CAD3F74}"/>
              </a:ext>
            </a:extLst>
          </p:cNvPr>
          <p:cNvSpPr>
            <a:spLocks noGrp="1"/>
          </p:cNvSpPr>
          <p:nvPr>
            <p:ph idx="1"/>
          </p:nvPr>
        </p:nvSpPr>
        <p:spPr>
          <a:xfrm>
            <a:off x="533400" y="2133600"/>
            <a:ext cx="8077200" cy="4267200"/>
          </a:xfrm>
        </p:spPr>
        <p:txBody>
          <a:bodyPr>
            <a:normAutofit/>
          </a:bodyPr>
          <a:lstStyle/>
          <a:p>
            <a:pPr>
              <a:spcBef>
                <a:spcPts val="0"/>
              </a:spcBef>
              <a:spcAft>
                <a:spcPts val="1200"/>
              </a:spcAft>
            </a:pPr>
            <a:r>
              <a:rPr lang="en-US" dirty="0"/>
              <a:t>A plan you create to manage your money</a:t>
            </a:r>
          </a:p>
          <a:p>
            <a:pPr>
              <a:spcBef>
                <a:spcPts val="0"/>
              </a:spcBef>
              <a:spcAft>
                <a:spcPts val="1200"/>
              </a:spcAft>
            </a:pPr>
            <a:r>
              <a:rPr lang="en-US" dirty="0"/>
              <a:t>A tool used to allocate each dollar you get</a:t>
            </a:r>
          </a:p>
          <a:p>
            <a:pPr>
              <a:spcBef>
                <a:spcPts val="0"/>
              </a:spcBef>
              <a:spcAft>
                <a:spcPts val="1200"/>
              </a:spcAft>
            </a:pPr>
            <a:r>
              <a:rPr lang="en-US" dirty="0"/>
              <a:t>Different methods used to manage money</a:t>
            </a:r>
          </a:p>
          <a:p>
            <a:pPr lvl="1">
              <a:spcBef>
                <a:spcPts val="0"/>
              </a:spcBef>
              <a:spcAft>
                <a:spcPts val="1200"/>
              </a:spcAft>
            </a:pPr>
            <a:r>
              <a:rPr lang="en-US" dirty="0"/>
              <a:t>Two simplest methods (and probably most efficient):</a:t>
            </a:r>
          </a:p>
          <a:p>
            <a:pPr lvl="2">
              <a:spcBef>
                <a:spcPts val="0"/>
              </a:spcBef>
              <a:spcAft>
                <a:spcPts val="1200"/>
              </a:spcAft>
            </a:pPr>
            <a:r>
              <a:rPr lang="en-US" dirty="0"/>
              <a:t>The Envelope System</a:t>
            </a:r>
          </a:p>
          <a:p>
            <a:pPr lvl="2">
              <a:spcBef>
                <a:spcPts val="0"/>
              </a:spcBef>
              <a:spcAft>
                <a:spcPts val="1200"/>
              </a:spcAft>
            </a:pPr>
            <a:r>
              <a:rPr lang="en-US" dirty="0"/>
              <a:t>The Budget </a:t>
            </a:r>
            <a:r>
              <a:rPr lang="en-US" dirty="0" err="1"/>
              <a:t>Spreadsheeet</a:t>
            </a:r>
            <a:endParaRPr lang="en-US" dirty="0"/>
          </a:p>
        </p:txBody>
      </p:sp>
      <p:pic>
        <p:nvPicPr>
          <p:cNvPr id="5" name="Picture 4" descr="A close up of a sign&#10;&#10;Description automatically generated">
            <a:extLst>
              <a:ext uri="{FF2B5EF4-FFF2-40B4-BE49-F238E27FC236}">
                <a16:creationId xmlns:a16="http://schemas.microsoft.com/office/drawing/2014/main" id="{40DB21EA-D753-43BC-BF70-6F9237D5D6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5000" y="4800600"/>
            <a:ext cx="3070951" cy="1855741"/>
          </a:xfrm>
          <a:prstGeom prst="rect">
            <a:avLst/>
          </a:prstGeom>
        </p:spPr>
      </p:pic>
    </p:spTree>
    <p:extLst>
      <p:ext uri="{BB962C8B-B14F-4D97-AF65-F5344CB8AC3E}">
        <p14:creationId xmlns:p14="http://schemas.microsoft.com/office/powerpoint/2010/main" val="2674714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E9F4-8C5A-44CD-9D8F-797A175DC806}"/>
              </a:ext>
            </a:extLst>
          </p:cNvPr>
          <p:cNvSpPr>
            <a:spLocks noGrp="1"/>
          </p:cNvSpPr>
          <p:nvPr>
            <p:ph type="title"/>
          </p:nvPr>
        </p:nvSpPr>
        <p:spPr/>
        <p:txBody>
          <a:bodyPr>
            <a:normAutofit/>
          </a:bodyPr>
          <a:lstStyle/>
          <a:p>
            <a:r>
              <a:rPr lang="en-US" dirty="0"/>
              <a:t>Personal Budgeting</a:t>
            </a:r>
          </a:p>
        </p:txBody>
      </p:sp>
      <p:sp>
        <p:nvSpPr>
          <p:cNvPr id="3" name="Content Placeholder 2">
            <a:extLst>
              <a:ext uri="{FF2B5EF4-FFF2-40B4-BE49-F238E27FC236}">
                <a16:creationId xmlns:a16="http://schemas.microsoft.com/office/drawing/2014/main" id="{818F5CDE-8F75-41D1-970F-17CD6CAD3F74}"/>
              </a:ext>
            </a:extLst>
          </p:cNvPr>
          <p:cNvSpPr>
            <a:spLocks noGrp="1"/>
          </p:cNvSpPr>
          <p:nvPr>
            <p:ph idx="1"/>
          </p:nvPr>
        </p:nvSpPr>
        <p:spPr>
          <a:xfrm>
            <a:off x="568842" y="2819400"/>
            <a:ext cx="8077200" cy="4267200"/>
          </a:xfrm>
        </p:spPr>
        <p:txBody>
          <a:bodyPr>
            <a:normAutofit/>
          </a:bodyPr>
          <a:lstStyle/>
          <a:p>
            <a:pPr marL="0" indent="0">
              <a:spcBef>
                <a:spcPts val="0"/>
              </a:spcBef>
              <a:spcAft>
                <a:spcPts val="1200"/>
              </a:spcAft>
              <a:buNone/>
            </a:pPr>
            <a:r>
              <a:rPr lang="en-US" u="sng" dirty="0"/>
              <a:t>The Envelope System</a:t>
            </a:r>
          </a:p>
          <a:p>
            <a:pPr>
              <a:spcBef>
                <a:spcPts val="0"/>
              </a:spcBef>
              <a:spcAft>
                <a:spcPts val="1200"/>
              </a:spcAft>
            </a:pPr>
            <a:r>
              <a:rPr lang="en-US" dirty="0"/>
              <a:t>Label envelopes with each of your expense categories</a:t>
            </a:r>
          </a:p>
          <a:p>
            <a:pPr>
              <a:spcBef>
                <a:spcPts val="0"/>
              </a:spcBef>
              <a:spcAft>
                <a:spcPts val="1200"/>
              </a:spcAft>
            </a:pPr>
            <a:r>
              <a:rPr lang="en-US" dirty="0"/>
              <a:t>Distribute your cash among the envelopes</a:t>
            </a:r>
          </a:p>
          <a:p>
            <a:pPr lvl="1">
              <a:spcBef>
                <a:spcPts val="0"/>
              </a:spcBef>
              <a:spcAft>
                <a:spcPts val="1200"/>
              </a:spcAft>
            </a:pPr>
            <a:r>
              <a:rPr lang="en-US" dirty="0"/>
              <a:t>According to the amounts designated in your budget</a:t>
            </a:r>
          </a:p>
        </p:txBody>
      </p:sp>
      <p:pic>
        <p:nvPicPr>
          <p:cNvPr id="6" name="Picture 5" descr="A picture containing table, wooden&#10;&#10;Description automatically generated">
            <a:extLst>
              <a:ext uri="{FF2B5EF4-FFF2-40B4-BE49-F238E27FC236}">
                <a16:creationId xmlns:a16="http://schemas.microsoft.com/office/drawing/2014/main" id="{660F5446-BA6E-46F5-A730-71F2EB941B0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53000" y="1524000"/>
            <a:ext cx="3028631" cy="17943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7106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C69C27E-581F-4028-A5FB-F70F69D905B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9400" y="1066800"/>
            <a:ext cx="2362200" cy="295275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D94E9F4-8C5A-44CD-9D8F-797A175DC806}"/>
              </a:ext>
            </a:extLst>
          </p:cNvPr>
          <p:cNvSpPr>
            <a:spLocks noGrp="1"/>
          </p:cNvSpPr>
          <p:nvPr>
            <p:ph type="title"/>
          </p:nvPr>
        </p:nvSpPr>
        <p:spPr/>
        <p:txBody>
          <a:bodyPr>
            <a:normAutofit/>
          </a:bodyPr>
          <a:lstStyle/>
          <a:p>
            <a:r>
              <a:rPr lang="en-US" dirty="0"/>
              <a:t>Personal Budgeting</a:t>
            </a:r>
          </a:p>
        </p:txBody>
      </p:sp>
      <p:sp>
        <p:nvSpPr>
          <p:cNvPr id="3" name="Content Placeholder 2">
            <a:extLst>
              <a:ext uri="{FF2B5EF4-FFF2-40B4-BE49-F238E27FC236}">
                <a16:creationId xmlns:a16="http://schemas.microsoft.com/office/drawing/2014/main" id="{818F5CDE-8F75-41D1-970F-17CD6CAD3F74}"/>
              </a:ext>
            </a:extLst>
          </p:cNvPr>
          <p:cNvSpPr>
            <a:spLocks noGrp="1"/>
          </p:cNvSpPr>
          <p:nvPr>
            <p:ph idx="1"/>
          </p:nvPr>
        </p:nvSpPr>
        <p:spPr>
          <a:xfrm>
            <a:off x="609600" y="1905000"/>
            <a:ext cx="8077200" cy="4678362"/>
          </a:xfrm>
        </p:spPr>
        <p:txBody>
          <a:bodyPr>
            <a:normAutofit lnSpcReduction="10000"/>
          </a:bodyPr>
          <a:lstStyle/>
          <a:p>
            <a:pPr marL="0" indent="0">
              <a:spcBef>
                <a:spcPts val="0"/>
              </a:spcBef>
              <a:spcAft>
                <a:spcPts val="1200"/>
              </a:spcAft>
              <a:buNone/>
            </a:pPr>
            <a:r>
              <a:rPr lang="en-US" u="sng" dirty="0"/>
              <a:t>The Budget Spreadsheet</a:t>
            </a:r>
          </a:p>
          <a:p>
            <a:pPr>
              <a:spcBef>
                <a:spcPts val="0"/>
              </a:spcBef>
              <a:spcAft>
                <a:spcPts val="1200"/>
              </a:spcAft>
            </a:pPr>
            <a:r>
              <a:rPr lang="en-US" dirty="0"/>
              <a:t>Pre-made form to track your spending</a:t>
            </a:r>
          </a:p>
          <a:p>
            <a:pPr lvl="1">
              <a:spcBef>
                <a:spcPts val="0"/>
              </a:spcBef>
              <a:spcAft>
                <a:spcPts val="1200"/>
              </a:spcAft>
            </a:pPr>
            <a:r>
              <a:rPr lang="en-US" dirty="0"/>
              <a:t>Paper or</a:t>
            </a:r>
          </a:p>
          <a:p>
            <a:pPr lvl="1">
              <a:spcBef>
                <a:spcPts val="0"/>
              </a:spcBef>
              <a:spcAft>
                <a:spcPts val="1200"/>
              </a:spcAft>
            </a:pPr>
            <a:r>
              <a:rPr lang="en-US" dirty="0"/>
              <a:t>Electronic worksheet</a:t>
            </a:r>
          </a:p>
          <a:p>
            <a:pPr lvl="2">
              <a:spcBef>
                <a:spcPts val="0"/>
              </a:spcBef>
              <a:spcAft>
                <a:spcPts val="1200"/>
              </a:spcAft>
            </a:pPr>
            <a:r>
              <a:rPr lang="en-US" dirty="0"/>
              <a:t>Computer program (such as Microsoft Excel)</a:t>
            </a:r>
          </a:p>
          <a:p>
            <a:pPr lvl="2">
              <a:spcBef>
                <a:spcPts val="0"/>
              </a:spcBef>
              <a:spcAft>
                <a:spcPts val="1200"/>
              </a:spcAft>
            </a:pPr>
            <a:r>
              <a:rPr lang="en-US" dirty="0"/>
              <a:t>Online apps (such as the </a:t>
            </a:r>
            <a:r>
              <a:rPr lang="en-US" dirty="0" err="1"/>
              <a:t>YNAB</a:t>
            </a:r>
            <a:r>
              <a:rPr lang="en-US" dirty="0"/>
              <a:t>, Every Dollar, Good Budget, and Mint)</a:t>
            </a:r>
          </a:p>
          <a:p>
            <a:pPr lvl="2">
              <a:spcBef>
                <a:spcPts val="0"/>
              </a:spcBef>
              <a:spcAft>
                <a:spcPts val="1200"/>
              </a:spcAft>
            </a:pPr>
            <a:r>
              <a:rPr lang="en-US" dirty="0"/>
              <a:t>Easiest &amp; quickest</a:t>
            </a:r>
          </a:p>
          <a:p>
            <a:pPr lvl="3">
              <a:spcBef>
                <a:spcPts val="0"/>
              </a:spcBef>
              <a:spcAft>
                <a:spcPts val="1200"/>
              </a:spcAft>
            </a:pPr>
            <a:r>
              <a:rPr lang="en-US" dirty="0"/>
              <a:t>Does the calculations when you plug in the dollar amounts</a:t>
            </a:r>
          </a:p>
        </p:txBody>
      </p:sp>
    </p:spTree>
    <p:extLst>
      <p:ext uri="{BB962C8B-B14F-4D97-AF65-F5344CB8AC3E}">
        <p14:creationId xmlns:p14="http://schemas.microsoft.com/office/powerpoint/2010/main" val="539208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C69C27E-581F-4028-A5FB-F70F69D905B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10400" y="730770"/>
            <a:ext cx="1878767" cy="2348459"/>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D94E9F4-8C5A-44CD-9D8F-797A175DC806}"/>
              </a:ext>
            </a:extLst>
          </p:cNvPr>
          <p:cNvSpPr>
            <a:spLocks noGrp="1"/>
          </p:cNvSpPr>
          <p:nvPr>
            <p:ph type="title"/>
          </p:nvPr>
        </p:nvSpPr>
        <p:spPr/>
        <p:txBody>
          <a:bodyPr>
            <a:normAutofit/>
          </a:bodyPr>
          <a:lstStyle/>
          <a:p>
            <a:r>
              <a:rPr lang="en-US" dirty="0"/>
              <a:t>Personal Budgeting</a:t>
            </a:r>
          </a:p>
        </p:txBody>
      </p:sp>
      <p:sp>
        <p:nvSpPr>
          <p:cNvPr id="3" name="Content Placeholder 2">
            <a:extLst>
              <a:ext uri="{FF2B5EF4-FFF2-40B4-BE49-F238E27FC236}">
                <a16:creationId xmlns:a16="http://schemas.microsoft.com/office/drawing/2014/main" id="{818F5CDE-8F75-41D1-970F-17CD6CAD3F74}"/>
              </a:ext>
            </a:extLst>
          </p:cNvPr>
          <p:cNvSpPr>
            <a:spLocks noGrp="1"/>
          </p:cNvSpPr>
          <p:nvPr>
            <p:ph idx="1"/>
          </p:nvPr>
        </p:nvSpPr>
        <p:spPr>
          <a:xfrm>
            <a:off x="609600" y="1905000"/>
            <a:ext cx="8077200" cy="4678362"/>
          </a:xfrm>
        </p:spPr>
        <p:txBody>
          <a:bodyPr>
            <a:normAutofit/>
          </a:bodyPr>
          <a:lstStyle/>
          <a:p>
            <a:pPr marL="0" indent="0">
              <a:spcBef>
                <a:spcPts val="0"/>
              </a:spcBef>
              <a:spcAft>
                <a:spcPts val="1200"/>
              </a:spcAft>
              <a:buNone/>
            </a:pPr>
            <a:r>
              <a:rPr lang="en-US" u="sng" dirty="0"/>
              <a:t>The Budget Spreadsheet </a:t>
            </a:r>
            <a:r>
              <a:rPr lang="en-US" sz="2400" dirty="0"/>
              <a:t>(continued)</a:t>
            </a:r>
          </a:p>
          <a:p>
            <a:pPr>
              <a:spcBef>
                <a:spcPts val="0"/>
              </a:spcBef>
              <a:spcAft>
                <a:spcPts val="1200"/>
              </a:spcAft>
            </a:pPr>
            <a:r>
              <a:rPr lang="en-US" sz="2400" dirty="0"/>
              <a:t>Each time money is received or spent:</a:t>
            </a:r>
          </a:p>
          <a:p>
            <a:pPr lvl="1">
              <a:spcBef>
                <a:spcPts val="0"/>
              </a:spcBef>
              <a:spcAft>
                <a:spcPts val="1200"/>
              </a:spcAft>
            </a:pPr>
            <a:r>
              <a:rPr lang="en-US" sz="2000" dirty="0"/>
              <a:t>Enter the amount in the spreadsheet for that category.</a:t>
            </a:r>
          </a:p>
          <a:p>
            <a:pPr lvl="1">
              <a:spcBef>
                <a:spcPts val="0"/>
              </a:spcBef>
              <a:spcAft>
                <a:spcPts val="1200"/>
              </a:spcAft>
            </a:pPr>
            <a:r>
              <a:rPr lang="en-US" sz="2000" dirty="0"/>
              <a:t>Update totals so you know what you have left to spend in that category</a:t>
            </a:r>
          </a:p>
          <a:p>
            <a:pPr>
              <a:spcBef>
                <a:spcPts val="0"/>
              </a:spcBef>
              <a:spcAft>
                <a:spcPts val="1200"/>
              </a:spcAft>
            </a:pPr>
            <a:r>
              <a:rPr lang="en-US" sz="2400" dirty="0"/>
              <a:t>A written budget is important!</a:t>
            </a:r>
          </a:p>
          <a:p>
            <a:pPr lvl="1">
              <a:spcBef>
                <a:spcPts val="0"/>
              </a:spcBef>
              <a:spcAft>
                <a:spcPts val="1200"/>
              </a:spcAft>
            </a:pPr>
            <a:r>
              <a:rPr lang="en-US" sz="2000" dirty="0"/>
              <a:t>Allows you to track expenditures</a:t>
            </a:r>
          </a:p>
          <a:p>
            <a:pPr lvl="1">
              <a:spcBef>
                <a:spcPts val="0"/>
              </a:spcBef>
              <a:spcAft>
                <a:spcPts val="1200"/>
              </a:spcAft>
            </a:pPr>
            <a:r>
              <a:rPr lang="en-US" sz="2000" dirty="0"/>
              <a:t>If needed, shows you where you need to adjust any budget categories in future months</a:t>
            </a:r>
          </a:p>
        </p:txBody>
      </p:sp>
    </p:spTree>
    <p:extLst>
      <p:ext uri="{BB962C8B-B14F-4D97-AF65-F5344CB8AC3E}">
        <p14:creationId xmlns:p14="http://schemas.microsoft.com/office/powerpoint/2010/main" val="961286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F98D03-8E01-4408-99F4-9BF3E47E1376}"/>
              </a:ext>
            </a:extLst>
          </p:cNvPr>
          <p:cNvSpPr txBox="1"/>
          <p:nvPr/>
        </p:nvSpPr>
        <p:spPr>
          <a:xfrm rot="19621202">
            <a:off x="76200" y="1792906"/>
            <a:ext cx="3048000" cy="338554"/>
          </a:xfrm>
          <a:prstGeom prst="rect">
            <a:avLst/>
          </a:prstGeom>
          <a:noFill/>
        </p:spPr>
        <p:txBody>
          <a:bodyPr wrap="square" rtlCol="0">
            <a:spAutoFit/>
          </a:bodyPr>
          <a:lstStyle/>
          <a:p>
            <a:pPr>
              <a:spcAft>
                <a:spcPts val="1000"/>
              </a:spcAft>
            </a:pPr>
            <a:r>
              <a:rPr lang="en-US" sz="16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Blank Budget Worksheet Example</a:t>
            </a:r>
          </a:p>
        </p:txBody>
      </p:sp>
      <p:pic>
        <p:nvPicPr>
          <p:cNvPr id="6" name="Picture 5">
            <a:extLst>
              <a:ext uri="{FF2B5EF4-FFF2-40B4-BE49-F238E27FC236}">
                <a16:creationId xmlns:a16="http://schemas.microsoft.com/office/drawing/2014/main" id="{341E5298-087F-4366-8F5F-A751971DAA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70770" y="160838"/>
            <a:ext cx="4269261" cy="6536323"/>
          </a:xfrm>
          <a:prstGeom prst="rect">
            <a:avLst/>
          </a:prstGeom>
          <a:noFill/>
          <a:ln>
            <a:noFill/>
          </a:ln>
        </p:spPr>
      </p:pic>
    </p:spTree>
    <p:extLst>
      <p:ext uri="{BB962C8B-B14F-4D97-AF65-F5344CB8AC3E}">
        <p14:creationId xmlns:p14="http://schemas.microsoft.com/office/powerpoint/2010/main" val="3426040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F98D03-8E01-4408-99F4-9BF3E47E1376}"/>
              </a:ext>
            </a:extLst>
          </p:cNvPr>
          <p:cNvSpPr txBox="1"/>
          <p:nvPr/>
        </p:nvSpPr>
        <p:spPr>
          <a:xfrm rot="19621202">
            <a:off x="39732" y="1669715"/>
            <a:ext cx="3500623" cy="338554"/>
          </a:xfrm>
          <a:prstGeom prst="rect">
            <a:avLst/>
          </a:prstGeom>
          <a:noFill/>
        </p:spPr>
        <p:txBody>
          <a:bodyPr wrap="square" rtlCol="0">
            <a:spAutoFit/>
          </a:bodyPr>
          <a:lstStyle/>
          <a:p>
            <a:pPr>
              <a:spcAft>
                <a:spcPts val="1000"/>
              </a:spcAft>
            </a:pPr>
            <a:r>
              <a:rPr lang="en-US" sz="1600"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Completed Budget Worksheet Example</a:t>
            </a:r>
          </a:p>
        </p:txBody>
      </p:sp>
      <p:pic>
        <p:nvPicPr>
          <p:cNvPr id="4" name="Picture 3">
            <a:extLst>
              <a:ext uri="{FF2B5EF4-FFF2-40B4-BE49-F238E27FC236}">
                <a16:creationId xmlns:a16="http://schemas.microsoft.com/office/drawing/2014/main" id="{E8A7477A-1257-4246-B650-EF7CC88FF70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3360"/>
            <a:ext cx="4038600" cy="6431280"/>
          </a:xfrm>
          <a:prstGeom prst="rect">
            <a:avLst/>
          </a:prstGeom>
          <a:noFill/>
          <a:ln>
            <a:noFill/>
          </a:ln>
        </p:spPr>
      </p:pic>
    </p:spTree>
    <p:extLst>
      <p:ext uri="{BB962C8B-B14F-4D97-AF65-F5344CB8AC3E}">
        <p14:creationId xmlns:p14="http://schemas.microsoft.com/office/powerpoint/2010/main" val="1582450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4E9F4-8C5A-44CD-9D8F-797A175DC806}"/>
              </a:ext>
            </a:extLst>
          </p:cNvPr>
          <p:cNvSpPr>
            <a:spLocks noGrp="1"/>
          </p:cNvSpPr>
          <p:nvPr>
            <p:ph type="title"/>
          </p:nvPr>
        </p:nvSpPr>
        <p:spPr/>
        <p:txBody>
          <a:bodyPr>
            <a:normAutofit/>
          </a:bodyPr>
          <a:lstStyle/>
          <a:p>
            <a:r>
              <a:rPr lang="en-US" dirty="0"/>
              <a:t>Personal Budgeting</a:t>
            </a:r>
          </a:p>
        </p:txBody>
      </p:sp>
      <p:sp>
        <p:nvSpPr>
          <p:cNvPr id="7" name="Rectangle: Rounded Corners 6">
            <a:extLst>
              <a:ext uri="{FF2B5EF4-FFF2-40B4-BE49-F238E27FC236}">
                <a16:creationId xmlns:a16="http://schemas.microsoft.com/office/drawing/2014/main" id="{5972C75C-51AB-4CFF-97C2-6F3D8E196706}"/>
              </a:ext>
            </a:extLst>
          </p:cNvPr>
          <p:cNvSpPr/>
          <p:nvPr/>
        </p:nvSpPr>
        <p:spPr>
          <a:xfrm>
            <a:off x="1143000" y="1333500"/>
            <a:ext cx="7010400" cy="4991100"/>
          </a:xfrm>
          <a:prstGeom prst="roundRect">
            <a:avLst/>
          </a:prstGeom>
          <a:solidFill>
            <a:srgbClr val="70AD47">
              <a:lumMod val="60000"/>
              <a:lumOff val="4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Practicum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Using a provided budget worksheet form, the Commandant explains how to use the worksheet, walking through each row and column on the worksheet, using a completed worksheet as an example.*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Cadets plug in their own numbers on the worksheet. If the Cadet doesn’t have numbers to plug in, then he/she should put in some numbers as a model for them to follow.*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1000"/>
              </a:spcAft>
            </a:pPr>
            <a:r>
              <a:rPr lang="en-US"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b="1" i="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rPr>
              <a:t>*Blank (with and without formulas) and Example budget worksheets are available on the </a:t>
            </a:r>
            <a:r>
              <a:rPr lang="en-US" b="1" i="1" dirty="0" err="1">
                <a:solidFill>
                  <a:srgbClr val="222A35"/>
                </a:solidFill>
                <a:effectLst/>
                <a:latin typeface="Calibri" panose="020F0502020204030204" pitchFamily="34" charset="0"/>
                <a:ea typeface="Calibri" panose="020F0502020204030204" pitchFamily="34" charset="0"/>
                <a:cs typeface="Times New Roman" panose="02020603050405020304" pitchFamily="18" charset="0"/>
              </a:rPr>
              <a:t>CACC</a:t>
            </a:r>
            <a:r>
              <a:rPr lang="en-US" b="1" i="1" dirty="0">
                <a:solidFill>
                  <a:srgbClr val="222A35"/>
                </a:solidFill>
                <a:effectLst/>
                <a:latin typeface="Calibri" panose="020F0502020204030204" pitchFamily="34" charset="0"/>
                <a:ea typeface="Calibri" panose="020F0502020204030204" pitchFamily="34" charset="0"/>
                <a:cs typeface="Times New Roman" panose="02020603050405020304" pitchFamily="18" charset="0"/>
              </a:rPr>
              <a:t> Curriculum web page both electronically and for printing hard copies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5607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1293-A814-43D6-8F1F-43D85CC93545}"/>
              </a:ext>
            </a:extLst>
          </p:cNvPr>
          <p:cNvSpPr>
            <a:spLocks noGrp="1"/>
          </p:cNvSpPr>
          <p:nvPr>
            <p:ph type="title"/>
          </p:nvPr>
        </p:nvSpPr>
        <p:spPr/>
        <p:txBody>
          <a:bodyPr/>
          <a:lstStyle/>
          <a:p>
            <a:r>
              <a:rPr lang="en-US" dirty="0">
                <a:solidFill>
                  <a:schemeClr val="accent1">
                    <a:lumMod val="50000"/>
                  </a:schemeClr>
                </a:solidFill>
              </a:rPr>
              <a:t>Check on Learning</a:t>
            </a:r>
          </a:p>
        </p:txBody>
      </p:sp>
      <p:sp>
        <p:nvSpPr>
          <p:cNvPr id="3" name="Content Placeholder 2">
            <a:extLst>
              <a:ext uri="{FF2B5EF4-FFF2-40B4-BE49-F238E27FC236}">
                <a16:creationId xmlns:a16="http://schemas.microsoft.com/office/drawing/2014/main" id="{083ED4DF-909D-4F64-9BF0-5EBDC77AD584}"/>
              </a:ext>
            </a:extLst>
          </p:cNvPr>
          <p:cNvSpPr>
            <a:spLocks noGrp="1"/>
          </p:cNvSpPr>
          <p:nvPr>
            <p:ph idx="1"/>
          </p:nvPr>
        </p:nvSpPr>
        <p:spPr>
          <a:xfrm>
            <a:off x="953125" y="1905000"/>
            <a:ext cx="7696200" cy="3611563"/>
          </a:xfrm>
        </p:spPr>
        <p:txBody>
          <a:bodyPr/>
          <a:lstStyle/>
          <a:p>
            <a:pPr marL="514350" indent="-514350">
              <a:buAutoNum type="arabicPeriod"/>
            </a:pPr>
            <a:r>
              <a:rPr lang="en-US" dirty="0"/>
              <a:t>What is the purpose of a personal budget?</a:t>
            </a:r>
          </a:p>
          <a:p>
            <a:pPr marL="514350" indent="-514350">
              <a:buAutoNum type="arabicPeriod"/>
            </a:pPr>
            <a:r>
              <a:rPr lang="en-US" dirty="0"/>
              <a:t>Name some tools you can use to create a personal budget.</a:t>
            </a:r>
          </a:p>
          <a:p>
            <a:pPr marL="0" indent="0">
              <a:buNone/>
            </a:pPr>
            <a:endParaRPr lang="en-US" dirty="0"/>
          </a:p>
        </p:txBody>
      </p:sp>
    </p:spTree>
    <p:extLst>
      <p:ext uri="{BB962C8B-B14F-4D97-AF65-F5344CB8AC3E}">
        <p14:creationId xmlns:p14="http://schemas.microsoft.com/office/powerpoint/2010/main" val="1808874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fontScale="90000"/>
          </a:bodyPr>
          <a:lstStyle/>
          <a:p>
            <a:r>
              <a:rPr lang="en-US" dirty="0"/>
              <a:t>Introduction to Personal Finance</a:t>
            </a:r>
          </a:p>
        </p:txBody>
      </p:sp>
      <p:sp>
        <p:nvSpPr>
          <p:cNvPr id="3" name="Content Placeholder 2">
            <a:extLst>
              <a:ext uri="{FF2B5EF4-FFF2-40B4-BE49-F238E27FC236}">
                <a16:creationId xmlns:a16="http://schemas.microsoft.com/office/drawing/2014/main" id="{A59706E0-4CCB-46B5-833B-7B2F78A2F67D}"/>
              </a:ext>
            </a:extLst>
          </p:cNvPr>
          <p:cNvSpPr>
            <a:spLocks noGrp="1"/>
          </p:cNvSpPr>
          <p:nvPr>
            <p:ph idx="1"/>
          </p:nvPr>
        </p:nvSpPr>
        <p:spPr/>
        <p:txBody>
          <a:bodyPr/>
          <a:lstStyle/>
          <a:p>
            <a:r>
              <a:rPr lang="en-US" dirty="0"/>
              <a:t>Where do we learn our money management skills?</a:t>
            </a:r>
          </a:p>
          <a:p>
            <a:pPr lvl="1"/>
            <a:r>
              <a:rPr lang="en-US" dirty="0"/>
              <a:t>Parents</a:t>
            </a:r>
          </a:p>
          <a:p>
            <a:pPr lvl="1"/>
            <a:r>
              <a:rPr lang="en-US" dirty="0"/>
              <a:t>Other family members</a:t>
            </a:r>
          </a:p>
          <a:p>
            <a:pPr marL="457200" lvl="1" indent="0">
              <a:buNone/>
            </a:pPr>
            <a:endParaRPr lang="en-US" dirty="0"/>
          </a:p>
          <a:p>
            <a:r>
              <a:rPr lang="en-US" dirty="0"/>
              <a:t>If family doesn’t handle money well, it’s time to break the cycle!</a:t>
            </a:r>
          </a:p>
        </p:txBody>
      </p:sp>
    </p:spTree>
    <p:extLst>
      <p:ext uri="{BB962C8B-B14F-4D97-AF65-F5344CB8AC3E}">
        <p14:creationId xmlns:p14="http://schemas.microsoft.com/office/powerpoint/2010/main" val="35540026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747962"/>
            <a:ext cx="7772400" cy="1362075"/>
          </a:xfrm>
        </p:spPr>
        <p:txBody>
          <a:bodyPr/>
          <a:lstStyle/>
          <a:p>
            <a:r>
              <a:rPr lang="en-US" dirty="0"/>
              <a:t>Life after high school</a:t>
            </a:r>
          </a:p>
        </p:txBody>
      </p:sp>
    </p:spTree>
    <p:extLst>
      <p:ext uri="{BB962C8B-B14F-4D97-AF65-F5344CB8AC3E}">
        <p14:creationId xmlns:p14="http://schemas.microsoft.com/office/powerpoint/2010/main" val="1604859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a:xfrm>
            <a:off x="1600200" y="274638"/>
            <a:ext cx="5943600" cy="1143000"/>
          </a:xfrm>
        </p:spPr>
        <p:txBody>
          <a:bodyPr>
            <a:normAutofit/>
          </a:bodyPr>
          <a:lstStyle/>
          <a:p>
            <a:r>
              <a:rPr lang="en-US" dirty="0"/>
              <a:t>Life After High School</a:t>
            </a:r>
          </a:p>
        </p:txBody>
      </p:sp>
      <p:sp>
        <p:nvSpPr>
          <p:cNvPr id="4" name="Content Placeholder 3"/>
          <p:cNvSpPr>
            <a:spLocks noGrp="1"/>
          </p:cNvSpPr>
          <p:nvPr>
            <p:ph idx="1"/>
          </p:nvPr>
        </p:nvSpPr>
        <p:spPr>
          <a:xfrm>
            <a:off x="838200" y="1600200"/>
            <a:ext cx="7772400" cy="5257800"/>
          </a:xfrm>
        </p:spPr>
        <p:txBody>
          <a:bodyPr>
            <a:normAutofit/>
          </a:bodyPr>
          <a:lstStyle/>
          <a:p>
            <a:pPr marL="0" indent="0">
              <a:buNone/>
            </a:pPr>
            <a:r>
              <a:rPr lang="en-US" sz="2800" b="1" u="sng" dirty="0"/>
              <a:t>OBJECTIVES</a:t>
            </a:r>
          </a:p>
          <a:p>
            <a:pPr marL="0" indent="0">
              <a:spcAft>
                <a:spcPts val="1200"/>
              </a:spcAft>
              <a:buNone/>
            </a:pPr>
            <a:r>
              <a:rPr lang="en-US" sz="2800" i="1" dirty="0"/>
              <a:t>Cadets will be able to put into practice good money management skills.</a:t>
            </a:r>
            <a:endParaRPr lang="en-US" sz="2800" dirty="0"/>
          </a:p>
          <a:p>
            <a:pPr marL="0" indent="0">
              <a:buNone/>
            </a:pPr>
            <a:r>
              <a:rPr lang="en-US" sz="2800" b="1" u="sng" dirty="0"/>
              <a:t>Plan of Action</a:t>
            </a:r>
            <a:endParaRPr lang="en-US" sz="2800" dirty="0"/>
          </a:p>
          <a:p>
            <a:pPr marL="0" lvl="0" indent="0">
              <a:buNone/>
            </a:pPr>
            <a:r>
              <a:rPr lang="en-US" sz="2800" dirty="0">
                <a:highlight>
                  <a:srgbClr val="FFFF00"/>
                </a:highlight>
              </a:rPr>
              <a:t>7. Make a plan for saving for life after high school</a:t>
            </a:r>
          </a:p>
          <a:p>
            <a:pPr marL="0" indent="0">
              <a:buNone/>
            </a:pPr>
            <a:r>
              <a:rPr lang="en-US" sz="2800" b="1" u="sng" dirty="0"/>
              <a:t>Essential Questions</a:t>
            </a:r>
            <a:r>
              <a:rPr lang="en-US" sz="2800" dirty="0"/>
              <a:t>: </a:t>
            </a:r>
            <a:endParaRPr lang="en-US" sz="2800" dirty="0">
              <a:highlight>
                <a:srgbClr val="FFFF00"/>
              </a:highlight>
            </a:endParaRPr>
          </a:p>
          <a:p>
            <a:pPr marL="514350" indent="-514350">
              <a:buAutoNum type="arabicPeriod"/>
            </a:pPr>
            <a:r>
              <a:rPr lang="en-US" sz="2800" dirty="0">
                <a:highlight>
                  <a:srgbClr val="FFFF00"/>
                </a:highlight>
              </a:rPr>
              <a:t>What do I think I want to do after I finish high school?</a:t>
            </a:r>
          </a:p>
          <a:p>
            <a:pPr marL="514350" indent="-514350">
              <a:buAutoNum type="arabicPeriod"/>
            </a:pPr>
            <a:r>
              <a:rPr lang="en-US" sz="2800" dirty="0">
                <a:highlight>
                  <a:srgbClr val="FFFF00"/>
                </a:highlight>
              </a:rPr>
              <a:t>How am I going to fund what I think I want  to do?</a:t>
            </a:r>
          </a:p>
        </p:txBody>
      </p:sp>
    </p:spTree>
    <p:extLst>
      <p:ext uri="{BB962C8B-B14F-4D97-AF65-F5344CB8AC3E}">
        <p14:creationId xmlns:p14="http://schemas.microsoft.com/office/powerpoint/2010/main" val="3160440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19F0-FC4B-4B16-A764-9FD2048ACA67}"/>
              </a:ext>
            </a:extLst>
          </p:cNvPr>
          <p:cNvSpPr>
            <a:spLocks noGrp="1"/>
          </p:cNvSpPr>
          <p:nvPr>
            <p:ph type="title"/>
          </p:nvPr>
        </p:nvSpPr>
        <p:spPr>
          <a:xfrm>
            <a:off x="1409700" y="228600"/>
            <a:ext cx="6324600" cy="1143000"/>
          </a:xfrm>
        </p:spPr>
        <p:txBody>
          <a:bodyPr>
            <a:normAutofit/>
          </a:bodyPr>
          <a:lstStyle/>
          <a:p>
            <a:r>
              <a:rPr lang="en-US" dirty="0"/>
              <a:t>Life After High School</a:t>
            </a:r>
          </a:p>
        </p:txBody>
      </p:sp>
      <p:sp>
        <p:nvSpPr>
          <p:cNvPr id="5" name="Content Placeholder 4">
            <a:extLst>
              <a:ext uri="{FF2B5EF4-FFF2-40B4-BE49-F238E27FC236}">
                <a16:creationId xmlns:a16="http://schemas.microsoft.com/office/drawing/2014/main" id="{CDDA0ABA-DDDD-42E3-B4E3-32C6DE329CDB}"/>
              </a:ext>
            </a:extLst>
          </p:cNvPr>
          <p:cNvSpPr>
            <a:spLocks noGrp="1"/>
          </p:cNvSpPr>
          <p:nvPr>
            <p:ph idx="1"/>
          </p:nvPr>
        </p:nvSpPr>
        <p:spPr/>
        <p:txBody>
          <a:bodyPr/>
          <a:lstStyle/>
          <a:p>
            <a:pPr marL="0" indent="0" algn="ctr">
              <a:spcAft>
                <a:spcPts val="1200"/>
              </a:spcAft>
              <a:buNone/>
            </a:pPr>
            <a:r>
              <a:rPr lang="en-US" sz="3400" b="1" dirty="0"/>
              <a:t>What are you going to do after high school?</a:t>
            </a:r>
            <a:endParaRPr lang="en-US" sz="3400" dirty="0"/>
          </a:p>
          <a:p>
            <a:r>
              <a:rPr lang="en-US" dirty="0"/>
              <a:t>Prepare now!</a:t>
            </a:r>
          </a:p>
          <a:p>
            <a:r>
              <a:rPr lang="en-US" dirty="0"/>
              <a:t>The sooner you start preparing, the better</a:t>
            </a:r>
          </a:p>
          <a:p>
            <a:r>
              <a:rPr lang="en-US" dirty="0"/>
              <a:t>Regardless of plans, financial resources likely needed to fund your plan</a:t>
            </a:r>
          </a:p>
          <a:p>
            <a:r>
              <a:rPr lang="en-US" dirty="0"/>
              <a:t>Put money away in savings</a:t>
            </a:r>
          </a:p>
        </p:txBody>
      </p:sp>
      <p:pic>
        <p:nvPicPr>
          <p:cNvPr id="4" name="Picture 3" descr="A close up of a sign&#10;&#10;Description automatically generated">
            <a:extLst>
              <a:ext uri="{FF2B5EF4-FFF2-40B4-BE49-F238E27FC236}">
                <a16:creationId xmlns:a16="http://schemas.microsoft.com/office/drawing/2014/main" id="{BCB9EED8-1878-46AC-8373-B0F3918BE0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1158" y="4188096"/>
            <a:ext cx="3090258" cy="2441304"/>
          </a:xfrm>
          <a:prstGeom prst="rect">
            <a:avLst/>
          </a:prstGeom>
        </p:spPr>
      </p:pic>
    </p:spTree>
    <p:extLst>
      <p:ext uri="{BB962C8B-B14F-4D97-AF65-F5344CB8AC3E}">
        <p14:creationId xmlns:p14="http://schemas.microsoft.com/office/powerpoint/2010/main" val="764613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19F0-FC4B-4B16-A764-9FD2048ACA67}"/>
              </a:ext>
            </a:extLst>
          </p:cNvPr>
          <p:cNvSpPr>
            <a:spLocks noGrp="1"/>
          </p:cNvSpPr>
          <p:nvPr>
            <p:ph type="title"/>
          </p:nvPr>
        </p:nvSpPr>
        <p:spPr>
          <a:xfrm>
            <a:off x="1409700" y="228600"/>
            <a:ext cx="6324600" cy="1143000"/>
          </a:xfrm>
        </p:spPr>
        <p:txBody>
          <a:bodyPr>
            <a:normAutofit/>
          </a:bodyPr>
          <a:lstStyle/>
          <a:p>
            <a:r>
              <a:rPr lang="en-US" dirty="0"/>
              <a:t>Life After High School</a:t>
            </a:r>
          </a:p>
        </p:txBody>
      </p:sp>
      <p:sp>
        <p:nvSpPr>
          <p:cNvPr id="5" name="Content Placeholder 4">
            <a:extLst>
              <a:ext uri="{FF2B5EF4-FFF2-40B4-BE49-F238E27FC236}">
                <a16:creationId xmlns:a16="http://schemas.microsoft.com/office/drawing/2014/main" id="{CDDA0ABA-DDDD-42E3-B4E3-32C6DE329CDB}"/>
              </a:ext>
            </a:extLst>
          </p:cNvPr>
          <p:cNvSpPr>
            <a:spLocks noGrp="1"/>
          </p:cNvSpPr>
          <p:nvPr>
            <p:ph idx="1"/>
          </p:nvPr>
        </p:nvSpPr>
        <p:spPr/>
        <p:txBody>
          <a:bodyPr>
            <a:normAutofit fontScale="92500" lnSpcReduction="10000"/>
          </a:bodyPr>
          <a:lstStyle/>
          <a:p>
            <a:pPr lvl="0">
              <a:lnSpc>
                <a:spcPct val="115000"/>
              </a:lnSpc>
              <a:spcBef>
                <a:spcPts val="0"/>
              </a:spcBef>
              <a:spcAft>
                <a:spcPts val="12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Do you want to go to college or a vocational/trade school? </a:t>
            </a:r>
          </a:p>
          <a:p>
            <a:pPr lvl="1">
              <a:lnSpc>
                <a:spcPct val="115000"/>
              </a:lnSpc>
              <a:spcBef>
                <a:spcPts val="0"/>
              </a:spcBef>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Paying back student loans after college can be a big financial burden for a very long time! </a:t>
            </a:r>
          </a:p>
          <a:p>
            <a:pPr lvl="2">
              <a:lnSpc>
                <a:spcPct val="115000"/>
              </a:lnSpc>
              <a:spcBef>
                <a:spcPts val="0"/>
              </a:spcBef>
              <a:spcAft>
                <a:spcPts val="600"/>
              </a:spcAft>
              <a:buFont typeface="Courier New" panose="02070309020205020404" pitchFamily="49" charset="0"/>
              <a:buChar char="o"/>
            </a:pPr>
            <a:r>
              <a:rPr lang="en-US" i="1" dirty="0">
                <a:latin typeface="Calibri" panose="020F0502020204030204" pitchFamily="34" charset="0"/>
                <a:ea typeface="Calibri" panose="020F0502020204030204" pitchFamily="34" charset="0"/>
                <a:cs typeface="Times New Roman" panose="02020603050405020304" pitchFamily="18" charset="0"/>
              </a:rPr>
              <a:t>Because of the burden &amp; stress, </a:t>
            </a:r>
            <a:r>
              <a:rPr lang="en-US" dirty="0">
                <a:latin typeface="Calibri" panose="020F0502020204030204" pitchFamily="34" charset="0"/>
                <a:ea typeface="Calibri" panose="020F0502020204030204" pitchFamily="34" charset="0"/>
                <a:cs typeface="Times New Roman" panose="02020603050405020304" pitchFamily="18" charset="0"/>
              </a:rPr>
              <a:t>s</a:t>
            </a:r>
            <a:r>
              <a:rPr lang="en-US" i="1" dirty="0">
                <a:latin typeface="Calibri" panose="020F0502020204030204" pitchFamily="34" charset="0"/>
                <a:ea typeface="Calibri" panose="020F0502020204030204" pitchFamily="34" charset="0"/>
                <a:cs typeface="Times New Roman" panose="02020603050405020304" pitchFamily="18" charset="0"/>
              </a:rPr>
              <a:t>tudent loans are not an ideal way to finance college or trade/vocational education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Can you live at home while going to school? </a:t>
            </a:r>
          </a:p>
          <a:p>
            <a:pPr lvl="2">
              <a:lnSpc>
                <a:spcPct val="115000"/>
              </a:lnSpc>
              <a:spcBef>
                <a:spcPts val="0"/>
              </a:spcBef>
              <a:spcAft>
                <a:spcPts val="600"/>
              </a:spcAft>
              <a:buFont typeface="Courier New" panose="02070309020205020404" pitchFamily="49" charset="0"/>
              <a:buChar char="o"/>
            </a:pPr>
            <a:r>
              <a:rPr lang="en-US" i="1" dirty="0">
                <a:latin typeface="Calibri" panose="020F0502020204030204" pitchFamily="34" charset="0"/>
                <a:ea typeface="Calibri" panose="020F0502020204030204" pitchFamily="34" charset="0"/>
                <a:cs typeface="Times New Roman" panose="02020603050405020304" pitchFamily="18" charset="0"/>
              </a:rPr>
              <a:t>This can save you </a:t>
            </a:r>
            <a:r>
              <a:rPr lang="en-US" i="1" dirty="0" err="1">
                <a:latin typeface="Calibri" panose="020F0502020204030204" pitchFamily="34" charset="0"/>
                <a:ea typeface="Calibri" panose="020F0502020204030204" pitchFamily="34" charset="0"/>
                <a:cs typeface="Times New Roman" panose="02020603050405020304" pitchFamily="18" charset="0"/>
              </a:rPr>
              <a:t>money</a:t>
            </a:r>
            <a:r>
              <a:rPr lang="en-US" b="1" dirty="0" err="1">
                <a:latin typeface="Calibri" panose="020F0502020204030204" pitchFamily="34" charset="0"/>
                <a:ea typeface="Calibri" panose="020F0502020204030204" pitchFamily="34" charset="0"/>
                <a:cs typeface="Times New Roman" panose="02020603050405020304" pitchFamily="18" charset="0"/>
              </a:rPr>
              <a:t>Can</a:t>
            </a:r>
            <a:r>
              <a:rPr lang="en-US" b="1" dirty="0">
                <a:latin typeface="Calibri" panose="020F0502020204030204" pitchFamily="34" charset="0"/>
                <a:ea typeface="Calibri" panose="020F0502020204030204" pitchFamily="34" charset="0"/>
                <a:cs typeface="Times New Roman" panose="02020603050405020304" pitchFamily="18" charset="0"/>
              </a:rPr>
              <a:t> you work part-time while going to school?</a:t>
            </a:r>
          </a:p>
          <a:p>
            <a:pPr lvl="2">
              <a:lnSpc>
                <a:spcPct val="115000"/>
              </a:lnSpc>
              <a:spcBef>
                <a:spcPts val="0"/>
              </a:spcBef>
              <a:spcAft>
                <a:spcPts val="1000"/>
              </a:spcAft>
              <a:buFont typeface="Courier New" panose="02070309020205020404" pitchFamily="49" charset="0"/>
              <a:buChar char="o"/>
            </a:pPr>
            <a:r>
              <a:rPr lang="en-US" i="1" dirty="0">
                <a:latin typeface="Calibri" panose="020F0502020204030204" pitchFamily="34" charset="0"/>
                <a:ea typeface="Calibri" panose="020F0502020204030204" pitchFamily="34" charset="0"/>
                <a:cs typeface="Times New Roman" panose="02020603050405020304" pitchFamily="18" charset="0"/>
              </a:rPr>
              <a:t>This can help pay for school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en-US" dirty="0"/>
          </a:p>
        </p:txBody>
      </p:sp>
      <p:pic>
        <p:nvPicPr>
          <p:cNvPr id="6" name="Picture 5" descr="A group of people in a field&#10;&#10;Description automatically generated">
            <a:extLst>
              <a:ext uri="{FF2B5EF4-FFF2-40B4-BE49-F238E27FC236}">
                <a16:creationId xmlns:a16="http://schemas.microsoft.com/office/drawing/2014/main" id="{C23B399C-C4C8-423F-807B-7646594280E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24600" y="1054078"/>
            <a:ext cx="2559845" cy="1706563"/>
          </a:xfrm>
          <a:prstGeom prst="rect">
            <a:avLst/>
          </a:prstGeom>
          <a:ln>
            <a:noFill/>
          </a:ln>
          <a:effectLst>
            <a:softEdge rad="112500"/>
          </a:effectLst>
        </p:spPr>
      </p:pic>
    </p:spTree>
    <p:extLst>
      <p:ext uri="{BB962C8B-B14F-4D97-AF65-F5344CB8AC3E}">
        <p14:creationId xmlns:p14="http://schemas.microsoft.com/office/powerpoint/2010/main" val="2519880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19F0-FC4B-4B16-A764-9FD2048ACA67}"/>
              </a:ext>
            </a:extLst>
          </p:cNvPr>
          <p:cNvSpPr>
            <a:spLocks noGrp="1"/>
          </p:cNvSpPr>
          <p:nvPr>
            <p:ph type="title"/>
          </p:nvPr>
        </p:nvSpPr>
        <p:spPr>
          <a:xfrm>
            <a:off x="1409700" y="228600"/>
            <a:ext cx="6324600" cy="1143000"/>
          </a:xfrm>
        </p:spPr>
        <p:txBody>
          <a:bodyPr>
            <a:normAutofit/>
          </a:bodyPr>
          <a:lstStyle/>
          <a:p>
            <a:r>
              <a:rPr lang="en-US" dirty="0"/>
              <a:t>Life After High School</a:t>
            </a:r>
          </a:p>
        </p:txBody>
      </p:sp>
      <p:sp>
        <p:nvSpPr>
          <p:cNvPr id="5" name="Content Placeholder 4">
            <a:extLst>
              <a:ext uri="{FF2B5EF4-FFF2-40B4-BE49-F238E27FC236}">
                <a16:creationId xmlns:a16="http://schemas.microsoft.com/office/drawing/2014/main" id="{CDDA0ABA-DDDD-42E3-B4E3-32C6DE329CDB}"/>
              </a:ext>
            </a:extLst>
          </p:cNvPr>
          <p:cNvSpPr>
            <a:spLocks noGrp="1"/>
          </p:cNvSpPr>
          <p:nvPr>
            <p:ph idx="1"/>
          </p:nvPr>
        </p:nvSpPr>
        <p:spPr/>
        <p:txBody>
          <a:bodyPr>
            <a:normAutofit lnSpcReduction="10000"/>
          </a:bodyPr>
          <a:lstStyle/>
          <a:p>
            <a:pPr lvl="0">
              <a:lnSpc>
                <a:spcPct val="115000"/>
              </a:lnSpc>
              <a:spcBef>
                <a:spcPts val="0"/>
              </a:spcBef>
              <a:spcAft>
                <a:spcPts val="12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Do you want to take “a gap year”?</a:t>
            </a:r>
          </a:p>
          <a:p>
            <a:pPr lvl="1">
              <a:lnSpc>
                <a:spcPct val="115000"/>
              </a:lnSpc>
              <a:spcBef>
                <a:spcPts val="0"/>
              </a:spcBef>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What are you going to do during a gap year? </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Where are you going to get the money to support yourself while you take a gap year?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7150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12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Do you want to travel?</a:t>
            </a:r>
          </a:p>
          <a:p>
            <a:pPr lvl="1">
              <a:lnSpc>
                <a:spcPct val="115000"/>
              </a:lnSpc>
              <a:spcBef>
                <a:spcPts val="0"/>
              </a:spcBef>
              <a:spcAft>
                <a:spcPts val="100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Where are you going to get the funds to pay for travel?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en-US" dirty="0"/>
          </a:p>
        </p:txBody>
      </p:sp>
      <p:pic>
        <p:nvPicPr>
          <p:cNvPr id="4" name="Picture 3" descr="A picture containing drawing, clock&#10;&#10;Description automatically generated">
            <a:extLst>
              <a:ext uri="{FF2B5EF4-FFF2-40B4-BE49-F238E27FC236}">
                <a16:creationId xmlns:a16="http://schemas.microsoft.com/office/drawing/2014/main" id="{196A68A6-62C4-453A-953B-6FB2D15E2C9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43800" y="197224"/>
            <a:ext cx="1510590" cy="2160494"/>
          </a:xfrm>
          <a:prstGeom prst="rect">
            <a:avLst/>
          </a:prstGeom>
        </p:spPr>
      </p:pic>
    </p:spTree>
    <p:extLst>
      <p:ext uri="{BB962C8B-B14F-4D97-AF65-F5344CB8AC3E}">
        <p14:creationId xmlns:p14="http://schemas.microsoft.com/office/powerpoint/2010/main" val="39723076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9D0DB7C2-B256-4F90-BE54-7D220A15FFB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89700" y="438150"/>
            <a:ext cx="2489200" cy="1866900"/>
          </a:xfrm>
          <a:prstGeom prst="rect">
            <a:avLst/>
          </a:prstGeom>
          <a:ln>
            <a:noFill/>
          </a:ln>
          <a:effectLst>
            <a:softEdge rad="112500"/>
          </a:effectLst>
        </p:spPr>
      </p:pic>
      <p:sp>
        <p:nvSpPr>
          <p:cNvPr id="2" name="Title 1">
            <a:extLst>
              <a:ext uri="{FF2B5EF4-FFF2-40B4-BE49-F238E27FC236}">
                <a16:creationId xmlns:a16="http://schemas.microsoft.com/office/drawing/2014/main" id="{D53019F0-FC4B-4B16-A764-9FD2048ACA67}"/>
              </a:ext>
            </a:extLst>
          </p:cNvPr>
          <p:cNvSpPr>
            <a:spLocks noGrp="1"/>
          </p:cNvSpPr>
          <p:nvPr>
            <p:ph type="title"/>
          </p:nvPr>
        </p:nvSpPr>
        <p:spPr>
          <a:xfrm>
            <a:off x="1409700" y="228600"/>
            <a:ext cx="6324600" cy="1143000"/>
          </a:xfrm>
        </p:spPr>
        <p:txBody>
          <a:bodyPr>
            <a:normAutofit/>
          </a:bodyPr>
          <a:lstStyle/>
          <a:p>
            <a:r>
              <a:rPr lang="en-US" dirty="0"/>
              <a:t>Life After High School</a:t>
            </a:r>
          </a:p>
        </p:txBody>
      </p:sp>
      <p:sp>
        <p:nvSpPr>
          <p:cNvPr id="5" name="Content Placeholder 4">
            <a:extLst>
              <a:ext uri="{FF2B5EF4-FFF2-40B4-BE49-F238E27FC236}">
                <a16:creationId xmlns:a16="http://schemas.microsoft.com/office/drawing/2014/main" id="{CDDA0ABA-DDDD-42E3-B4E3-32C6DE329CDB}"/>
              </a:ext>
            </a:extLst>
          </p:cNvPr>
          <p:cNvSpPr>
            <a:spLocks noGrp="1"/>
          </p:cNvSpPr>
          <p:nvPr>
            <p:ph idx="1"/>
          </p:nvPr>
        </p:nvSpPr>
        <p:spPr>
          <a:xfrm>
            <a:off x="457200" y="2209800"/>
            <a:ext cx="8229600" cy="4525963"/>
          </a:xfrm>
        </p:spPr>
        <p:txBody>
          <a:bodyPr>
            <a:normAutofit fontScale="92500" lnSpcReduction="20000"/>
          </a:bodyPr>
          <a:lstStyle/>
          <a:p>
            <a:pPr lvl="0">
              <a:lnSpc>
                <a:spcPct val="115000"/>
              </a:lnSpc>
              <a:spcBef>
                <a:spcPts val="0"/>
              </a:spcBef>
              <a:spcAft>
                <a:spcPts val="12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Are you going to get a job or do you currently have a job?</a:t>
            </a:r>
          </a:p>
          <a:p>
            <a:pPr lvl="1">
              <a:lnSpc>
                <a:spcPct val="115000"/>
              </a:lnSpc>
              <a:spcBef>
                <a:spcPts val="0"/>
              </a:spcBef>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Do you have a job now and are you saving money?</a:t>
            </a:r>
          </a:p>
          <a:p>
            <a:pPr lvl="2">
              <a:lnSpc>
                <a:spcPct val="115000"/>
              </a:lnSpc>
              <a:spcBef>
                <a:spcPts val="0"/>
              </a:spcBef>
              <a:spcAft>
                <a:spcPts val="600"/>
              </a:spcAft>
              <a:buFont typeface="Courier New" panose="02070309020205020404" pitchFamily="49" charset="0"/>
              <a:buChar char="o"/>
            </a:pPr>
            <a:r>
              <a:rPr lang="en-US" i="1" dirty="0">
                <a:latin typeface="Calibri" panose="020F0502020204030204" pitchFamily="34" charset="0"/>
                <a:ea typeface="Calibri" panose="020F0502020204030204" pitchFamily="34" charset="0"/>
                <a:cs typeface="Times New Roman" panose="02020603050405020304" pitchFamily="18" charset="0"/>
              </a:rPr>
              <a:t>If not, it’s time to start saving!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60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Don’t currently have a job, but plan to get one?</a:t>
            </a:r>
          </a:p>
          <a:p>
            <a:pPr lvl="2">
              <a:lnSpc>
                <a:spcPct val="115000"/>
              </a:lnSpc>
              <a:spcBef>
                <a:spcPts val="0"/>
              </a:spcBef>
              <a:spcAft>
                <a:spcPts val="6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you’ll want to start saving money from your job as soon as you start receiving an income from it</a:t>
            </a:r>
          </a:p>
          <a:p>
            <a:pPr lvl="1">
              <a:lnSpc>
                <a:spcPct val="115000"/>
              </a:lnSpc>
              <a:spcBef>
                <a:spcPts val="0"/>
              </a:spcBef>
              <a:spcAft>
                <a:spcPts val="1000"/>
              </a:spcAft>
              <a:buFont typeface="Courier New" panose="02070309020205020404" pitchFamily="49" charset="0"/>
              <a:buChar char="o"/>
            </a:pPr>
            <a:r>
              <a:rPr lang="en-US" b="1" dirty="0">
                <a:latin typeface="Calibri" panose="020F0502020204030204" pitchFamily="34" charset="0"/>
                <a:ea typeface="Calibri" panose="020F0502020204030204" pitchFamily="34" charset="0"/>
                <a:cs typeface="Times New Roman" panose="02020603050405020304" pitchFamily="18" charset="0"/>
              </a:rPr>
              <a:t>Are you going to live at home after high school?</a:t>
            </a:r>
          </a:p>
          <a:p>
            <a:pPr lvl="2">
              <a:lnSpc>
                <a:spcPct val="115000"/>
              </a:lnSpc>
              <a:spcBef>
                <a:spcPts val="0"/>
              </a:spcBef>
              <a:spcAft>
                <a:spcPts val="10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If so, do you need to help your parent(s) or guardian with expenses?</a:t>
            </a:r>
          </a:p>
          <a:p>
            <a:pPr marL="0" indent="0">
              <a:spcAft>
                <a:spcPts val="1200"/>
              </a:spcAft>
              <a:buNone/>
            </a:pPr>
            <a:endParaRPr lang="en-US" dirty="0"/>
          </a:p>
        </p:txBody>
      </p:sp>
    </p:spTree>
    <p:extLst>
      <p:ext uri="{BB962C8B-B14F-4D97-AF65-F5344CB8AC3E}">
        <p14:creationId xmlns:p14="http://schemas.microsoft.com/office/powerpoint/2010/main" val="6771365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military men standing in front of a crowd&#10;&#10;Description automatically generated">
            <a:extLst>
              <a:ext uri="{FF2B5EF4-FFF2-40B4-BE49-F238E27FC236}">
                <a16:creationId xmlns:a16="http://schemas.microsoft.com/office/drawing/2014/main" id="{33A67F5E-AEAC-4897-B518-E8D4D097535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604709">
            <a:off x="5673953" y="1460803"/>
            <a:ext cx="3166885" cy="2118473"/>
          </a:xfrm>
          <a:prstGeom prst="rect">
            <a:avLst/>
          </a:prstGeom>
          <a:ln>
            <a:noFill/>
          </a:ln>
          <a:effectLst>
            <a:softEdge rad="112500"/>
          </a:effectLst>
        </p:spPr>
      </p:pic>
      <p:sp>
        <p:nvSpPr>
          <p:cNvPr id="2" name="Title 1">
            <a:extLst>
              <a:ext uri="{FF2B5EF4-FFF2-40B4-BE49-F238E27FC236}">
                <a16:creationId xmlns:a16="http://schemas.microsoft.com/office/drawing/2014/main" id="{D53019F0-FC4B-4B16-A764-9FD2048ACA67}"/>
              </a:ext>
            </a:extLst>
          </p:cNvPr>
          <p:cNvSpPr>
            <a:spLocks noGrp="1"/>
          </p:cNvSpPr>
          <p:nvPr>
            <p:ph type="title"/>
          </p:nvPr>
        </p:nvSpPr>
        <p:spPr>
          <a:xfrm>
            <a:off x="1409700" y="228600"/>
            <a:ext cx="6324600" cy="1143000"/>
          </a:xfrm>
        </p:spPr>
        <p:txBody>
          <a:bodyPr>
            <a:normAutofit/>
          </a:bodyPr>
          <a:lstStyle/>
          <a:p>
            <a:r>
              <a:rPr lang="en-US" dirty="0"/>
              <a:t>Life After High School</a:t>
            </a:r>
          </a:p>
        </p:txBody>
      </p:sp>
      <p:sp>
        <p:nvSpPr>
          <p:cNvPr id="5" name="Content Placeholder 4">
            <a:extLst>
              <a:ext uri="{FF2B5EF4-FFF2-40B4-BE49-F238E27FC236}">
                <a16:creationId xmlns:a16="http://schemas.microsoft.com/office/drawing/2014/main" id="{CDDA0ABA-DDDD-42E3-B4E3-32C6DE329CDB}"/>
              </a:ext>
            </a:extLst>
          </p:cNvPr>
          <p:cNvSpPr>
            <a:spLocks noGrp="1"/>
          </p:cNvSpPr>
          <p:nvPr>
            <p:ph idx="1"/>
          </p:nvPr>
        </p:nvSpPr>
        <p:spPr>
          <a:xfrm>
            <a:off x="537881" y="2667000"/>
            <a:ext cx="8229600" cy="3276600"/>
          </a:xfrm>
        </p:spPr>
        <p:txBody>
          <a:bodyPr>
            <a:normAutofit/>
          </a:bodyPr>
          <a:lstStyle/>
          <a:p>
            <a:pPr lvl="0">
              <a:lnSpc>
                <a:spcPct val="115000"/>
              </a:lnSpc>
              <a:spcBef>
                <a:spcPts val="0"/>
              </a:spcBef>
              <a:spcAft>
                <a:spcPts val="10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Do you want to go into the military? </a:t>
            </a:r>
          </a:p>
          <a:p>
            <a:pPr lvl="1"/>
            <a:r>
              <a:rPr lang="en-US" b="1" dirty="0">
                <a:latin typeface="Calibri" panose="020F0502020204030204" pitchFamily="34" charset="0"/>
                <a:ea typeface="Calibri" panose="020F0502020204030204" pitchFamily="34" charset="0"/>
                <a:cs typeface="Times New Roman" panose="02020603050405020304" pitchFamily="18" charset="0"/>
              </a:rPr>
              <a:t>This may be a good option to:</a:t>
            </a:r>
          </a:p>
          <a:p>
            <a:pPr lvl="2"/>
            <a:r>
              <a:rPr lang="en-US" sz="2600" dirty="0">
                <a:latin typeface="Calibri" panose="020F0502020204030204" pitchFamily="34" charset="0"/>
                <a:ea typeface="Calibri" panose="020F0502020204030204" pitchFamily="34" charset="0"/>
                <a:cs typeface="Times New Roman" panose="02020603050405020304" pitchFamily="18" charset="0"/>
              </a:rPr>
              <a:t>get a job skill </a:t>
            </a:r>
          </a:p>
          <a:p>
            <a:pPr lvl="2"/>
            <a:r>
              <a:rPr lang="en-US" sz="2600" dirty="0">
                <a:latin typeface="Calibri" panose="020F0502020204030204" pitchFamily="34" charset="0"/>
                <a:ea typeface="Calibri" panose="020F0502020204030204" pitchFamily="34" charset="0"/>
                <a:cs typeface="Times New Roman" panose="02020603050405020304" pitchFamily="18" charset="0"/>
              </a:rPr>
              <a:t>pay for college if you don’t have the money or desire to go to college or vocation school right after high school</a:t>
            </a:r>
            <a:endParaRPr lang="en-US" sz="2600" dirty="0"/>
          </a:p>
        </p:txBody>
      </p:sp>
    </p:spTree>
    <p:extLst>
      <p:ext uri="{BB962C8B-B14F-4D97-AF65-F5344CB8AC3E}">
        <p14:creationId xmlns:p14="http://schemas.microsoft.com/office/powerpoint/2010/main" val="22391080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19F0-FC4B-4B16-A764-9FD2048ACA67}"/>
              </a:ext>
            </a:extLst>
          </p:cNvPr>
          <p:cNvSpPr>
            <a:spLocks noGrp="1"/>
          </p:cNvSpPr>
          <p:nvPr>
            <p:ph type="title"/>
          </p:nvPr>
        </p:nvSpPr>
        <p:spPr>
          <a:xfrm>
            <a:off x="1409700" y="228600"/>
            <a:ext cx="6324600" cy="1143000"/>
          </a:xfrm>
        </p:spPr>
        <p:txBody>
          <a:bodyPr>
            <a:normAutofit/>
          </a:bodyPr>
          <a:lstStyle/>
          <a:p>
            <a:r>
              <a:rPr lang="en-US" dirty="0"/>
              <a:t>Life After High School</a:t>
            </a:r>
          </a:p>
        </p:txBody>
      </p:sp>
      <p:sp>
        <p:nvSpPr>
          <p:cNvPr id="5" name="Content Placeholder 4">
            <a:extLst>
              <a:ext uri="{FF2B5EF4-FFF2-40B4-BE49-F238E27FC236}">
                <a16:creationId xmlns:a16="http://schemas.microsoft.com/office/drawing/2014/main" id="{CDDA0ABA-DDDD-42E3-B4E3-32C6DE329CDB}"/>
              </a:ext>
            </a:extLst>
          </p:cNvPr>
          <p:cNvSpPr>
            <a:spLocks noGrp="1"/>
          </p:cNvSpPr>
          <p:nvPr>
            <p:ph idx="1"/>
          </p:nvPr>
        </p:nvSpPr>
        <p:spPr>
          <a:xfrm>
            <a:off x="457200" y="1790700"/>
            <a:ext cx="8229600" cy="4457700"/>
          </a:xfrm>
        </p:spPr>
        <p:txBody>
          <a:bodyPr>
            <a:normAutofit/>
          </a:bodyPr>
          <a:lstStyle/>
          <a:p>
            <a:pPr marL="0" lvl="0" indent="0">
              <a:lnSpc>
                <a:spcPct val="115000"/>
              </a:lnSpc>
              <a:spcBef>
                <a:spcPts val="0"/>
              </a:spcBef>
              <a:spcAft>
                <a:spcPts val="1000"/>
              </a:spcAft>
              <a:buNone/>
            </a:pPr>
            <a:r>
              <a:rPr lang="en-US" sz="2600" u="sng" dirty="0"/>
              <a:t>Gap Year and Travel Financing and Savings</a:t>
            </a:r>
            <a:r>
              <a:rPr lang="en-US" sz="2600" dirty="0"/>
              <a:t>*</a:t>
            </a:r>
          </a:p>
          <a:p>
            <a:pPr>
              <a:lnSpc>
                <a:spcPct val="115000"/>
              </a:lnSpc>
              <a:spcBef>
                <a:spcPts val="0"/>
              </a:spcBef>
              <a:spcAft>
                <a:spcPts val="1000"/>
              </a:spcAft>
            </a:pPr>
            <a:r>
              <a:rPr lang="en-US" sz="2600" dirty="0"/>
              <a:t>Most gap years tend to involve travel of some kind</a:t>
            </a:r>
          </a:p>
          <a:p>
            <a:pPr lvl="1">
              <a:lnSpc>
                <a:spcPct val="115000"/>
              </a:lnSpc>
              <a:spcBef>
                <a:spcPts val="0"/>
              </a:spcBef>
              <a:spcAft>
                <a:spcPts val="1000"/>
              </a:spcAft>
            </a:pPr>
            <a:r>
              <a:rPr lang="en-US" sz="2200" dirty="0"/>
              <a:t>Many countries offer doing paid work while on a tourist visa</a:t>
            </a:r>
          </a:p>
          <a:p>
            <a:pPr>
              <a:lnSpc>
                <a:spcPct val="115000"/>
              </a:lnSpc>
              <a:spcBef>
                <a:spcPts val="0"/>
              </a:spcBef>
              <a:spcAft>
                <a:spcPts val="1000"/>
              </a:spcAft>
            </a:pPr>
            <a:r>
              <a:rPr lang="en-US" sz="2600" dirty="0"/>
              <a:t>Paid Internship</a:t>
            </a:r>
          </a:p>
          <a:p>
            <a:pPr>
              <a:lnSpc>
                <a:spcPct val="115000"/>
              </a:lnSpc>
              <a:spcBef>
                <a:spcPts val="0"/>
              </a:spcBef>
              <a:spcAft>
                <a:spcPts val="1000"/>
              </a:spcAft>
            </a:pPr>
            <a:r>
              <a:rPr lang="en-US" sz="2600" dirty="0"/>
              <a:t>Working or interning gives you on-the-job experience to:</a:t>
            </a:r>
          </a:p>
          <a:p>
            <a:pPr lvl="1">
              <a:lnSpc>
                <a:spcPct val="115000"/>
              </a:lnSpc>
              <a:spcBef>
                <a:spcPts val="0"/>
              </a:spcBef>
              <a:spcAft>
                <a:spcPts val="1000"/>
              </a:spcAft>
            </a:pPr>
            <a:r>
              <a:rPr lang="en-US" sz="2200" dirty="0"/>
              <a:t>Gain understanding of your strengths &amp; weaknesses in a job</a:t>
            </a:r>
          </a:p>
          <a:p>
            <a:pPr lvl="1">
              <a:lnSpc>
                <a:spcPct val="115000"/>
              </a:lnSpc>
              <a:spcBef>
                <a:spcPts val="0"/>
              </a:spcBef>
              <a:spcAft>
                <a:spcPts val="1000"/>
              </a:spcAft>
            </a:pPr>
            <a:r>
              <a:rPr lang="en-US" sz="2200" dirty="0"/>
              <a:t>Learn likes &amp; dislikes in a job</a:t>
            </a:r>
          </a:p>
          <a:p>
            <a:pPr lvl="1">
              <a:lnSpc>
                <a:spcPct val="115000"/>
              </a:lnSpc>
              <a:spcBef>
                <a:spcPts val="0"/>
              </a:spcBef>
              <a:spcAft>
                <a:spcPts val="1000"/>
              </a:spcAft>
            </a:pPr>
            <a:r>
              <a:rPr lang="en-US" sz="2200" dirty="0"/>
              <a:t>Prepare you for a more meaningful college experience</a:t>
            </a:r>
          </a:p>
        </p:txBody>
      </p:sp>
      <p:sp>
        <p:nvSpPr>
          <p:cNvPr id="3" name="TextBox 2">
            <a:extLst>
              <a:ext uri="{FF2B5EF4-FFF2-40B4-BE49-F238E27FC236}">
                <a16:creationId xmlns:a16="http://schemas.microsoft.com/office/drawing/2014/main" id="{E0570F07-0CC2-4434-8C8A-F31FE8877D7E}"/>
              </a:ext>
            </a:extLst>
          </p:cNvPr>
          <p:cNvSpPr txBox="1"/>
          <p:nvPr/>
        </p:nvSpPr>
        <p:spPr>
          <a:xfrm>
            <a:off x="2590800" y="6324600"/>
            <a:ext cx="6400800" cy="430887"/>
          </a:xfrm>
          <a:prstGeom prst="rect">
            <a:avLst/>
          </a:prstGeom>
          <a:noFill/>
        </p:spPr>
        <p:txBody>
          <a:bodyPr wrap="square" rtlCol="0">
            <a:spAutoFit/>
          </a:bodyPr>
          <a:lstStyle/>
          <a:p>
            <a:r>
              <a:rPr lang="en-US" sz="1100" i="1" dirty="0"/>
              <a:t>*College Planning &amp; Financial Aid</a:t>
            </a:r>
            <a:r>
              <a:rPr lang="en-US" sz="1100" dirty="0"/>
              <a:t>. (2017, November 7). Retrieved from </a:t>
            </a:r>
            <a:r>
              <a:rPr lang="en-US" sz="1100" dirty="0" err="1"/>
              <a:t>LendKey</a:t>
            </a:r>
            <a:r>
              <a:rPr lang="en-US" sz="1100" dirty="0"/>
              <a:t>: https://www.lendkey.com/blog/paying-for-school/take-gap-year-prepares-college-personally-financially/</a:t>
            </a:r>
            <a:endParaRPr lang="en-US" dirty="0"/>
          </a:p>
        </p:txBody>
      </p:sp>
    </p:spTree>
    <p:extLst>
      <p:ext uri="{BB962C8B-B14F-4D97-AF65-F5344CB8AC3E}">
        <p14:creationId xmlns:p14="http://schemas.microsoft.com/office/powerpoint/2010/main" val="1331588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19F0-FC4B-4B16-A764-9FD2048ACA67}"/>
              </a:ext>
            </a:extLst>
          </p:cNvPr>
          <p:cNvSpPr>
            <a:spLocks noGrp="1"/>
          </p:cNvSpPr>
          <p:nvPr>
            <p:ph type="title"/>
          </p:nvPr>
        </p:nvSpPr>
        <p:spPr>
          <a:xfrm>
            <a:off x="1409700" y="228600"/>
            <a:ext cx="6324600" cy="1143000"/>
          </a:xfrm>
        </p:spPr>
        <p:txBody>
          <a:bodyPr>
            <a:normAutofit/>
          </a:bodyPr>
          <a:lstStyle/>
          <a:p>
            <a:r>
              <a:rPr lang="en-US" dirty="0"/>
              <a:t>Life After High School</a:t>
            </a:r>
          </a:p>
        </p:txBody>
      </p:sp>
      <p:sp>
        <p:nvSpPr>
          <p:cNvPr id="4" name="Rectangle 3">
            <a:extLst>
              <a:ext uri="{FF2B5EF4-FFF2-40B4-BE49-F238E27FC236}">
                <a16:creationId xmlns:a16="http://schemas.microsoft.com/office/drawing/2014/main" id="{92CF0473-75FD-46C5-B90C-9C660B7C5553}"/>
              </a:ext>
            </a:extLst>
          </p:cNvPr>
          <p:cNvSpPr/>
          <p:nvPr/>
        </p:nvSpPr>
        <p:spPr>
          <a:xfrm>
            <a:off x="1409700" y="1752600"/>
            <a:ext cx="6819900" cy="4038599"/>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Practical Exercise</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Take some time to think through the following questions, then </a:t>
            </a:r>
            <a:r>
              <a:rPr kumimoji="0" lang="en-US" sz="2400" b="1"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write down your answers.</a:t>
            </a:r>
            <a:endPar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342900" marR="0" lvl="0" indent="-342900" defTabSz="914400" eaLnBrk="1" fontAlgn="auto" latinLnBrk="0" hangingPunct="1">
              <a:lnSpc>
                <a:spcPct val="115000"/>
              </a:lnSpc>
              <a:spcBef>
                <a:spcPts val="0"/>
              </a:spcBef>
              <a:spcAft>
                <a:spcPts val="0"/>
              </a:spcAft>
              <a:buClrTx/>
              <a:buSzTx/>
              <a:buFont typeface="+mj-lt"/>
              <a:buAutoNum type="arabicPeriod"/>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What do I think I want to do after I finish high school?</a:t>
            </a:r>
          </a:p>
          <a:p>
            <a:pPr marL="457200" marR="0" lvl="0" indent="0" defTabSz="914400" eaLnBrk="1" fontAlgn="auto" latinLnBrk="0" hangingPunct="1">
              <a:lnSpc>
                <a:spcPct val="115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 </a:t>
            </a:r>
          </a:p>
          <a:p>
            <a:pPr marR="0" lvl="0" defTabSz="914400" eaLnBrk="1" fontAlgn="auto" latinLnBrk="0" hangingPunct="1">
              <a:lnSpc>
                <a:spcPct val="115000"/>
              </a:lnSpc>
              <a:spcBef>
                <a:spcPts val="0"/>
              </a:spcBef>
              <a:spcAft>
                <a:spcPts val="1000"/>
              </a:spcAft>
              <a:buClrTx/>
              <a:buSzTx/>
              <a:tabLst/>
              <a:defRPr/>
            </a:pPr>
            <a:r>
              <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2. How am I going to fund what I think I want to do?</a:t>
            </a:r>
          </a:p>
          <a:p>
            <a:pPr marR="0" lvl="0" defTabSz="914400" eaLnBrk="1" fontAlgn="auto" latinLnBrk="0" hangingPunct="1">
              <a:lnSpc>
                <a:spcPct val="115000"/>
              </a:lnSpc>
              <a:spcBef>
                <a:spcPts val="0"/>
              </a:spcBef>
              <a:spcAft>
                <a:spcPts val="1000"/>
              </a:spcAft>
              <a:buClrTx/>
              <a:buSzTx/>
              <a:tabLst/>
              <a:defRPr/>
            </a:pPr>
            <a:endParaRPr kumimoji="0" lang="en-US"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1113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toy, white&#10;&#10;Description automatically generated">
            <a:extLst>
              <a:ext uri="{FF2B5EF4-FFF2-40B4-BE49-F238E27FC236}">
                <a16:creationId xmlns:a16="http://schemas.microsoft.com/office/drawing/2014/main" id="{979564A2-A8BD-423A-8836-E8A782D647D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92153" y="2533650"/>
            <a:ext cx="1981200" cy="1485900"/>
          </a:xfrm>
          <a:prstGeom prst="rect">
            <a:avLst/>
          </a:prstGeom>
        </p:spPr>
      </p:pic>
      <p:sp>
        <p:nvSpPr>
          <p:cNvPr id="2" name="Title 1">
            <a:extLst>
              <a:ext uri="{FF2B5EF4-FFF2-40B4-BE49-F238E27FC236}">
                <a16:creationId xmlns:a16="http://schemas.microsoft.com/office/drawing/2014/main" id="{D53019F0-FC4B-4B16-A764-9FD2048ACA67}"/>
              </a:ext>
            </a:extLst>
          </p:cNvPr>
          <p:cNvSpPr>
            <a:spLocks noGrp="1"/>
          </p:cNvSpPr>
          <p:nvPr>
            <p:ph type="title"/>
          </p:nvPr>
        </p:nvSpPr>
        <p:spPr>
          <a:xfrm>
            <a:off x="1409700" y="228600"/>
            <a:ext cx="6324600" cy="1143000"/>
          </a:xfrm>
        </p:spPr>
        <p:txBody>
          <a:bodyPr>
            <a:normAutofit/>
          </a:bodyPr>
          <a:lstStyle/>
          <a:p>
            <a:r>
              <a:rPr lang="en-US" dirty="0"/>
              <a:t>Life After High School</a:t>
            </a:r>
          </a:p>
        </p:txBody>
      </p:sp>
      <p:sp>
        <p:nvSpPr>
          <p:cNvPr id="5" name="Content Placeholder 4">
            <a:extLst>
              <a:ext uri="{FF2B5EF4-FFF2-40B4-BE49-F238E27FC236}">
                <a16:creationId xmlns:a16="http://schemas.microsoft.com/office/drawing/2014/main" id="{CDDA0ABA-DDDD-42E3-B4E3-32C6DE329CDB}"/>
              </a:ext>
            </a:extLst>
          </p:cNvPr>
          <p:cNvSpPr>
            <a:spLocks noGrp="1"/>
          </p:cNvSpPr>
          <p:nvPr>
            <p:ph idx="1"/>
          </p:nvPr>
        </p:nvSpPr>
        <p:spPr>
          <a:xfrm>
            <a:off x="457200" y="1790700"/>
            <a:ext cx="8229600" cy="4457700"/>
          </a:xfrm>
        </p:spPr>
        <p:txBody>
          <a:bodyPr>
            <a:normAutofit/>
          </a:bodyPr>
          <a:lstStyle/>
          <a:p>
            <a:pPr marL="0" indent="0" algn="ctr">
              <a:lnSpc>
                <a:spcPct val="115000"/>
              </a:lnSpc>
              <a:spcBef>
                <a:spcPts val="0"/>
              </a:spcBef>
              <a:spcAft>
                <a:spcPts val="1000"/>
              </a:spcAft>
              <a:buNone/>
            </a:pPr>
            <a:r>
              <a:rPr lang="en-US" sz="3600" b="1" i="1" dirty="0"/>
              <a:t>Planning for life after high school involves a lot of money planning! </a:t>
            </a:r>
          </a:p>
          <a:p>
            <a:pPr marL="0" indent="0" algn="ctr">
              <a:lnSpc>
                <a:spcPct val="115000"/>
              </a:lnSpc>
              <a:spcBef>
                <a:spcPts val="0"/>
              </a:spcBef>
              <a:spcAft>
                <a:spcPts val="1000"/>
              </a:spcAft>
              <a:buNone/>
            </a:pPr>
            <a:endParaRPr lang="en-US" sz="3600" b="1" i="1" dirty="0"/>
          </a:p>
          <a:p>
            <a:pPr marL="0" indent="0" algn="ctr">
              <a:lnSpc>
                <a:spcPct val="115000"/>
              </a:lnSpc>
              <a:spcBef>
                <a:spcPts val="0"/>
              </a:spcBef>
              <a:spcAft>
                <a:spcPts val="1000"/>
              </a:spcAft>
              <a:buNone/>
            </a:pPr>
            <a:r>
              <a:rPr lang="en-US" sz="3600" b="1" dirty="0">
                <a:solidFill>
                  <a:schemeClr val="accent1">
                    <a:lumMod val="75000"/>
                  </a:schemeClr>
                </a:solidFill>
              </a:rPr>
              <a:t>Getting started now – if you aren’t already doing so – is a smart thing to do!</a:t>
            </a:r>
            <a:endParaRPr lang="en-US" sz="3600" dirty="0">
              <a:solidFill>
                <a:schemeClr val="accent1">
                  <a:lumMod val="75000"/>
                </a:schemeClr>
              </a:solidFill>
            </a:endParaRPr>
          </a:p>
          <a:p>
            <a:pPr marL="0" lvl="0" indent="0">
              <a:lnSpc>
                <a:spcPct val="115000"/>
              </a:lnSpc>
              <a:spcBef>
                <a:spcPts val="0"/>
              </a:spcBef>
              <a:spcAft>
                <a:spcPts val="1000"/>
              </a:spcAft>
              <a:buNone/>
            </a:pPr>
            <a:endParaRPr lang="en-US" sz="2200" dirty="0"/>
          </a:p>
        </p:txBody>
      </p:sp>
      <p:pic>
        <p:nvPicPr>
          <p:cNvPr id="9" name="Picture 8" descr="A close up of a device&#10;&#10;Description automatically generated">
            <a:extLst>
              <a:ext uri="{FF2B5EF4-FFF2-40B4-BE49-F238E27FC236}">
                <a16:creationId xmlns:a16="http://schemas.microsoft.com/office/drawing/2014/main" id="{05A1B6CF-DE90-4208-8D7C-5A91DE8C936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352800" y="5198035"/>
            <a:ext cx="2133600" cy="1422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541892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fontScale="90000"/>
          </a:bodyPr>
          <a:lstStyle/>
          <a:p>
            <a:r>
              <a:rPr lang="en-US" dirty="0"/>
              <a:t>Introduction to Personal Finance</a:t>
            </a:r>
          </a:p>
        </p:txBody>
      </p:sp>
      <p:sp>
        <p:nvSpPr>
          <p:cNvPr id="6" name="Text Box 2">
            <a:extLst>
              <a:ext uri="{FF2B5EF4-FFF2-40B4-BE49-F238E27FC236}">
                <a16:creationId xmlns:a16="http://schemas.microsoft.com/office/drawing/2014/main" id="{0CF46441-D3EC-4401-A694-DDE97BF291A8}"/>
              </a:ext>
            </a:extLst>
          </p:cNvPr>
          <p:cNvSpPr txBox="1">
            <a:spLocks noChangeArrowheads="1"/>
          </p:cNvSpPr>
          <p:nvPr/>
        </p:nvSpPr>
        <p:spPr bwMode="auto">
          <a:xfrm>
            <a:off x="1143000" y="1905000"/>
            <a:ext cx="6705600" cy="2452594"/>
          </a:xfrm>
          <a:prstGeom prst="rect">
            <a:avLst/>
          </a:prstGeom>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path path="circle">
              <a:fillToRect l="100000" b="100000"/>
            </a:path>
            <a:tileRect t="-100000" r="-100000"/>
          </a:gradFill>
          <a:ln w="25400" cap="flat" cmpd="sng" algn="ctr">
            <a:solidFill>
              <a:srgbClr val="4F81BD"/>
            </a:solidFill>
            <a:prstDash val="solid"/>
            <a:headEnd/>
            <a:tailEnd/>
          </a:ln>
          <a:effectLst/>
        </p:spPr>
        <p:txBody>
          <a:bodyPr rot="0" vert="horz" wrap="square" lIns="91440" tIns="45720" rIns="91440" bIns="45720" anchor="t" anchorCtr="0">
            <a:sp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3200" b="0" i="1"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YOU Decide what to do with Your Money – Don’t Let Your Money Decide for You!</a:t>
            </a:r>
          </a:p>
          <a:p>
            <a:pPr marL="0" marR="0" lvl="0" indent="0" defTabSz="914400" eaLnBrk="1" fontAlgn="auto" latinLnBrk="0" hangingPunct="1">
              <a:lnSpc>
                <a:spcPct val="115000"/>
              </a:lnSpc>
              <a:spcBef>
                <a:spcPts val="0"/>
              </a:spcBef>
              <a:spcAft>
                <a:spcPts val="1000"/>
              </a:spcAft>
              <a:buClrTx/>
              <a:buSzTx/>
              <a:buFontTx/>
              <a:buNone/>
              <a:tabLst/>
              <a:defRPr/>
            </a:pPr>
            <a:endParaRPr kumimoji="0" lang="en-US" sz="32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5B2DBCB1-5F27-4AAE-9064-F8A698C6B983}"/>
              </a:ext>
            </a:extLst>
          </p:cNvPr>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715" t="2169" r="-1" b="-1"/>
          <a:stretch/>
        </p:blipFill>
        <p:spPr bwMode="auto">
          <a:xfrm rot="16200000">
            <a:off x="4247269" y="2686932"/>
            <a:ext cx="1868666" cy="3352801"/>
          </a:xfrm>
          <a:prstGeom prst="rect">
            <a:avLst/>
          </a:prstGeom>
          <a:solidFill>
            <a:schemeClr val="accent3">
              <a:lumMod val="50000"/>
            </a:schemeClr>
          </a:solidFill>
          <a:ln w="12700">
            <a:solidFill>
              <a:schemeClr val="accent3">
                <a:lumMod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79245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91293-A814-43D6-8F1F-43D85CC93545}"/>
              </a:ext>
            </a:extLst>
          </p:cNvPr>
          <p:cNvSpPr>
            <a:spLocks noGrp="1"/>
          </p:cNvSpPr>
          <p:nvPr>
            <p:ph type="title"/>
          </p:nvPr>
        </p:nvSpPr>
        <p:spPr/>
        <p:txBody>
          <a:bodyPr/>
          <a:lstStyle/>
          <a:p>
            <a:r>
              <a:rPr lang="en-US" dirty="0"/>
              <a:t>Check on Learning</a:t>
            </a:r>
          </a:p>
        </p:txBody>
      </p:sp>
      <p:sp>
        <p:nvSpPr>
          <p:cNvPr id="3" name="Content Placeholder 2">
            <a:extLst>
              <a:ext uri="{FF2B5EF4-FFF2-40B4-BE49-F238E27FC236}">
                <a16:creationId xmlns:a16="http://schemas.microsoft.com/office/drawing/2014/main" id="{083ED4DF-909D-4F64-9BF0-5EBDC77AD584}"/>
              </a:ext>
            </a:extLst>
          </p:cNvPr>
          <p:cNvSpPr>
            <a:spLocks noGrp="1"/>
          </p:cNvSpPr>
          <p:nvPr>
            <p:ph idx="1"/>
          </p:nvPr>
        </p:nvSpPr>
        <p:spPr>
          <a:xfrm>
            <a:off x="990600" y="1676400"/>
            <a:ext cx="7696200" cy="5029200"/>
          </a:xfrm>
        </p:spPr>
        <p:txBody>
          <a:bodyPr>
            <a:normAutofit/>
          </a:bodyPr>
          <a:lstStyle/>
          <a:p>
            <a:pPr marL="514350" indent="-514350">
              <a:spcAft>
                <a:spcPts val="1200"/>
              </a:spcAft>
              <a:buAutoNum type="arabicPeriod"/>
            </a:pPr>
            <a:r>
              <a:rPr lang="en-US" dirty="0"/>
              <a:t>Name some things high school students may need to plan for after they finish high school.</a:t>
            </a:r>
          </a:p>
          <a:p>
            <a:pPr marL="514350" indent="-514350">
              <a:spcAft>
                <a:spcPts val="1200"/>
              </a:spcAft>
              <a:buAutoNum type="arabicPeriod"/>
            </a:pPr>
            <a:r>
              <a:rPr lang="en-US" dirty="0"/>
              <a:t>What are some ways to fund the things mentioned in question 1.?</a:t>
            </a:r>
          </a:p>
        </p:txBody>
      </p:sp>
    </p:spTree>
    <p:extLst>
      <p:ext uri="{BB962C8B-B14F-4D97-AF65-F5344CB8AC3E}">
        <p14:creationId xmlns:p14="http://schemas.microsoft.com/office/powerpoint/2010/main" val="179870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fontScale="90000"/>
          </a:bodyPr>
          <a:lstStyle/>
          <a:p>
            <a:r>
              <a:rPr lang="en-US" dirty="0"/>
              <a:t>Introduction to Personal Finance</a:t>
            </a:r>
          </a:p>
        </p:txBody>
      </p:sp>
      <p:sp>
        <p:nvSpPr>
          <p:cNvPr id="3" name="Content Placeholder 2">
            <a:extLst>
              <a:ext uri="{FF2B5EF4-FFF2-40B4-BE49-F238E27FC236}">
                <a16:creationId xmlns:a16="http://schemas.microsoft.com/office/drawing/2014/main" id="{A59706E0-4CCB-46B5-833B-7B2F78A2F67D}"/>
              </a:ext>
            </a:extLst>
          </p:cNvPr>
          <p:cNvSpPr>
            <a:spLocks noGrp="1"/>
          </p:cNvSpPr>
          <p:nvPr>
            <p:ph idx="1"/>
          </p:nvPr>
        </p:nvSpPr>
        <p:spPr>
          <a:xfrm>
            <a:off x="457200" y="1905000"/>
            <a:ext cx="8229600" cy="4221163"/>
          </a:xfrm>
        </p:spPr>
        <p:txBody>
          <a:bodyPr/>
          <a:lstStyle/>
          <a:p>
            <a:pPr marL="0" indent="0">
              <a:buNone/>
            </a:pPr>
            <a:r>
              <a:rPr lang="en-US" dirty="0"/>
              <a:t>Three key ways to manage your money:</a:t>
            </a:r>
          </a:p>
          <a:p>
            <a:pPr marL="0" indent="0">
              <a:buNone/>
            </a:pPr>
            <a:endParaRPr lang="en-US" dirty="0"/>
          </a:p>
          <a:p>
            <a:pPr marL="914400" lvl="1" indent="-514350">
              <a:buFont typeface="+mj-lt"/>
              <a:buAutoNum type="arabicPeriod"/>
            </a:pPr>
            <a:r>
              <a:rPr lang="en-US" sz="3200" dirty="0"/>
              <a:t>Wise/planned spending</a:t>
            </a:r>
          </a:p>
          <a:p>
            <a:pPr marL="914400" lvl="1" indent="-514350">
              <a:buFont typeface="+mj-lt"/>
              <a:buAutoNum type="arabicPeriod"/>
            </a:pPr>
            <a:r>
              <a:rPr lang="en-US" sz="3200" dirty="0"/>
              <a:t>Saving</a:t>
            </a:r>
          </a:p>
          <a:p>
            <a:pPr marL="914400" lvl="1" indent="-514350">
              <a:buFont typeface="+mj-lt"/>
              <a:buAutoNum type="arabicPeriod"/>
            </a:pPr>
            <a:r>
              <a:rPr lang="en-US" sz="3200" dirty="0"/>
              <a:t>Planning/Budgeting</a:t>
            </a:r>
          </a:p>
        </p:txBody>
      </p:sp>
    </p:spTree>
    <p:extLst>
      <p:ext uri="{BB962C8B-B14F-4D97-AF65-F5344CB8AC3E}">
        <p14:creationId xmlns:p14="http://schemas.microsoft.com/office/powerpoint/2010/main" val="195367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E671-F502-4F3C-A952-1DA147FDCF63}"/>
              </a:ext>
            </a:extLst>
          </p:cNvPr>
          <p:cNvSpPr>
            <a:spLocks noGrp="1"/>
          </p:cNvSpPr>
          <p:nvPr>
            <p:ph type="title"/>
          </p:nvPr>
        </p:nvSpPr>
        <p:spPr/>
        <p:txBody>
          <a:bodyPr>
            <a:normAutofit fontScale="90000"/>
          </a:bodyPr>
          <a:lstStyle/>
          <a:p>
            <a:r>
              <a:rPr lang="en-US" dirty="0"/>
              <a:t>Introduction to Personal Finance</a:t>
            </a:r>
          </a:p>
        </p:txBody>
      </p:sp>
      <p:sp>
        <p:nvSpPr>
          <p:cNvPr id="5" name="Text Box 2">
            <a:extLst>
              <a:ext uri="{FF2B5EF4-FFF2-40B4-BE49-F238E27FC236}">
                <a16:creationId xmlns:a16="http://schemas.microsoft.com/office/drawing/2014/main" id="{68AB846F-807E-4317-BB2E-0D11385FE81F}"/>
              </a:ext>
            </a:extLst>
          </p:cNvPr>
          <p:cNvSpPr txBox="1">
            <a:spLocks noChangeArrowheads="1"/>
          </p:cNvSpPr>
          <p:nvPr/>
        </p:nvSpPr>
        <p:spPr bwMode="auto">
          <a:xfrm>
            <a:off x="990600" y="1752600"/>
            <a:ext cx="7315201" cy="4495800"/>
          </a:xfrm>
          <a:prstGeom prst="rect">
            <a:avLst/>
          </a:prstGeom>
          <a:solidFill>
            <a:srgbClr val="9BBB59">
              <a:lumMod val="40000"/>
              <a:lumOff val="60000"/>
            </a:srgbClr>
          </a:solidFill>
          <a:ln w="19050">
            <a:solidFill>
              <a:srgbClr val="1F497D">
                <a:lumMod val="75000"/>
              </a:srgbClr>
            </a:solid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15000"/>
              </a:lnSpc>
              <a:spcBef>
                <a:spcPts val="0"/>
              </a:spcBef>
              <a:spcAft>
                <a:spcPts val="6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Practical Exercise</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6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Commandant writes on the board answers to the following question asked of Cadets:</a:t>
            </a:r>
          </a:p>
          <a:p>
            <a:pPr marL="0" marR="0" lvl="0" indent="0" algn="ctr" defTabSz="914400" eaLnBrk="1" fontAlgn="auto" latinLnBrk="0" hangingPunct="1">
              <a:lnSpc>
                <a:spcPct val="115000"/>
              </a:lnSpc>
              <a:spcBef>
                <a:spcPts val="0"/>
              </a:spcBef>
              <a:spcAft>
                <a:spcPts val="600"/>
              </a:spcAft>
              <a:buClrTx/>
              <a:buSzTx/>
              <a:buFontTx/>
              <a:buNone/>
              <a:tabLst/>
              <a:defRPr/>
            </a:pPr>
            <a:r>
              <a:rPr kumimoji="0" lang="en-US" sz="2400" b="0" i="0" u="none" strike="noStrike" kern="0" cap="none" spc="0" normalizeH="0" baseline="0" noProof="0" dirty="0">
                <a:ln>
                  <a:noFill/>
                </a:ln>
                <a:solidFill>
                  <a:srgbClr val="17365D"/>
                </a:solidFill>
                <a:effectLst/>
                <a:uLnTx/>
                <a:uFillTx/>
                <a:latin typeface="Calibri" panose="020F0502020204030204" pitchFamily="34" charset="0"/>
                <a:ea typeface="Calibri" panose="020F0502020204030204" pitchFamily="34" charset="0"/>
                <a:cs typeface="Times New Roman" panose="02020603050405020304" pitchFamily="18" charset="0"/>
              </a:rPr>
              <a:t>“How do you acquire money?”</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600"/>
              </a:spcAft>
              <a:buClrTx/>
              <a:buSzTx/>
              <a:buFontTx/>
              <a:buNone/>
              <a:tabLst/>
              <a:defRPr/>
            </a:pPr>
            <a:r>
              <a:rPr kumimoji="0" lang="en-US" sz="2400" b="0" i="0" u="none" strike="noStrike" kern="0" cap="none" spc="0" normalizeH="0" baseline="0" noProof="0" dirty="0">
                <a:ln>
                  <a:noFill/>
                </a:ln>
                <a:solidFill>
                  <a:srgbClr val="17365D"/>
                </a:solidFill>
                <a:effectLst/>
                <a:uLnTx/>
                <a:uFillTx/>
                <a:latin typeface="Calibri" panose="020F0502020204030204" pitchFamily="34" charset="0"/>
                <a:ea typeface="Calibri" panose="020F0502020204030204" pitchFamily="34" charset="0"/>
                <a:cs typeface="Times New Roman" panose="02020603050405020304" pitchFamily="18" charset="0"/>
              </a:rPr>
              <a:t>(For example: an allowance from mom or dad)</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6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60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2400" b="1" i="0" u="sng"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Cadets</a:t>
            </a:r>
            <a:r>
              <a:rPr kumimoji="0" lang="en-US" sz="24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Note somewhere your own personal answer(s) to this question as you’ll be applying it in an exercise in another lesson.*</a:t>
            </a:r>
            <a:endPar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17365D"/>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79253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54034D-8144-4215-8184-2E3980377B1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B833EF8-3C80-4174-95A1-29577F2C1B78}">
  <ds:schemaRefs>
    <ds:schemaRef ds:uri="http://schemas.microsoft.com/sharepoint/v3/contenttype/forms"/>
  </ds:schemaRefs>
</ds:datastoreItem>
</file>

<file path=customXml/itemProps3.xml><?xml version="1.0" encoding="utf-8"?>
<ds:datastoreItem xmlns:ds="http://schemas.openxmlformats.org/officeDocument/2006/customXml" ds:itemID="{E6A8C689-628D-44DC-BD91-C61807521A3F}"/>
</file>

<file path=docProps/app.xml><?xml version="1.0" encoding="utf-8"?>
<Properties xmlns="http://schemas.openxmlformats.org/officeDocument/2006/extended-properties" xmlns:vt="http://schemas.openxmlformats.org/officeDocument/2006/docPropsVTypes">
  <TotalTime>62472</TotalTime>
  <Words>2824</Words>
  <Application>Microsoft Office PowerPoint</Application>
  <PresentationFormat>On-screen Show (4:3)</PresentationFormat>
  <Paragraphs>402</Paragraphs>
  <Slides>70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Arial</vt:lpstr>
      <vt:lpstr>Calibri</vt:lpstr>
      <vt:lpstr>Cambria</vt:lpstr>
      <vt:lpstr>Courier New</vt:lpstr>
      <vt:lpstr>Symbol</vt:lpstr>
      <vt:lpstr>Wingdings</vt:lpstr>
      <vt:lpstr>Office Theme</vt:lpstr>
      <vt:lpstr>California Cadet Corps Curriculum on Wellness</vt:lpstr>
      <vt:lpstr>PowerPoint Presentation</vt:lpstr>
      <vt:lpstr>Introduction to  Personal Finance</vt:lpstr>
      <vt:lpstr>Introduction to Personal Finance</vt:lpstr>
      <vt:lpstr>Introduction to Personal Finance</vt:lpstr>
      <vt:lpstr>Introduction to Personal Finance</vt:lpstr>
      <vt:lpstr>Introduction to Personal Finance</vt:lpstr>
      <vt:lpstr>Introduction to Personal Finance</vt:lpstr>
      <vt:lpstr>Introduction to Personal Finance</vt:lpstr>
      <vt:lpstr>Introduction to Personal Finance</vt:lpstr>
      <vt:lpstr>Introduction to Personal Finance</vt:lpstr>
      <vt:lpstr>Introduction to Personal Finance</vt:lpstr>
      <vt:lpstr>Check on Learning</vt:lpstr>
      <vt:lpstr>Cash</vt:lpstr>
      <vt:lpstr>Cash</vt:lpstr>
      <vt:lpstr>Cash</vt:lpstr>
      <vt:lpstr>Cash</vt:lpstr>
      <vt:lpstr>Cash</vt:lpstr>
      <vt:lpstr>Cash</vt:lpstr>
      <vt:lpstr>Check on Learning</vt:lpstr>
      <vt:lpstr>Savings</vt:lpstr>
      <vt:lpstr>Savings</vt:lpstr>
      <vt:lpstr>Savings</vt:lpstr>
      <vt:lpstr>Savings</vt:lpstr>
      <vt:lpstr>Savings</vt:lpstr>
      <vt:lpstr>Savings</vt:lpstr>
      <vt:lpstr>Savings</vt:lpstr>
      <vt:lpstr>Savings</vt:lpstr>
      <vt:lpstr>Compound Interest  Example</vt:lpstr>
      <vt:lpstr>Savings</vt:lpstr>
      <vt:lpstr>Opening a Savings Account</vt:lpstr>
      <vt:lpstr>Practical Exercise #1</vt:lpstr>
      <vt:lpstr>Practical Exercise #2</vt:lpstr>
      <vt:lpstr>Check on Learning</vt:lpstr>
      <vt:lpstr>Checking Accounts</vt:lpstr>
      <vt:lpstr>Checking Accounts</vt:lpstr>
      <vt:lpstr>Checking Accounts</vt:lpstr>
      <vt:lpstr>Checking Accounts</vt:lpstr>
      <vt:lpstr>Check on Learning</vt:lpstr>
      <vt:lpstr>Debt, Loans, and  Credit Cards</vt:lpstr>
      <vt:lpstr>Debt, Loans, and  Credit Cards</vt:lpstr>
      <vt:lpstr>Debt, Loans, and  Credit Cards</vt:lpstr>
      <vt:lpstr>Debt, Loans, and  Credit Cards</vt:lpstr>
      <vt:lpstr>Debt, Loans, and  Credit Cards</vt:lpstr>
      <vt:lpstr>Debt, Loans, and  Credit Cards</vt:lpstr>
      <vt:lpstr>Debt, Loans, and  Credit Cards</vt:lpstr>
      <vt:lpstr>Debt, Loans, and  Credit Cards</vt:lpstr>
      <vt:lpstr>Debt, Loans, and  Credit Cards</vt:lpstr>
      <vt:lpstr>Check on Learning</vt:lpstr>
      <vt:lpstr>Personal Budgeting</vt:lpstr>
      <vt:lpstr>Personal Budgeting</vt:lpstr>
      <vt:lpstr>Personal Budgeting</vt:lpstr>
      <vt:lpstr>Personal Budgeting</vt:lpstr>
      <vt:lpstr>Personal Budgeting</vt:lpstr>
      <vt:lpstr>Personal Budgeting</vt:lpstr>
      <vt:lpstr>PowerPoint Presentation</vt:lpstr>
      <vt:lpstr>PowerPoint Presentation</vt:lpstr>
      <vt:lpstr>Personal Budgeting</vt:lpstr>
      <vt:lpstr>Check on Learning</vt:lpstr>
      <vt:lpstr>Life after high school</vt:lpstr>
      <vt:lpstr>Life After High School</vt:lpstr>
      <vt:lpstr>Life After High School</vt:lpstr>
      <vt:lpstr>Life After High School</vt:lpstr>
      <vt:lpstr>Life After High School</vt:lpstr>
      <vt:lpstr>Life After High School</vt:lpstr>
      <vt:lpstr>Life After High School</vt:lpstr>
      <vt:lpstr>Life After High School</vt:lpstr>
      <vt:lpstr>Life After High School</vt:lpstr>
      <vt:lpstr>Life After High School</vt:lpstr>
      <vt:lpstr>Check on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Cadet Corps Curriculum on Military Knowledge</dc:title>
  <dc:creator>Rene Kelley</dc:creator>
  <cp:lastModifiedBy>Rene Kelley</cp:lastModifiedBy>
  <cp:revision>392</cp:revision>
  <dcterms:created xsi:type="dcterms:W3CDTF">2019-02-13T22:28:37Z</dcterms:created>
  <dcterms:modified xsi:type="dcterms:W3CDTF">2019-10-31T21:19:29Z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0x010100E3A00655A302474D88B2B49F2E449606</vt:lpwstr>
  </property>
</Properties>
</file>