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8"/>
  </p:notesMasterIdLst>
  <p:sldIdLst>
    <p:sldId id="321" r:id="rId5"/>
    <p:sldId id="375" r:id="rId6"/>
    <p:sldId id="420" r:id="rId7"/>
    <p:sldId id="421" r:id="rId8"/>
    <p:sldId id="422" r:id="rId9"/>
    <p:sldId id="423" r:id="rId10"/>
    <p:sldId id="478" r:id="rId11"/>
    <p:sldId id="540" r:id="rId12"/>
    <p:sldId id="480" r:id="rId13"/>
    <p:sldId id="481" r:id="rId14"/>
    <p:sldId id="482" r:id="rId15"/>
    <p:sldId id="479" r:id="rId16"/>
    <p:sldId id="389" r:id="rId17"/>
    <p:sldId id="424" r:id="rId18"/>
    <p:sldId id="426" r:id="rId19"/>
    <p:sldId id="427" r:id="rId20"/>
    <p:sldId id="428" r:id="rId21"/>
    <p:sldId id="483" r:id="rId22"/>
    <p:sldId id="541" r:id="rId23"/>
    <p:sldId id="484" r:id="rId24"/>
    <p:sldId id="485" r:id="rId25"/>
    <p:sldId id="486" r:id="rId26"/>
    <p:sldId id="429" r:id="rId27"/>
    <p:sldId id="430" r:id="rId28"/>
    <p:sldId id="432" r:id="rId29"/>
    <p:sldId id="433" r:id="rId30"/>
    <p:sldId id="434" r:id="rId31"/>
    <p:sldId id="487" r:id="rId32"/>
    <p:sldId id="488" r:id="rId33"/>
    <p:sldId id="490" r:id="rId34"/>
    <p:sldId id="491" r:id="rId35"/>
    <p:sldId id="492" r:id="rId36"/>
    <p:sldId id="493" r:id="rId37"/>
    <p:sldId id="489" r:id="rId38"/>
    <p:sldId id="435" r:id="rId39"/>
    <p:sldId id="436" r:id="rId40"/>
    <p:sldId id="498" r:id="rId41"/>
    <p:sldId id="439" r:id="rId42"/>
    <p:sldId id="438" r:id="rId43"/>
    <p:sldId id="497" r:id="rId44"/>
    <p:sldId id="494" r:id="rId45"/>
    <p:sldId id="495" r:id="rId46"/>
    <p:sldId id="441" r:id="rId47"/>
    <p:sldId id="448" r:id="rId48"/>
    <p:sldId id="456" r:id="rId49"/>
    <p:sldId id="496" r:id="rId50"/>
    <p:sldId id="505" r:id="rId51"/>
    <p:sldId id="506" r:id="rId52"/>
    <p:sldId id="507" r:id="rId53"/>
    <p:sldId id="502" r:id="rId54"/>
    <p:sldId id="503" r:id="rId55"/>
    <p:sldId id="504" r:id="rId56"/>
    <p:sldId id="499" r:id="rId57"/>
    <p:sldId id="500" r:id="rId58"/>
    <p:sldId id="501" r:id="rId59"/>
    <p:sldId id="440" r:id="rId60"/>
    <p:sldId id="457" r:id="rId61"/>
    <p:sldId id="508" r:id="rId62"/>
    <p:sldId id="509" r:id="rId63"/>
    <p:sldId id="510" r:id="rId64"/>
    <p:sldId id="511" r:id="rId65"/>
    <p:sldId id="517" r:id="rId66"/>
    <p:sldId id="512" r:id="rId67"/>
    <p:sldId id="513" r:id="rId68"/>
    <p:sldId id="518" r:id="rId69"/>
    <p:sldId id="514" r:id="rId70"/>
    <p:sldId id="515" r:id="rId71"/>
    <p:sldId id="516" r:id="rId72"/>
    <p:sldId id="519" r:id="rId73"/>
    <p:sldId id="520" r:id="rId74"/>
    <p:sldId id="459" r:id="rId75"/>
    <p:sldId id="472" r:id="rId76"/>
    <p:sldId id="474" r:id="rId77"/>
    <p:sldId id="475" r:id="rId78"/>
    <p:sldId id="476" r:id="rId79"/>
    <p:sldId id="521" r:id="rId80"/>
    <p:sldId id="522" r:id="rId81"/>
    <p:sldId id="523" r:id="rId82"/>
    <p:sldId id="525" r:id="rId83"/>
    <p:sldId id="526" r:id="rId84"/>
    <p:sldId id="524" r:id="rId85"/>
    <p:sldId id="477" r:id="rId86"/>
    <p:sldId id="466" r:id="rId87"/>
    <p:sldId id="468" r:id="rId88"/>
    <p:sldId id="469" r:id="rId89"/>
    <p:sldId id="527" r:id="rId90"/>
    <p:sldId id="528" r:id="rId91"/>
    <p:sldId id="529" r:id="rId92"/>
    <p:sldId id="470" r:id="rId93"/>
    <p:sldId id="471" r:id="rId94"/>
    <p:sldId id="460" r:id="rId95"/>
    <p:sldId id="462" r:id="rId96"/>
    <p:sldId id="463" r:id="rId97"/>
    <p:sldId id="464" r:id="rId98"/>
    <p:sldId id="465" r:id="rId99"/>
    <p:sldId id="454" r:id="rId100"/>
    <p:sldId id="450" r:id="rId101"/>
    <p:sldId id="451" r:id="rId102"/>
    <p:sldId id="452" r:id="rId103"/>
    <p:sldId id="530" r:id="rId104"/>
    <p:sldId id="453" r:id="rId105"/>
    <p:sldId id="442" r:id="rId106"/>
    <p:sldId id="444" r:id="rId107"/>
    <p:sldId id="531" r:id="rId108"/>
    <p:sldId id="539" r:id="rId109"/>
    <p:sldId id="537" r:id="rId110"/>
    <p:sldId id="538" r:id="rId111"/>
    <p:sldId id="532" r:id="rId112"/>
    <p:sldId id="533" r:id="rId113"/>
    <p:sldId id="534" r:id="rId114"/>
    <p:sldId id="535" r:id="rId115"/>
    <p:sldId id="536" r:id="rId116"/>
    <p:sldId id="447"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BFB550"/>
    <a:srgbClr val="BBB24F"/>
    <a:srgbClr val="FFF001"/>
    <a:srgbClr val="FFF1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19" autoAdjust="0"/>
    <p:restoredTop sz="93794" autoAdjust="0"/>
  </p:normalViewPr>
  <p:slideViewPr>
    <p:cSldViewPr>
      <p:cViewPr varScale="1">
        <p:scale>
          <a:sx n="78" d="100"/>
          <a:sy n="78" d="100"/>
        </p:scale>
        <p:origin x="108" y="6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314559-057E-4323-8467-AB2D2C4A3159}" type="datetimeFigureOut">
              <a:rPr lang="en-US" smtClean="0"/>
              <a:pPr/>
              <a:t>10/26/2020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B14D2-E08D-4CFC-9F58-A103582B4F0D}" type="slidenum">
              <a:rPr lang="en-US" smtClean="0"/>
              <a:pPr/>
              <a:t>‹#›</a:t>
            </a:fld>
            <a:endParaRPr lang="en-US"/>
          </a:p>
        </p:txBody>
      </p:sp>
    </p:spTree>
    <p:extLst>
      <p:ext uri="{BB962C8B-B14F-4D97-AF65-F5344CB8AC3E}">
        <p14:creationId xmlns:p14="http://schemas.microsoft.com/office/powerpoint/2010/main" val="68179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B14D2-E08D-4CFC-9F58-A103582B4F0D}" type="slidenum">
              <a:rPr lang="en-US" smtClean="0"/>
              <a:pPr/>
              <a:t>22</a:t>
            </a:fld>
            <a:endParaRPr lang="en-US"/>
          </a:p>
        </p:txBody>
      </p:sp>
    </p:spTree>
    <p:extLst>
      <p:ext uri="{BB962C8B-B14F-4D97-AF65-F5344CB8AC3E}">
        <p14:creationId xmlns:p14="http://schemas.microsoft.com/office/powerpoint/2010/main" val="376614808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26" descr="California Cadet Corps Centennial Celebration 3 | by Thomas Wasper"/>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52400" y="-646777"/>
            <a:ext cx="9930581" cy="769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62000" y="-604837"/>
            <a:ext cx="7772400" cy="1470025"/>
          </a:xfrm>
        </p:spPr>
        <p:txBody>
          <a:bodyPr/>
          <a:lstStyle>
            <a:lvl1pPr>
              <a:defRPr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371600" y="3657600"/>
            <a:ext cx="6400800" cy="1752600"/>
          </a:xfrm>
        </p:spPr>
        <p:txBody>
          <a:bodyPr/>
          <a:lstStyle>
            <a:lvl1pPr marL="0" indent="0" algn="ctr">
              <a:buNone/>
              <a:defRPr b="1">
                <a:solidFill>
                  <a:srgbClr val="FFFF00"/>
                </a:solidFill>
                <a:effectLst>
                  <a:outerShdw blurRad="38100" dist="38100" dir="2700000" algn="tl">
                    <a:srgbClr val="000000">
                      <a:alpha val="43137"/>
                    </a:srgb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3390" y="6414163"/>
            <a:ext cx="2133600" cy="365125"/>
          </a:xfrm>
        </p:spPr>
        <p:txBody>
          <a:bodyPr/>
          <a:lstStyle/>
          <a:p>
            <a:fld id="{60DF8A1D-3DFB-4112-A7CF-DB4360141C03}" type="datetimeFigureOut">
              <a:rPr lang="en-US" smtClean="0"/>
              <a:pPr/>
              <a:t>10/26/2020</a:t>
            </a:fld>
            <a:endParaRPr lang="en-US"/>
          </a:p>
        </p:txBody>
      </p:sp>
      <p:sp>
        <p:nvSpPr>
          <p:cNvPr id="5" name="Footer Placeholder 4"/>
          <p:cNvSpPr>
            <a:spLocks noGrp="1"/>
          </p:cNvSpPr>
          <p:nvPr>
            <p:ph type="ftr" sz="quarter" idx="11"/>
          </p:nvPr>
        </p:nvSpPr>
        <p:spPr>
          <a:xfrm>
            <a:off x="3124200" y="6408737"/>
            <a:ext cx="2895600" cy="365125"/>
          </a:xfrm>
        </p:spPr>
        <p:txBody>
          <a:bodyPr/>
          <a:lstStyle>
            <a:lvl1pPr>
              <a:defRPr sz="2000">
                <a:solidFill>
                  <a:srgbClr val="FFFF00"/>
                </a:solidFill>
              </a:defRPr>
            </a:lvl1pPr>
          </a:lstStyle>
          <a:p>
            <a:r>
              <a:rPr lang="en-US" b="1" dirty="0">
                <a:ln w="22225">
                  <a:solidFill>
                    <a:schemeClr val="tx1"/>
                  </a:solidFill>
                  <a:prstDash val="solid"/>
                </a:ln>
              </a:rPr>
              <a:t>Since 1911</a:t>
            </a:r>
          </a:p>
        </p:txBody>
      </p:sp>
      <p:sp>
        <p:nvSpPr>
          <p:cNvPr id="6" name="Slide Number Placeholder 5"/>
          <p:cNvSpPr>
            <a:spLocks noGrp="1"/>
          </p:cNvSpPr>
          <p:nvPr>
            <p:ph type="sldNum" sz="quarter" idx="12"/>
          </p:nvPr>
        </p:nvSpPr>
        <p:spPr>
          <a:xfrm>
            <a:off x="6557010" y="6408736"/>
            <a:ext cx="2133600" cy="365125"/>
          </a:xfrm>
        </p:spPr>
        <p:txBody>
          <a:bodyPr/>
          <a:lstStyle/>
          <a:p>
            <a:fld id="{6E7DAA14-995F-4E62-BD20-27ACA016544B}" type="slidenum">
              <a:rPr lang="en-US" smtClean="0"/>
              <a:pPr/>
              <a:t>‹#›</a:t>
            </a:fld>
            <a:endParaRPr lang="en-US"/>
          </a:p>
        </p:txBody>
      </p:sp>
      <p:sp>
        <p:nvSpPr>
          <p:cNvPr id="8" name="Title 1"/>
          <p:cNvSpPr txBox="1">
            <a:spLocks/>
          </p:cNvSpPr>
          <p:nvPr userDrawn="1"/>
        </p:nvSpPr>
        <p:spPr>
          <a:xfrm>
            <a:off x="723900" y="6172200"/>
            <a:ext cx="76962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ln w="22225">
                <a:solidFill>
                  <a:schemeClr val="tx1"/>
                </a:solidFill>
                <a:prstDash val="solid"/>
              </a:ln>
              <a:solidFill>
                <a:srgbClr val="FFFF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162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DAA14-995F-4E62-BD20-27ACA016544B}" type="slidenum">
              <a:rPr lang="en-US" smtClean="0"/>
              <a:pPr/>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0984"/>
            <a:ext cx="1132114" cy="149030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0931" y="2514600"/>
            <a:ext cx="7772400" cy="1362075"/>
          </a:xfrm>
        </p:spPr>
        <p:txBody>
          <a:bodyPr anchor="t"/>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520931" y="44196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273050"/>
            <a:ext cx="7010400" cy="1327150"/>
          </a:xfrm>
        </p:spPr>
        <p:txBody>
          <a:bodyPr anchor="ctr">
            <a:normAutofit/>
          </a:bodyPr>
          <a:lstStyle>
            <a:lvl1pPr algn="ctr">
              <a:defRPr sz="4400" b="1"/>
            </a:lvl1pPr>
          </a:lstStyle>
          <a:p>
            <a:r>
              <a:rPr lang="en-US"/>
              <a:t>Click to edit Master title style</a:t>
            </a:r>
          </a:p>
        </p:txBody>
      </p:sp>
      <p:sp>
        <p:nvSpPr>
          <p:cNvPr id="3" name="Content Placeholder 2"/>
          <p:cNvSpPr>
            <a:spLocks noGrp="1"/>
          </p:cNvSpPr>
          <p:nvPr>
            <p:ph idx="1"/>
          </p:nvPr>
        </p:nvSpPr>
        <p:spPr>
          <a:xfrm>
            <a:off x="3575050" y="1600200"/>
            <a:ext cx="4654550" cy="4525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117850" cy="45259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DF8A1D-3DFB-4112-A7CF-DB4360141C03}" type="datetimeFigureOut">
              <a:rPr lang="en-US" smtClean="0"/>
              <a:pPr/>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4687" y="274638"/>
            <a:ext cx="685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F8A1D-3DFB-4112-A7CF-DB4360141C03}" type="datetimeFigureOut">
              <a:rPr lang="en-US" smtClean="0"/>
              <a:pPr/>
              <a:t>10/26/2020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Creating Leaders Since 1911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DAA14-995F-4E62-BD20-27ACA016544B}" type="slidenum">
              <a:rPr lang="en-US" smtClean="0"/>
              <a:pPr/>
              <a:t>‹#›</a:t>
            </a:fld>
            <a:endParaRPr lang="en-US" dirty="0"/>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00984"/>
            <a:ext cx="1132114" cy="14903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14.xml"/><Relationship Id="rId7" Type="http://schemas.openxmlformats.org/officeDocument/2006/relationships/slide" Target="slide72.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4.xml"/><Relationship Id="rId11" Type="http://schemas.openxmlformats.org/officeDocument/2006/relationships/slide" Target="slide102.xml"/><Relationship Id="rId5" Type="http://schemas.openxmlformats.org/officeDocument/2006/relationships/slide" Target="slide36.xml"/><Relationship Id="rId10" Type="http://schemas.openxmlformats.org/officeDocument/2006/relationships/slide" Target="slide96.xml"/><Relationship Id="rId4" Type="http://schemas.openxmlformats.org/officeDocument/2006/relationships/slide" Target="slide24.xml"/><Relationship Id="rId9" Type="http://schemas.openxmlformats.org/officeDocument/2006/relationships/slide" Target="slide9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revolutionary-war-and-beyond.com/declaration-of-independence-signatures.html#:~:text=Declaration%20of%20Independence%20Signatures.%20The%20following%20Declaration%20of,is%20the%20first%20and%20largest%20on%20the%20Declaration"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448310"/>
            <a:ext cx="7162800" cy="1200329"/>
          </a:xfrm>
          <a:prstGeom prst="rect">
            <a:avLst/>
          </a:prstGeom>
          <a:noFill/>
        </p:spPr>
        <p:txBody>
          <a:bodyPr wrap="square" rtlCol="0">
            <a:spAutoFit/>
          </a:bodyPr>
          <a:lstStyle/>
          <a:p>
            <a:pPr algn="ctr"/>
            <a:r>
              <a:rPr lang="en-US" sz="3600" dirty="0"/>
              <a:t>California Cadet Corps</a:t>
            </a:r>
          </a:p>
          <a:p>
            <a:pPr algn="ctr"/>
            <a:r>
              <a:rPr lang="en-US" sz="3600" dirty="0"/>
              <a:t>Curriculum on Citizenship</a:t>
            </a:r>
          </a:p>
        </p:txBody>
      </p:sp>
      <p:sp>
        <p:nvSpPr>
          <p:cNvPr id="2" name="TextBox 1">
            <a:extLst>
              <a:ext uri="{FF2B5EF4-FFF2-40B4-BE49-F238E27FC236}">
                <a16:creationId xmlns:a16="http://schemas.microsoft.com/office/drawing/2014/main" id="{AFE7DE07-B738-48A9-9813-89E8B7830291}"/>
              </a:ext>
            </a:extLst>
          </p:cNvPr>
          <p:cNvSpPr txBox="1"/>
          <p:nvPr/>
        </p:nvSpPr>
        <p:spPr>
          <a:xfrm>
            <a:off x="914400" y="5638800"/>
            <a:ext cx="7315199" cy="1015663"/>
          </a:xfrm>
          <a:prstGeom prst="rect">
            <a:avLst/>
          </a:prstGeom>
          <a:noFill/>
        </p:spPr>
        <p:txBody>
          <a:bodyPr wrap="square" rtlCol="0">
            <a:spAutoFit/>
          </a:bodyPr>
          <a:lstStyle/>
          <a:p>
            <a:pPr algn="ctr"/>
            <a:r>
              <a:rPr lang="en-US" sz="2400" b="1" dirty="0"/>
              <a:t>“What We Stand For”</a:t>
            </a:r>
          </a:p>
          <a:p>
            <a:pPr algn="ctr"/>
            <a:endParaRPr lang="en-US" dirty="0"/>
          </a:p>
          <a:p>
            <a:pPr algn="ctr"/>
            <a:r>
              <a:rPr lang="en-US" b="1" dirty="0"/>
              <a:t>C8A:  Common American Values</a:t>
            </a:r>
          </a:p>
        </p:txBody>
      </p:sp>
      <p:pic>
        <p:nvPicPr>
          <p:cNvPr id="6" name="Picture 5" descr="See the source image">
            <a:extLst>
              <a:ext uri="{FF2B5EF4-FFF2-40B4-BE49-F238E27FC236}">
                <a16:creationId xmlns:a16="http://schemas.microsoft.com/office/drawing/2014/main" id="{60157A42-D252-4BFC-8FF6-9C88E5EF648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780" y="1690687"/>
            <a:ext cx="5552440" cy="3476625"/>
          </a:xfrm>
          <a:prstGeom prst="rect">
            <a:avLst/>
          </a:prstGeom>
          <a:noFill/>
          <a:ln>
            <a:noFill/>
          </a:ln>
        </p:spPr>
      </p:pic>
      <p:sp>
        <p:nvSpPr>
          <p:cNvPr id="3" name="TextBox 2">
            <a:extLst>
              <a:ext uri="{FF2B5EF4-FFF2-40B4-BE49-F238E27FC236}">
                <a16:creationId xmlns:a16="http://schemas.microsoft.com/office/drawing/2014/main" id="{0D318751-C77C-4AFC-A5BE-A96AD3519782}"/>
              </a:ext>
            </a:extLst>
          </p:cNvPr>
          <p:cNvSpPr txBox="1"/>
          <p:nvPr/>
        </p:nvSpPr>
        <p:spPr>
          <a:xfrm>
            <a:off x="7265772" y="6409690"/>
            <a:ext cx="1828800" cy="307777"/>
          </a:xfrm>
          <a:prstGeom prst="rect">
            <a:avLst/>
          </a:prstGeom>
          <a:noFill/>
        </p:spPr>
        <p:txBody>
          <a:bodyPr wrap="square" rtlCol="0">
            <a:spAutoFit/>
          </a:bodyPr>
          <a:lstStyle/>
          <a:p>
            <a:r>
              <a:rPr lang="en-US" sz="1400" dirty="0"/>
              <a:t>Updated 26 OCT 2020</a:t>
            </a:r>
          </a:p>
        </p:txBody>
      </p:sp>
    </p:spTree>
    <p:extLst>
      <p:ext uri="{BB962C8B-B14F-4D97-AF65-F5344CB8AC3E}">
        <p14:creationId xmlns:p14="http://schemas.microsoft.com/office/powerpoint/2010/main" val="35392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D280-E6C3-4BCC-A46E-81F0570B0DC2}"/>
              </a:ext>
            </a:extLst>
          </p:cNvPr>
          <p:cNvSpPr>
            <a:spLocks noGrp="1"/>
          </p:cNvSpPr>
          <p:nvPr>
            <p:ph type="title"/>
          </p:nvPr>
        </p:nvSpPr>
        <p:spPr/>
        <p:txBody>
          <a:bodyPr/>
          <a:lstStyle/>
          <a:p>
            <a:r>
              <a:rPr lang="en-US" dirty="0"/>
              <a:t>Equality</a:t>
            </a:r>
          </a:p>
        </p:txBody>
      </p:sp>
      <p:sp>
        <p:nvSpPr>
          <p:cNvPr id="3" name="Content Placeholder 2">
            <a:extLst>
              <a:ext uri="{FF2B5EF4-FFF2-40B4-BE49-F238E27FC236}">
                <a16:creationId xmlns:a16="http://schemas.microsoft.com/office/drawing/2014/main" id="{1812B7F8-9C58-4BFB-8BD8-6052E2D039B5}"/>
              </a:ext>
            </a:extLst>
          </p:cNvPr>
          <p:cNvSpPr>
            <a:spLocks noGrp="1"/>
          </p:cNvSpPr>
          <p:nvPr>
            <p:ph idx="1"/>
          </p:nvPr>
        </p:nvSpPr>
        <p:spPr>
          <a:xfrm>
            <a:off x="457200" y="1828800"/>
            <a:ext cx="8229600" cy="4525963"/>
          </a:xfrm>
        </p:spPr>
        <p:txBody>
          <a:bodyPr>
            <a:normAutofit/>
          </a:bodyPr>
          <a:lstStyle/>
          <a:p>
            <a:pPr marL="0" indent="0">
              <a:buNone/>
            </a:pPr>
            <a:r>
              <a:rPr lang="en-US" sz="3600"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The value of equality as it comes from our nation’s founding documents, is the equal treatment of people irrespective of social or cultural differences. It has grown, in law, to mean equal treatment and rights regardless of race, color, gender, religion, age, sexual orientation, or national origin.</a:t>
            </a:r>
            <a:endParaRPr lang="en-US" sz="5400" dirty="0"/>
          </a:p>
        </p:txBody>
      </p:sp>
      <p:pic>
        <p:nvPicPr>
          <p:cNvPr id="3074" name="Picture 2" descr="See the source image">
            <a:extLst>
              <a:ext uri="{FF2B5EF4-FFF2-40B4-BE49-F238E27FC236}">
                <a16:creationId xmlns:a16="http://schemas.microsoft.com/office/drawing/2014/main" id="{DA1CD0F5-3313-4D79-83F1-F37AD6A66F3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088" b="27049"/>
          <a:stretch/>
        </p:blipFill>
        <p:spPr bwMode="auto">
          <a:xfrm>
            <a:off x="3009900" y="5745162"/>
            <a:ext cx="3124200" cy="102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885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6BE5-2AD1-445C-A2F9-B01443FE4563}"/>
              </a:ext>
            </a:extLst>
          </p:cNvPr>
          <p:cNvSpPr>
            <a:spLocks noGrp="1"/>
          </p:cNvSpPr>
          <p:nvPr>
            <p:ph type="title"/>
          </p:nvPr>
        </p:nvSpPr>
        <p:spPr/>
        <p:txBody>
          <a:bodyPr/>
          <a:lstStyle/>
          <a:p>
            <a:r>
              <a:rPr lang="en-US" dirty="0"/>
              <a:t>Work Ethic</a:t>
            </a:r>
          </a:p>
        </p:txBody>
      </p:sp>
      <p:sp>
        <p:nvSpPr>
          <p:cNvPr id="3" name="Content Placeholder 2">
            <a:extLst>
              <a:ext uri="{FF2B5EF4-FFF2-40B4-BE49-F238E27FC236}">
                <a16:creationId xmlns:a16="http://schemas.microsoft.com/office/drawing/2014/main" id="{1ED4AB01-4AD0-4D47-B093-CE92607D12AB}"/>
              </a:ext>
            </a:extLst>
          </p:cNvPr>
          <p:cNvSpPr>
            <a:spLocks noGrp="1"/>
          </p:cNvSpPr>
          <p:nvPr>
            <p:ph idx="1"/>
          </p:nvPr>
        </p:nvSpPr>
        <p:spPr/>
        <p:txBody>
          <a:bodyPr>
            <a:normAutofit fontScale="92500" lnSpcReduction="10000"/>
          </a:bodyPr>
          <a:lstStyle/>
          <a:p>
            <a:r>
              <a:rPr lang="en-US" dirty="0"/>
              <a:t>These traits go with a good work ethic:</a:t>
            </a:r>
          </a:p>
          <a:p>
            <a:pPr lvl="1"/>
            <a:r>
              <a:rPr lang="en-US" dirty="0"/>
              <a:t>Reliability</a:t>
            </a:r>
          </a:p>
          <a:p>
            <a:pPr lvl="1"/>
            <a:r>
              <a:rPr lang="en-US" dirty="0"/>
              <a:t>Dedication</a:t>
            </a:r>
          </a:p>
          <a:p>
            <a:pPr lvl="1"/>
            <a:r>
              <a:rPr lang="en-US" dirty="0"/>
              <a:t>Discipline</a:t>
            </a:r>
          </a:p>
          <a:p>
            <a:pPr lvl="1"/>
            <a:r>
              <a:rPr lang="en-US" dirty="0"/>
              <a:t>Productivity</a:t>
            </a:r>
          </a:p>
          <a:p>
            <a:pPr lvl="1"/>
            <a:r>
              <a:rPr lang="en-US" dirty="0"/>
              <a:t>Cooperation</a:t>
            </a:r>
          </a:p>
          <a:p>
            <a:pPr lvl="1"/>
            <a:r>
              <a:rPr lang="en-US" dirty="0"/>
              <a:t>Integrity</a:t>
            </a:r>
          </a:p>
          <a:p>
            <a:pPr lvl="1"/>
            <a:r>
              <a:rPr lang="en-US" dirty="0"/>
              <a:t>Responsibility </a:t>
            </a:r>
          </a:p>
          <a:p>
            <a:pPr lvl="1"/>
            <a:r>
              <a:rPr lang="en-US" dirty="0"/>
              <a:t>Professionalism</a:t>
            </a:r>
          </a:p>
          <a:p>
            <a:r>
              <a:rPr lang="en-US" dirty="0"/>
              <a:t>Have these, and your boss will love you!</a:t>
            </a:r>
          </a:p>
        </p:txBody>
      </p:sp>
      <p:pic>
        <p:nvPicPr>
          <p:cNvPr id="15362" name="Picture 2" descr="See the source image">
            <a:extLst>
              <a:ext uri="{FF2B5EF4-FFF2-40B4-BE49-F238E27FC236}">
                <a16:creationId xmlns:a16="http://schemas.microsoft.com/office/drawing/2014/main" id="{6219ED7F-B047-4077-AE47-E2789A6FB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392329"/>
            <a:ext cx="4953000" cy="294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405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525963"/>
          </a:xfrm>
        </p:spPr>
        <p:txBody>
          <a:bodyPr>
            <a:normAutofit/>
          </a:bodyPr>
          <a:lstStyle/>
          <a:p>
            <a:pPr marL="514350" indent="-514350">
              <a:spcBef>
                <a:spcPts val="0"/>
              </a:spcBef>
              <a:spcAft>
                <a:spcPts val="1800"/>
              </a:spcAft>
              <a:buFont typeface="+mj-lt"/>
              <a:buAutoNum type="arabicPeriod"/>
            </a:pPr>
            <a:r>
              <a:rPr lang="en-US" dirty="0"/>
              <a:t>In America, what is time related to?</a:t>
            </a:r>
          </a:p>
          <a:p>
            <a:pPr marL="514350" indent="-514350">
              <a:spcBef>
                <a:spcPts val="0"/>
              </a:spcBef>
              <a:buFont typeface="+mj-lt"/>
              <a:buAutoNum type="arabicPeriod"/>
            </a:pPr>
            <a:r>
              <a:rPr lang="en-US" dirty="0"/>
              <a:t>In some other cultures, what’s more important?</a:t>
            </a:r>
          </a:p>
          <a:p>
            <a:pPr marL="914400" lvl="1" indent="-514350">
              <a:spcBef>
                <a:spcPts val="0"/>
              </a:spcBef>
              <a:buFont typeface="+mj-lt"/>
              <a:buAutoNum type="alphaLcParenR"/>
            </a:pPr>
            <a:r>
              <a:rPr lang="en-US" dirty="0"/>
              <a:t>Accomplishing your assigned task</a:t>
            </a:r>
          </a:p>
          <a:p>
            <a:pPr marL="914400" lvl="1" indent="-514350">
              <a:spcBef>
                <a:spcPts val="0"/>
              </a:spcBef>
              <a:spcAft>
                <a:spcPts val="1800"/>
              </a:spcAft>
              <a:buFont typeface="+mj-lt"/>
              <a:buAutoNum type="alphaLcParenR"/>
            </a:pPr>
            <a:r>
              <a:rPr lang="en-US" dirty="0"/>
              <a:t>Developing personal relationships</a:t>
            </a:r>
          </a:p>
          <a:p>
            <a:pPr marL="514350" indent="-514350">
              <a:spcBef>
                <a:spcPts val="0"/>
              </a:spcBef>
              <a:spcAft>
                <a:spcPts val="1800"/>
              </a:spcAft>
              <a:buFont typeface="+mj-lt"/>
              <a:buAutoNum type="arabicPeriod"/>
            </a:pPr>
            <a:r>
              <a:rPr lang="en-US" dirty="0"/>
              <a:t>Name three traits that demonstrate a good work ethic.</a:t>
            </a:r>
          </a:p>
        </p:txBody>
      </p:sp>
      <p:pic>
        <p:nvPicPr>
          <p:cNvPr id="5" name="Picture 2" descr="See the source image">
            <a:extLst>
              <a:ext uri="{FF2B5EF4-FFF2-40B4-BE49-F238E27FC236}">
                <a16:creationId xmlns:a16="http://schemas.microsoft.com/office/drawing/2014/main" id="{FFC160ED-AEAD-4795-9F99-F8E276118C0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7124075" y="2743200"/>
            <a:ext cx="201992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7725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Equality</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0"/>
              </a:spcAft>
              <a:buFont typeface="+mj-lt"/>
              <a:buAutoNum type="arabicPeriod" startAt="18"/>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Explain the concept of ‘protected classes’</a:t>
            </a:r>
          </a:p>
          <a:p>
            <a:pPr marL="342900" marR="0" lvl="0" indent="-342900">
              <a:lnSpc>
                <a:spcPct val="115000"/>
              </a:lnSpc>
              <a:spcBef>
                <a:spcPts val="0"/>
              </a:spcBef>
              <a:spcAft>
                <a:spcPts val="0"/>
              </a:spcAft>
              <a:buFont typeface="+mj-lt"/>
              <a:buAutoNum type="arabicPeriod" startAt="18"/>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Give four examples of ‘protected classes’</a:t>
            </a:r>
          </a:p>
          <a:p>
            <a:pPr marL="342900" marR="0" lvl="0" indent="-342900">
              <a:lnSpc>
                <a:spcPct val="115000"/>
              </a:lnSpc>
              <a:spcBef>
                <a:spcPts val="0"/>
              </a:spcBef>
              <a:spcAft>
                <a:spcPts val="0"/>
              </a:spcAft>
              <a:buFont typeface="+mj-lt"/>
              <a:buAutoNum type="arabicPeriod" startAt="18"/>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Give two examples of classes that are not currently protected</a:t>
            </a:r>
          </a:p>
          <a:p>
            <a:pPr marL="342900" marR="0" lvl="0" indent="-342900">
              <a:lnSpc>
                <a:spcPct val="115000"/>
              </a:lnSpc>
              <a:spcBef>
                <a:spcPts val="0"/>
              </a:spcBef>
              <a:spcAft>
                <a:spcPts val="0"/>
              </a:spcAft>
              <a:buFont typeface="+mj-lt"/>
              <a:buAutoNum type="arabicPeriod" startAt="18"/>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Give an example of discrimination against a protected class</a:t>
            </a:r>
          </a:p>
          <a:p>
            <a:pPr marL="342900" marR="0" lvl="0" indent="-342900">
              <a:lnSpc>
                <a:spcPct val="115000"/>
              </a:lnSpc>
              <a:spcBef>
                <a:spcPts val="0"/>
              </a:spcBef>
              <a:spcAft>
                <a:spcPts val="1000"/>
              </a:spcAft>
              <a:buFont typeface="+mj-lt"/>
              <a:buAutoNum type="arabicPeriod" startAt="18"/>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Define </a:t>
            </a: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immutable characteristics</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give two examples</a:t>
            </a: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What are the classes of people who are protected from discrimination, and why?</a:t>
            </a:r>
            <a:endParaRPr lang="en-US" sz="4000" dirty="0">
              <a:solidFill>
                <a:schemeClr val="tx1"/>
              </a:solidFill>
            </a:endParaRPr>
          </a:p>
        </p:txBody>
      </p:sp>
    </p:spTree>
    <p:extLst>
      <p:ext uri="{BB962C8B-B14F-4D97-AF65-F5344CB8AC3E}">
        <p14:creationId xmlns:p14="http://schemas.microsoft.com/office/powerpoint/2010/main" val="4241393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Equality</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a:xfrm>
            <a:off x="685800" y="1752600"/>
            <a:ext cx="8229600" cy="4525963"/>
          </a:xfrm>
        </p:spPr>
        <p:txBody>
          <a:bodyPr/>
          <a:lstStyle/>
          <a:p>
            <a:pPr marL="0" indent="0">
              <a:buNone/>
            </a:pPr>
            <a:r>
              <a:rPr lang="en-US"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The value of equality as it comes from our nation’s founding documents, is </a:t>
            </a:r>
            <a:r>
              <a:rPr lang="en-US" i="1" u="sng"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the equal treatment of people irrespective of social or cultural differences</a:t>
            </a:r>
            <a:r>
              <a:rPr lang="en-US"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It has grown, in law, to mean equal treatment and rights regardless of race, color, gender, religion, age, sexual orientation, or national origin.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t>This is one of the most basic American values.</a:t>
            </a:r>
          </a:p>
        </p:txBody>
      </p:sp>
    </p:spTree>
    <p:extLst>
      <p:ext uri="{BB962C8B-B14F-4D97-AF65-F5344CB8AC3E}">
        <p14:creationId xmlns:p14="http://schemas.microsoft.com/office/powerpoint/2010/main" val="12126248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134687" y="274638"/>
            <a:ext cx="6858000" cy="1143000"/>
          </a:xfrm>
        </p:spPr>
        <p:txBody>
          <a:bodyPr anchor="ctr">
            <a:normAutofit/>
          </a:bodyPr>
          <a:lstStyle/>
          <a:p>
            <a:r>
              <a:rPr lang="en-US" dirty="0"/>
              <a:t>Protected Classes</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sz="half" idx="1"/>
          </p:nvPr>
        </p:nvSpPr>
        <p:spPr>
          <a:xfrm>
            <a:off x="457200" y="1600200"/>
            <a:ext cx="4038600" cy="4525963"/>
          </a:xfrm>
        </p:spPr>
        <p:txBody>
          <a:bodyPr>
            <a:normAutofit/>
          </a:bodyPr>
          <a:lstStyle/>
          <a:p>
            <a:pPr>
              <a:lnSpc>
                <a:spcPct val="90000"/>
              </a:lnSpc>
            </a:pPr>
            <a:r>
              <a:rPr lang="en-US" sz="1800" dirty="0"/>
              <a:t>Groups of people who are legally protected from being harmed or harassed by laws, practices, and policies that discriminate against them due to a shared characteristic.</a:t>
            </a:r>
          </a:p>
          <a:p>
            <a:pPr>
              <a:lnSpc>
                <a:spcPct val="90000"/>
              </a:lnSpc>
            </a:pPr>
            <a:r>
              <a:rPr lang="en-US" sz="1800" dirty="0"/>
              <a:t>The Civil Rights Act of 1964 established the following protected classes:</a:t>
            </a:r>
          </a:p>
          <a:p>
            <a:pPr lvl="1">
              <a:lnSpc>
                <a:spcPct val="90000"/>
              </a:lnSpc>
            </a:pPr>
            <a:r>
              <a:rPr lang="en-US" sz="1800" u="sng" dirty="0"/>
              <a:t>Race</a:t>
            </a:r>
            <a:r>
              <a:rPr lang="en-US" sz="1800" dirty="0"/>
              <a:t>, </a:t>
            </a:r>
            <a:r>
              <a:rPr lang="en-US" sz="1800" u="sng" dirty="0"/>
              <a:t>Religious Belief</a:t>
            </a:r>
            <a:r>
              <a:rPr lang="en-US" sz="1800" dirty="0"/>
              <a:t>, </a:t>
            </a:r>
            <a:r>
              <a:rPr lang="en-US" sz="1800" u="sng" dirty="0"/>
              <a:t>National Origin</a:t>
            </a:r>
            <a:r>
              <a:rPr lang="en-US" sz="1800" dirty="0"/>
              <a:t>, </a:t>
            </a:r>
            <a:r>
              <a:rPr lang="en-US" sz="1800" u="sng" dirty="0"/>
              <a:t>Sex</a:t>
            </a:r>
          </a:p>
          <a:p>
            <a:pPr>
              <a:lnSpc>
                <a:spcPct val="90000"/>
              </a:lnSpc>
            </a:pPr>
            <a:r>
              <a:rPr lang="en-US" sz="1800" dirty="0"/>
              <a:t>Other laws added </a:t>
            </a:r>
            <a:r>
              <a:rPr lang="en-US" sz="1800" u="sng" dirty="0"/>
              <a:t>age</a:t>
            </a:r>
            <a:r>
              <a:rPr lang="en-US" sz="1800" dirty="0"/>
              <a:t>, </a:t>
            </a:r>
            <a:r>
              <a:rPr lang="en-US" sz="1800" u="sng" dirty="0"/>
              <a:t>pregnancy status</a:t>
            </a:r>
            <a:r>
              <a:rPr lang="en-US" sz="1800" dirty="0"/>
              <a:t>, </a:t>
            </a:r>
            <a:r>
              <a:rPr lang="en-US" sz="1800" u="sng" dirty="0"/>
              <a:t>immigration status</a:t>
            </a:r>
            <a:r>
              <a:rPr lang="en-US" sz="1800" dirty="0"/>
              <a:t>, </a:t>
            </a:r>
            <a:r>
              <a:rPr lang="en-US" sz="1800" u="sng" dirty="0"/>
              <a:t>familial status</a:t>
            </a:r>
            <a:r>
              <a:rPr lang="en-US" sz="1800" dirty="0"/>
              <a:t>, </a:t>
            </a:r>
            <a:r>
              <a:rPr lang="en-US" sz="1800" u="sng" dirty="0"/>
              <a:t>veteran status</a:t>
            </a:r>
            <a:r>
              <a:rPr lang="en-US" sz="1800" dirty="0"/>
              <a:t> and </a:t>
            </a:r>
            <a:r>
              <a:rPr lang="en-US" sz="1800" u="sng" dirty="0"/>
              <a:t>disability</a:t>
            </a:r>
          </a:p>
          <a:p>
            <a:pPr>
              <a:lnSpc>
                <a:spcPct val="90000"/>
              </a:lnSpc>
            </a:pPr>
            <a:r>
              <a:rPr lang="en-US" sz="1800" u="sng" dirty="0"/>
              <a:t>Marital status</a:t>
            </a:r>
            <a:r>
              <a:rPr lang="en-US" sz="1800" dirty="0"/>
              <a:t>, </a:t>
            </a:r>
            <a:r>
              <a:rPr lang="en-US" sz="1800" u="sng" dirty="0"/>
              <a:t>sexual orientation</a:t>
            </a:r>
            <a:r>
              <a:rPr lang="en-US" sz="1800" dirty="0"/>
              <a:t>, and </a:t>
            </a:r>
            <a:r>
              <a:rPr lang="en-US" sz="1800" u="sng" dirty="0"/>
              <a:t>gender identity</a:t>
            </a:r>
            <a:r>
              <a:rPr lang="en-US" sz="1800" dirty="0"/>
              <a:t> are not covered under federal laws </a:t>
            </a:r>
          </a:p>
        </p:txBody>
      </p:sp>
      <p:pic>
        <p:nvPicPr>
          <p:cNvPr id="16386" name="Picture 2" descr="See the source image">
            <a:extLst>
              <a:ext uri="{FF2B5EF4-FFF2-40B4-BE49-F238E27FC236}">
                <a16:creationId xmlns:a16="http://schemas.microsoft.com/office/drawing/2014/main" id="{74CC01EC-E7BF-43F1-BB4F-626250918C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8200" y="1843881"/>
            <a:ext cx="4038600" cy="4038600"/>
          </a:xfrm>
          <a:prstGeom prst="rect">
            <a:avLst/>
          </a:prstGeom>
          <a:solidFill>
            <a:srgbClr val="FFFFFF"/>
          </a:solidFill>
        </p:spPr>
      </p:pic>
    </p:spTree>
    <p:extLst>
      <p:ext uri="{BB962C8B-B14F-4D97-AF65-F5344CB8AC3E}">
        <p14:creationId xmlns:p14="http://schemas.microsoft.com/office/powerpoint/2010/main" val="29874114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402F1-06FB-46A9-B2FB-919DF9ABA65C}"/>
              </a:ext>
            </a:extLst>
          </p:cNvPr>
          <p:cNvSpPr>
            <a:spLocks noGrp="1"/>
          </p:cNvSpPr>
          <p:nvPr>
            <p:ph type="title"/>
          </p:nvPr>
        </p:nvSpPr>
        <p:spPr/>
        <p:txBody>
          <a:bodyPr/>
          <a:lstStyle/>
          <a:p>
            <a:r>
              <a:rPr lang="en-US" dirty="0"/>
              <a:t>California Protected Classes</a:t>
            </a:r>
          </a:p>
        </p:txBody>
      </p:sp>
      <p:sp>
        <p:nvSpPr>
          <p:cNvPr id="3" name="Content Placeholder 2">
            <a:extLst>
              <a:ext uri="{FF2B5EF4-FFF2-40B4-BE49-F238E27FC236}">
                <a16:creationId xmlns:a16="http://schemas.microsoft.com/office/drawing/2014/main" id="{B264BCA2-1D03-484C-A5E9-D9C8C24ED3E2}"/>
              </a:ext>
            </a:extLst>
          </p:cNvPr>
          <p:cNvSpPr>
            <a:spLocks noGrp="1"/>
          </p:cNvSpPr>
          <p:nvPr>
            <p:ph sz="half" idx="1"/>
          </p:nvPr>
        </p:nvSpPr>
        <p:spPr>
          <a:xfrm>
            <a:off x="849923" y="1600200"/>
            <a:ext cx="3810000" cy="4525963"/>
          </a:xfrm>
        </p:spPr>
        <p:txBody>
          <a:bodyPr/>
          <a:lstStyle/>
          <a:p>
            <a:r>
              <a:rPr lang="en-US" dirty="0"/>
              <a:t>Sex</a:t>
            </a:r>
          </a:p>
          <a:p>
            <a:r>
              <a:rPr lang="en-US" dirty="0"/>
              <a:t>Age</a:t>
            </a:r>
          </a:p>
          <a:p>
            <a:r>
              <a:rPr lang="en-US" dirty="0"/>
              <a:t>Disability</a:t>
            </a:r>
          </a:p>
          <a:p>
            <a:r>
              <a:rPr lang="en-US" dirty="0"/>
              <a:t>Genetic information</a:t>
            </a:r>
          </a:p>
          <a:p>
            <a:r>
              <a:rPr lang="en-US" dirty="0"/>
              <a:t>National origin</a:t>
            </a:r>
          </a:p>
          <a:p>
            <a:r>
              <a:rPr lang="en-US" dirty="0"/>
              <a:t>Pregnancy</a:t>
            </a:r>
          </a:p>
          <a:p>
            <a:r>
              <a:rPr lang="en-US" dirty="0"/>
              <a:t>Race/color</a:t>
            </a:r>
          </a:p>
          <a:p>
            <a:r>
              <a:rPr lang="en-US" dirty="0"/>
              <a:t>Religion</a:t>
            </a:r>
          </a:p>
        </p:txBody>
      </p:sp>
      <p:sp>
        <p:nvSpPr>
          <p:cNvPr id="4" name="Content Placeholder 3">
            <a:extLst>
              <a:ext uri="{FF2B5EF4-FFF2-40B4-BE49-F238E27FC236}">
                <a16:creationId xmlns:a16="http://schemas.microsoft.com/office/drawing/2014/main" id="{F8B9131F-A33A-41CC-9D12-EBA92B6DE109}"/>
              </a:ext>
            </a:extLst>
          </p:cNvPr>
          <p:cNvSpPr>
            <a:spLocks noGrp="1"/>
          </p:cNvSpPr>
          <p:nvPr>
            <p:ph sz="half" idx="2"/>
          </p:nvPr>
        </p:nvSpPr>
        <p:spPr>
          <a:xfrm>
            <a:off x="4648200" y="1600201"/>
            <a:ext cx="4038600" cy="2650270"/>
          </a:xfrm>
        </p:spPr>
        <p:txBody>
          <a:bodyPr/>
          <a:lstStyle/>
          <a:p>
            <a:r>
              <a:rPr lang="en-US" dirty="0"/>
              <a:t>Sexual orientation</a:t>
            </a:r>
          </a:p>
          <a:p>
            <a:r>
              <a:rPr lang="en-US" dirty="0"/>
              <a:t>Marital status</a:t>
            </a:r>
          </a:p>
          <a:p>
            <a:r>
              <a:rPr lang="en-US" dirty="0"/>
              <a:t>Ancestry</a:t>
            </a:r>
          </a:p>
          <a:p>
            <a:r>
              <a:rPr lang="en-US" dirty="0"/>
              <a:t>Gender, gender identity and gender expression</a:t>
            </a:r>
          </a:p>
        </p:txBody>
      </p:sp>
      <p:pic>
        <p:nvPicPr>
          <p:cNvPr id="17410" name="Picture 2" descr="See the source image">
            <a:extLst>
              <a:ext uri="{FF2B5EF4-FFF2-40B4-BE49-F238E27FC236}">
                <a16:creationId xmlns:a16="http://schemas.microsoft.com/office/drawing/2014/main" id="{57F101B4-F676-4367-ABC5-5B2B330DA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25047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6813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0DBB-27B7-40B2-AE84-6FB95C598996}"/>
              </a:ext>
            </a:extLst>
          </p:cNvPr>
          <p:cNvSpPr>
            <a:spLocks noGrp="1"/>
          </p:cNvSpPr>
          <p:nvPr>
            <p:ph type="title"/>
          </p:nvPr>
        </p:nvSpPr>
        <p:spPr/>
        <p:txBody>
          <a:bodyPr/>
          <a:lstStyle/>
          <a:p>
            <a:r>
              <a:rPr lang="en-US" dirty="0"/>
              <a:t>Unprotected Classes</a:t>
            </a:r>
          </a:p>
        </p:txBody>
      </p:sp>
      <p:sp>
        <p:nvSpPr>
          <p:cNvPr id="3" name="Content Placeholder 2">
            <a:extLst>
              <a:ext uri="{FF2B5EF4-FFF2-40B4-BE49-F238E27FC236}">
                <a16:creationId xmlns:a16="http://schemas.microsoft.com/office/drawing/2014/main" id="{AD5FBF68-F152-48F3-A0E4-DFF87D0CA05D}"/>
              </a:ext>
            </a:extLst>
          </p:cNvPr>
          <p:cNvSpPr>
            <a:spLocks noGrp="1"/>
          </p:cNvSpPr>
          <p:nvPr>
            <p:ph idx="1"/>
          </p:nvPr>
        </p:nvSpPr>
        <p:spPr/>
        <p:txBody>
          <a:bodyPr/>
          <a:lstStyle/>
          <a:p>
            <a:r>
              <a:rPr lang="en-US" dirty="0"/>
              <a:t>Certain groups are NOT treated as protected classes under anti-discrimination laws:</a:t>
            </a:r>
          </a:p>
          <a:p>
            <a:pPr lvl="1"/>
            <a:r>
              <a:rPr lang="en-US" dirty="0"/>
              <a:t>Level of educational attainment</a:t>
            </a:r>
          </a:p>
          <a:p>
            <a:pPr lvl="1"/>
            <a:r>
              <a:rPr lang="en-US" dirty="0"/>
              <a:t>Income level</a:t>
            </a:r>
          </a:p>
          <a:p>
            <a:pPr lvl="1"/>
            <a:r>
              <a:rPr lang="en-US" dirty="0"/>
              <a:t>Undocumented immigrants</a:t>
            </a:r>
          </a:p>
          <a:p>
            <a:pPr lvl="1"/>
            <a:r>
              <a:rPr lang="en-US" dirty="0"/>
              <a:t>Persons with a criminal history</a:t>
            </a:r>
          </a:p>
        </p:txBody>
      </p:sp>
      <p:pic>
        <p:nvPicPr>
          <p:cNvPr id="18434" name="Picture 2" descr="See the source image">
            <a:extLst>
              <a:ext uri="{FF2B5EF4-FFF2-40B4-BE49-F238E27FC236}">
                <a16:creationId xmlns:a16="http://schemas.microsoft.com/office/drawing/2014/main" id="{5CB58C23-FE18-404A-85BF-AF9EC40A2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 y="4755356"/>
            <a:ext cx="9144000" cy="274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398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ee the source image">
            <a:extLst>
              <a:ext uri="{FF2B5EF4-FFF2-40B4-BE49-F238E27FC236}">
                <a16:creationId xmlns:a16="http://schemas.microsoft.com/office/drawing/2014/main" id="{BEA010DE-73E1-412C-BF07-C2C85E3E5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2773362"/>
            <a:ext cx="7334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698A40-91F6-4294-8FDF-C92B528F992F}"/>
              </a:ext>
            </a:extLst>
          </p:cNvPr>
          <p:cNvSpPr>
            <a:spLocks noGrp="1"/>
          </p:cNvSpPr>
          <p:nvPr>
            <p:ph type="title"/>
          </p:nvPr>
        </p:nvSpPr>
        <p:spPr/>
        <p:txBody>
          <a:bodyPr/>
          <a:lstStyle/>
          <a:p>
            <a:r>
              <a:rPr lang="en-US" dirty="0"/>
              <a:t>Employment Decisions</a:t>
            </a:r>
          </a:p>
        </p:txBody>
      </p:sp>
      <p:sp>
        <p:nvSpPr>
          <p:cNvPr id="3" name="Content Placeholder 2">
            <a:extLst>
              <a:ext uri="{FF2B5EF4-FFF2-40B4-BE49-F238E27FC236}">
                <a16:creationId xmlns:a16="http://schemas.microsoft.com/office/drawing/2014/main" id="{A8BB2BEE-8E90-40C5-A833-75DCEAC89BDB}"/>
              </a:ext>
            </a:extLst>
          </p:cNvPr>
          <p:cNvSpPr>
            <a:spLocks noGrp="1"/>
          </p:cNvSpPr>
          <p:nvPr>
            <p:ph idx="1"/>
          </p:nvPr>
        </p:nvSpPr>
        <p:spPr/>
        <p:txBody>
          <a:bodyPr>
            <a:normAutofit lnSpcReduction="10000"/>
          </a:bodyPr>
          <a:lstStyle/>
          <a:p>
            <a:r>
              <a:rPr lang="en-US" dirty="0"/>
              <a:t>In general, employers cannot consider membership in a protected class when making employment decisions</a:t>
            </a:r>
          </a:p>
          <a:p>
            <a:r>
              <a:rPr lang="en-US" dirty="0"/>
              <a:t>Law does not absolutely bar consideration of a protected class always</a:t>
            </a:r>
          </a:p>
          <a:p>
            <a:r>
              <a:rPr lang="en-US" dirty="0"/>
              <a:t>For example, a person’s sex may be considered in employment decisions if being a specific sex is a valid qualification for the work involved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992202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a:xfrm>
            <a:off x="1134687" y="274638"/>
            <a:ext cx="6858000" cy="1143000"/>
          </a:xfrm>
        </p:spPr>
        <p:txBody>
          <a:bodyPr anchor="ctr">
            <a:normAutofit/>
          </a:bodyPr>
          <a:lstStyle/>
          <a:p>
            <a:r>
              <a:rPr lang="en-US" dirty="0"/>
              <a:t>Equality Act</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sz="half" idx="1"/>
          </p:nvPr>
        </p:nvSpPr>
        <p:spPr>
          <a:xfrm>
            <a:off x="228600" y="1752600"/>
            <a:ext cx="4114800" cy="4525963"/>
          </a:xfrm>
        </p:spPr>
        <p:txBody>
          <a:bodyPr>
            <a:normAutofit/>
          </a:bodyPr>
          <a:lstStyle/>
          <a:p>
            <a:pPr>
              <a:lnSpc>
                <a:spcPct val="90000"/>
              </a:lnSpc>
            </a:pPr>
            <a:r>
              <a:rPr lang="en-US" sz="2400" dirty="0"/>
              <a:t>The Equality Act was passed by the House of Representatives, but not the Senate.</a:t>
            </a:r>
          </a:p>
          <a:p>
            <a:pPr>
              <a:lnSpc>
                <a:spcPct val="90000"/>
              </a:lnSpc>
            </a:pPr>
            <a:r>
              <a:rPr lang="en-US" sz="2400" dirty="0"/>
              <a:t>It would amend the Civil Rights Act to add sexual orientation, gender identity, pregnancy</a:t>
            </a:r>
          </a:p>
          <a:p>
            <a:pPr>
              <a:lnSpc>
                <a:spcPct val="90000"/>
              </a:lnSpc>
            </a:pPr>
            <a:r>
              <a:rPr lang="en-US" sz="2400" dirty="0"/>
              <a:t>Some states prohibit discrimination based on these groups, others don’t</a:t>
            </a:r>
          </a:p>
        </p:txBody>
      </p:sp>
      <p:pic>
        <p:nvPicPr>
          <p:cNvPr id="20482" name="Picture 2" descr="See the source image">
            <a:extLst>
              <a:ext uri="{FF2B5EF4-FFF2-40B4-BE49-F238E27FC236}">
                <a16:creationId xmlns:a16="http://schemas.microsoft.com/office/drawing/2014/main" id="{33C51F4E-E034-43C3-AFD0-5D5A836636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310063" y="2801064"/>
            <a:ext cx="4605338" cy="2532936"/>
          </a:xfrm>
          <a:prstGeom prst="rect">
            <a:avLst/>
          </a:prstGeom>
          <a:solidFill>
            <a:srgbClr val="FFFFFF"/>
          </a:solidFill>
        </p:spPr>
      </p:pic>
    </p:spTree>
    <p:extLst>
      <p:ext uri="{BB962C8B-B14F-4D97-AF65-F5344CB8AC3E}">
        <p14:creationId xmlns:p14="http://schemas.microsoft.com/office/powerpoint/2010/main" val="3538511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Harassment</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a:xfrm>
            <a:off x="3429000" y="1600200"/>
            <a:ext cx="5257800" cy="4525963"/>
          </a:xfrm>
        </p:spPr>
        <p:txBody>
          <a:bodyPr>
            <a:normAutofit fontScale="92500" lnSpcReduction="20000"/>
          </a:bodyPr>
          <a:lstStyle/>
          <a:p>
            <a:r>
              <a:rPr lang="en-US" dirty="0"/>
              <a:t>Harassment is a form of discrimination, mostly associated with the workplace</a:t>
            </a:r>
          </a:p>
          <a:p>
            <a:r>
              <a:rPr lang="en-US" dirty="0"/>
              <a:t>It can include racial slurs, derogatory remarks, unwanted personal attention or touching, and similar acts</a:t>
            </a:r>
          </a:p>
          <a:p>
            <a:r>
              <a:rPr lang="en-US" dirty="0"/>
              <a:t>These aren’t illegal, but can be if they are so frequent or severe they result in a hostile work environment</a:t>
            </a:r>
          </a:p>
        </p:txBody>
      </p:sp>
      <p:pic>
        <p:nvPicPr>
          <p:cNvPr id="21506" name="Picture 2" descr="See the source image">
            <a:extLst>
              <a:ext uri="{FF2B5EF4-FFF2-40B4-BE49-F238E27FC236}">
                <a16:creationId xmlns:a16="http://schemas.microsoft.com/office/drawing/2014/main" id="{F29D3B95-53DD-422C-8610-A3F53BF68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92" y="2743993"/>
            <a:ext cx="285750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299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D280-E6C3-4BCC-A46E-81F0570B0DC2}"/>
              </a:ext>
            </a:extLst>
          </p:cNvPr>
          <p:cNvSpPr>
            <a:spLocks noGrp="1"/>
          </p:cNvSpPr>
          <p:nvPr>
            <p:ph type="title"/>
          </p:nvPr>
        </p:nvSpPr>
        <p:spPr>
          <a:xfrm>
            <a:off x="1134687" y="274638"/>
            <a:ext cx="6858000" cy="1143000"/>
          </a:xfrm>
        </p:spPr>
        <p:txBody>
          <a:bodyPr anchor="ctr">
            <a:normAutofit/>
          </a:bodyPr>
          <a:lstStyle/>
          <a:p>
            <a:r>
              <a:rPr lang="en-US" dirty="0"/>
              <a:t>Liberty</a:t>
            </a:r>
          </a:p>
        </p:txBody>
      </p:sp>
      <p:sp>
        <p:nvSpPr>
          <p:cNvPr id="3" name="Content Placeholder 2">
            <a:extLst>
              <a:ext uri="{FF2B5EF4-FFF2-40B4-BE49-F238E27FC236}">
                <a16:creationId xmlns:a16="http://schemas.microsoft.com/office/drawing/2014/main" id="{1812B7F8-9C58-4BFB-8BD8-6052E2D039B5}"/>
              </a:ext>
            </a:extLst>
          </p:cNvPr>
          <p:cNvSpPr>
            <a:spLocks noGrp="1"/>
          </p:cNvSpPr>
          <p:nvPr>
            <p:ph sz="half" idx="1"/>
          </p:nvPr>
        </p:nvSpPr>
        <p:spPr>
          <a:xfrm>
            <a:off x="457199" y="1600200"/>
            <a:ext cx="6621087" cy="4525963"/>
          </a:xfrm>
        </p:spPr>
        <p:txBody>
          <a:bodyPr>
            <a:normAutofit/>
          </a:bodyPr>
          <a:lstStyle/>
          <a:p>
            <a:pPr marL="0" indent="0">
              <a:lnSpc>
                <a:spcPct val="90000"/>
              </a:lnSpc>
              <a:buNone/>
            </a:pPr>
            <a:r>
              <a:rPr lang="en-US" sz="2400" i="1" dirty="0">
                <a:solidFill>
                  <a:schemeClr val="tx2">
                    <a:lumMod val="60000"/>
                    <a:lumOff val="40000"/>
                  </a:schemeClr>
                </a:solidFill>
                <a:effectLst/>
              </a:rPr>
              <a:t>The state of being free. As a value, Liberty refers to the ability to choose our own path, believe and say and do what we want (as long as it doesn’t hurt others). The Bill of Rights – the first ten amendments to the Constitution - guarantees Americans freedom of speech, press, and religion, the right to bear arms, to refuse to have soldiers quartered in your house, freedom of unreasonable search and seizure, right to a speedy and fair trial by jury, and against self-incrimination, and freedom from excessive bail or fines. “It’s a free country” implies your ability to do something that’s not illegal or forbidden, even if others don’t like it.</a:t>
            </a:r>
            <a:endParaRPr lang="en-US" sz="2400" dirty="0">
              <a:solidFill>
                <a:schemeClr val="tx2">
                  <a:lumMod val="60000"/>
                  <a:lumOff val="40000"/>
                </a:schemeClr>
              </a:solidFill>
            </a:endParaRPr>
          </a:p>
        </p:txBody>
      </p:sp>
      <p:pic>
        <p:nvPicPr>
          <p:cNvPr id="4098" name="Picture 2" descr="See the source image">
            <a:extLst>
              <a:ext uri="{FF2B5EF4-FFF2-40B4-BE49-F238E27FC236}">
                <a16:creationId xmlns:a16="http://schemas.microsoft.com/office/drawing/2014/main" id="{A0AFBA07-B537-4D16-B54C-1179F10F88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15" t="15949" r="28302"/>
          <a:stretch/>
        </p:blipFill>
        <p:spPr bwMode="auto">
          <a:xfrm>
            <a:off x="7078287" y="1581150"/>
            <a:ext cx="1828800" cy="4525963"/>
          </a:xfrm>
          <a:prstGeom prst="rect">
            <a:avLst/>
          </a:prstGeom>
          <a:solidFill>
            <a:srgbClr val="FFFFFF"/>
          </a:solidFill>
        </p:spPr>
      </p:pic>
    </p:spTree>
    <p:extLst>
      <p:ext uri="{BB962C8B-B14F-4D97-AF65-F5344CB8AC3E}">
        <p14:creationId xmlns:p14="http://schemas.microsoft.com/office/powerpoint/2010/main" val="15337527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Examples of Discrimination</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a:xfrm>
            <a:off x="457200" y="1600200"/>
            <a:ext cx="5372962" cy="4983162"/>
          </a:xfrm>
        </p:spPr>
        <p:txBody>
          <a:bodyPr>
            <a:normAutofit fontScale="85000" lnSpcReduction="20000"/>
          </a:bodyPr>
          <a:lstStyle/>
          <a:p>
            <a:pPr marL="342900" marR="0" lvl="0" indent="-342900" fontAlgn="base">
              <a:lnSpc>
                <a:spcPct val="115000"/>
              </a:lnSpc>
              <a:spcBef>
                <a:spcPts val="0"/>
              </a:spcBef>
              <a:spcAft>
                <a:spcPts val="0"/>
              </a:spcAft>
              <a:buSzPts val="1000"/>
              <a:buFont typeface="Symbol" panose="05050102010706020507" pitchFamily="18" charset="2"/>
              <a:buChar char=""/>
              <a:tabLst>
                <a:tab pos="457200" algn="l"/>
              </a:tabLst>
            </a:pPr>
            <a:r>
              <a:rPr lang="en-US" sz="240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An employee who is undergoing treatment for cancer that is under control or in remission is treated less fairly because they have a “history of disability.”</a:t>
            </a:r>
            <a:endParaRPr lang="en-US" sz="2400" dirty="0">
              <a:solidFill>
                <a:srgbClr val="282828"/>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0"/>
              </a:spcAft>
              <a:buSzPts val="1000"/>
              <a:buFont typeface="Symbol" panose="05050102010706020507" pitchFamily="18" charset="2"/>
              <a:buChar char=""/>
              <a:tabLst>
                <a:tab pos="457200" algn="l"/>
              </a:tabLst>
            </a:pPr>
            <a:r>
              <a:rPr lang="en-US" sz="240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A person is denied a marriage license when they attempt to marry a person of the same sex.</a:t>
            </a:r>
            <a:endParaRPr lang="en-US" sz="2400" dirty="0">
              <a:solidFill>
                <a:srgbClr val="282828"/>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0"/>
              </a:spcAft>
              <a:buSzPts val="1000"/>
              <a:buFont typeface="Symbol" panose="05050102010706020507" pitchFamily="18" charset="2"/>
              <a:buChar char=""/>
              <a:tabLst>
                <a:tab pos="457200" algn="l"/>
              </a:tabLst>
            </a:pPr>
            <a:r>
              <a:rPr lang="en-US" sz="240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A registered voter is treated differently than other voters at a polling place because of their appearance, race, or national origin.</a:t>
            </a:r>
            <a:endParaRPr lang="en-US" sz="2400" dirty="0">
              <a:solidFill>
                <a:srgbClr val="282828"/>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0"/>
              </a:spcAft>
              <a:buSzPts val="1000"/>
              <a:buFont typeface="Symbol" panose="05050102010706020507" pitchFamily="18" charset="2"/>
              <a:buChar char=""/>
              <a:tabLst>
                <a:tab pos="457200" algn="l"/>
              </a:tabLst>
            </a:pPr>
            <a:r>
              <a:rPr lang="en-US" sz="240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An employee who is over 40 years of age is denied a promotion because of their age, even though they are fully qualified for the job.</a:t>
            </a:r>
            <a:endParaRPr lang="en-US" sz="2400" dirty="0">
              <a:solidFill>
                <a:srgbClr val="282828"/>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15000"/>
              </a:lnSpc>
              <a:spcBef>
                <a:spcPts val="0"/>
              </a:spcBef>
              <a:spcAft>
                <a:spcPts val="0"/>
              </a:spcAft>
              <a:buSzPts val="1000"/>
              <a:buFont typeface="Symbol" panose="05050102010706020507" pitchFamily="18" charset="2"/>
              <a:buChar char=""/>
              <a:tabLst>
                <a:tab pos="457200" algn="l"/>
              </a:tabLst>
            </a:pPr>
            <a:r>
              <a:rPr lang="en-US" sz="240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A transgender person is subjected to harassment or discrimination because of their identity.</a:t>
            </a:r>
            <a:endParaRPr lang="en-US" sz="2400" dirty="0">
              <a:solidFill>
                <a:srgbClr val="282828"/>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530" name="Picture 2" descr="See the source image">
            <a:extLst>
              <a:ext uri="{FF2B5EF4-FFF2-40B4-BE49-F238E27FC236}">
                <a16:creationId xmlns:a16="http://schemas.microsoft.com/office/drawing/2014/main" id="{01CF96FF-82D0-4B22-8EBD-6840860CF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0163" y="3464169"/>
            <a:ext cx="3313837"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353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46224718-74CA-441D-85C1-82E71FFA6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 y="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795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Immutable Characteristics</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sz="half" idx="1"/>
          </p:nvPr>
        </p:nvSpPr>
        <p:spPr>
          <a:xfrm>
            <a:off x="457200" y="1600200"/>
            <a:ext cx="4038600" cy="4525963"/>
          </a:xfrm>
        </p:spPr>
        <p:txBody>
          <a:bodyPr>
            <a:normAutofit/>
          </a:bodyPr>
          <a:lstStyle/>
          <a:p>
            <a:pPr>
              <a:lnSpc>
                <a:spcPct val="90000"/>
              </a:lnSpc>
            </a:pPr>
            <a:r>
              <a:rPr lang="en-US" sz="2200"/>
              <a:t>Any attribute considered impossible or difficult to change, such as</a:t>
            </a:r>
          </a:p>
          <a:p>
            <a:pPr lvl="1">
              <a:lnSpc>
                <a:spcPct val="90000"/>
              </a:lnSpc>
            </a:pPr>
            <a:r>
              <a:rPr lang="en-US" sz="2200"/>
              <a:t>Race</a:t>
            </a:r>
          </a:p>
          <a:p>
            <a:pPr lvl="1">
              <a:lnSpc>
                <a:spcPct val="90000"/>
              </a:lnSpc>
            </a:pPr>
            <a:r>
              <a:rPr lang="en-US" sz="2200"/>
              <a:t>National origin</a:t>
            </a:r>
          </a:p>
          <a:p>
            <a:pPr lvl="1">
              <a:lnSpc>
                <a:spcPct val="90000"/>
              </a:lnSpc>
            </a:pPr>
            <a:r>
              <a:rPr lang="en-US" sz="2200"/>
              <a:t>Gender</a:t>
            </a:r>
          </a:p>
          <a:p>
            <a:pPr>
              <a:lnSpc>
                <a:spcPct val="90000"/>
              </a:lnSpc>
            </a:pPr>
            <a:r>
              <a:rPr lang="en-US" sz="2200"/>
              <a:t>Clearest way to identify whether a group is a protected class</a:t>
            </a:r>
          </a:p>
          <a:p>
            <a:pPr>
              <a:lnSpc>
                <a:spcPct val="90000"/>
              </a:lnSpc>
            </a:pPr>
            <a:r>
              <a:rPr lang="en-US" sz="2200"/>
              <a:t>Sexual orientation has mostly moved from being considered a choice to being considered immutable</a:t>
            </a:r>
          </a:p>
        </p:txBody>
      </p:sp>
      <p:pic>
        <p:nvPicPr>
          <p:cNvPr id="24578" name="Picture 2" descr="See the source image">
            <a:extLst>
              <a:ext uri="{FF2B5EF4-FFF2-40B4-BE49-F238E27FC236}">
                <a16:creationId xmlns:a16="http://schemas.microsoft.com/office/drawing/2014/main" id="{97A6EF10-FDD9-4759-9F8A-AA109E28C6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48200" y="2727325"/>
            <a:ext cx="4038600" cy="2271712"/>
          </a:xfrm>
          <a:prstGeom prst="rect">
            <a:avLst/>
          </a:prstGeom>
          <a:solidFill>
            <a:srgbClr val="FFFFFF"/>
          </a:solidFill>
        </p:spPr>
      </p:pic>
    </p:spTree>
    <p:extLst>
      <p:ext uri="{BB962C8B-B14F-4D97-AF65-F5344CB8AC3E}">
        <p14:creationId xmlns:p14="http://schemas.microsoft.com/office/powerpoint/2010/main" val="5538920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525963"/>
          </a:xfrm>
        </p:spPr>
        <p:txBody>
          <a:bodyPr>
            <a:normAutofit/>
          </a:bodyPr>
          <a:lstStyle/>
          <a:p>
            <a:pPr marL="514350" indent="-514350">
              <a:spcBef>
                <a:spcPts val="0"/>
              </a:spcBef>
              <a:spcAft>
                <a:spcPts val="1800"/>
              </a:spcAft>
              <a:buFont typeface="+mj-lt"/>
              <a:buAutoNum type="arabicPeriod"/>
            </a:pPr>
            <a:r>
              <a:rPr lang="en-US" dirty="0"/>
              <a:t>What is a protected class?</a:t>
            </a:r>
          </a:p>
          <a:p>
            <a:pPr marL="514350" indent="-514350">
              <a:spcBef>
                <a:spcPts val="0"/>
              </a:spcBef>
              <a:spcAft>
                <a:spcPts val="1800"/>
              </a:spcAft>
              <a:buFont typeface="+mj-lt"/>
              <a:buAutoNum type="arabicPeriod"/>
            </a:pPr>
            <a:r>
              <a:rPr lang="en-US" dirty="0"/>
              <a:t>Name three protected classes</a:t>
            </a:r>
          </a:p>
          <a:p>
            <a:pPr marL="514350" indent="-514350">
              <a:spcBef>
                <a:spcPts val="0"/>
              </a:spcBef>
              <a:spcAft>
                <a:spcPts val="1800"/>
              </a:spcAft>
              <a:buFont typeface="+mj-lt"/>
              <a:buAutoNum type="arabicPeriod"/>
            </a:pPr>
            <a:r>
              <a:rPr lang="en-US" dirty="0"/>
              <a:t>Name two unprotected classes</a:t>
            </a:r>
          </a:p>
          <a:p>
            <a:pPr marL="514350" indent="-514350">
              <a:spcBef>
                <a:spcPts val="0"/>
              </a:spcBef>
              <a:spcAft>
                <a:spcPts val="1800"/>
              </a:spcAft>
              <a:buFont typeface="+mj-lt"/>
              <a:buAutoNum type="arabicPeriod"/>
            </a:pPr>
            <a:r>
              <a:rPr lang="en-US" dirty="0"/>
              <a:t>What is an immutable characteristic? Give an example.</a:t>
            </a:r>
          </a:p>
          <a:p>
            <a:pPr marL="514350" indent="-514350">
              <a:spcBef>
                <a:spcPts val="0"/>
              </a:spcBef>
              <a:spcAft>
                <a:spcPts val="1800"/>
              </a:spcAft>
              <a:buFont typeface="+mj-lt"/>
              <a:buAutoNum type="arabicPeriod"/>
            </a:pPr>
            <a:r>
              <a:rPr lang="en-US" dirty="0"/>
              <a:t>Give an example of discrimination against a protected class.</a:t>
            </a:r>
          </a:p>
        </p:txBody>
      </p:sp>
      <p:pic>
        <p:nvPicPr>
          <p:cNvPr id="5" name="Picture 2" descr="See the source image">
            <a:extLst>
              <a:ext uri="{FF2B5EF4-FFF2-40B4-BE49-F238E27FC236}">
                <a16:creationId xmlns:a16="http://schemas.microsoft.com/office/drawing/2014/main" id="{8BD775F5-079F-433A-9C2B-0941AB22630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931702" y="301411"/>
            <a:ext cx="2212298"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787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D280-E6C3-4BCC-A46E-81F0570B0DC2}"/>
              </a:ext>
            </a:extLst>
          </p:cNvPr>
          <p:cNvSpPr>
            <a:spLocks noGrp="1"/>
          </p:cNvSpPr>
          <p:nvPr>
            <p:ph type="title"/>
          </p:nvPr>
        </p:nvSpPr>
        <p:spPr>
          <a:xfrm>
            <a:off x="1134687" y="274638"/>
            <a:ext cx="6858000" cy="1143000"/>
          </a:xfrm>
        </p:spPr>
        <p:txBody>
          <a:bodyPr anchor="ctr">
            <a:normAutofit/>
          </a:bodyPr>
          <a:lstStyle/>
          <a:p>
            <a:r>
              <a:rPr lang="en-US" dirty="0"/>
              <a:t>Opportunity</a:t>
            </a:r>
          </a:p>
        </p:txBody>
      </p:sp>
      <p:sp>
        <p:nvSpPr>
          <p:cNvPr id="3" name="Content Placeholder 2">
            <a:extLst>
              <a:ext uri="{FF2B5EF4-FFF2-40B4-BE49-F238E27FC236}">
                <a16:creationId xmlns:a16="http://schemas.microsoft.com/office/drawing/2014/main" id="{1812B7F8-9C58-4BFB-8BD8-6052E2D039B5}"/>
              </a:ext>
            </a:extLst>
          </p:cNvPr>
          <p:cNvSpPr>
            <a:spLocks noGrp="1"/>
          </p:cNvSpPr>
          <p:nvPr>
            <p:ph sz="half" idx="1"/>
          </p:nvPr>
        </p:nvSpPr>
        <p:spPr>
          <a:xfrm>
            <a:off x="457200" y="1804384"/>
            <a:ext cx="5867400" cy="4983162"/>
          </a:xfrm>
        </p:spPr>
        <p:txBody>
          <a:bodyPr>
            <a:normAutofit/>
          </a:bodyPr>
          <a:lstStyle/>
          <a:p>
            <a:pPr marL="0" indent="0">
              <a:lnSpc>
                <a:spcPct val="90000"/>
              </a:lnSpc>
              <a:buNone/>
            </a:pPr>
            <a:r>
              <a:rPr lang="en-US" sz="3300" i="1" dirty="0">
                <a:solidFill>
                  <a:schemeClr val="tx2">
                    <a:lumMod val="60000"/>
                    <a:lumOff val="40000"/>
                  </a:schemeClr>
                </a:solidFill>
                <a:effectLst/>
              </a:rPr>
              <a:t>What is ‘the right to Life, Liberty, and the pursuit of Happiness’ if not opportunity to make something of yourself. This is a strongly held value in America and is a value that many immigrants have held most dear. The American Dream</a:t>
            </a:r>
            <a:endParaRPr lang="en-US" sz="3300" dirty="0">
              <a:solidFill>
                <a:schemeClr val="tx2">
                  <a:lumMod val="60000"/>
                  <a:lumOff val="40000"/>
                </a:schemeClr>
              </a:solidFill>
              <a:effectLst/>
            </a:endParaRPr>
          </a:p>
          <a:p>
            <a:pPr>
              <a:lnSpc>
                <a:spcPct val="90000"/>
              </a:lnSpc>
            </a:pPr>
            <a:endParaRPr lang="en-US" sz="1800" dirty="0"/>
          </a:p>
        </p:txBody>
      </p:sp>
      <p:pic>
        <p:nvPicPr>
          <p:cNvPr id="5122" name="Picture 2" descr="See the source image">
            <a:extLst>
              <a:ext uri="{FF2B5EF4-FFF2-40B4-BE49-F238E27FC236}">
                <a16:creationId xmlns:a16="http://schemas.microsoft.com/office/drawing/2014/main" id="{8FC2DB7C-11FC-43F6-9759-9441EF9FE0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4" r="33962"/>
          <a:stretch/>
        </p:blipFill>
        <p:spPr bwMode="auto">
          <a:xfrm>
            <a:off x="6324600" y="2515298"/>
            <a:ext cx="2514600" cy="2695765"/>
          </a:xfrm>
          <a:prstGeom prst="rect">
            <a:avLst/>
          </a:prstGeom>
          <a:solidFill>
            <a:srgbClr val="FFFFFF"/>
          </a:solidFill>
        </p:spPr>
      </p:pic>
    </p:spTree>
    <p:extLst>
      <p:ext uri="{BB962C8B-B14F-4D97-AF65-F5344CB8AC3E}">
        <p14:creationId xmlns:p14="http://schemas.microsoft.com/office/powerpoint/2010/main" val="1743383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fontScale="85000" lnSpcReduction="20000"/>
          </a:bodyPr>
          <a:lstStyle/>
          <a:p>
            <a:pPr marL="514350" indent="-514350">
              <a:lnSpc>
                <a:spcPct val="110000"/>
              </a:lnSpc>
              <a:spcBef>
                <a:spcPts val="0"/>
              </a:spcBef>
              <a:buFont typeface="+mj-lt"/>
              <a:buAutoNum type="arabicPeriod"/>
            </a:pPr>
            <a:r>
              <a:rPr lang="en-US" dirty="0"/>
              <a:t>What are the three values put forth in </a:t>
            </a:r>
          </a:p>
          <a:p>
            <a:pPr marL="0" indent="0">
              <a:lnSpc>
                <a:spcPct val="110000"/>
              </a:lnSpc>
              <a:spcBef>
                <a:spcPts val="0"/>
              </a:spcBef>
              <a:buNone/>
            </a:pPr>
            <a:r>
              <a:rPr lang="en-US" dirty="0"/>
              <a:t>       the Declaration of Independence?</a:t>
            </a:r>
          </a:p>
          <a:p>
            <a:pPr marL="0" indent="0">
              <a:lnSpc>
                <a:spcPct val="110000"/>
              </a:lnSpc>
              <a:spcBef>
                <a:spcPts val="0"/>
              </a:spcBef>
              <a:buNone/>
            </a:pPr>
            <a:endParaRPr lang="en-US" dirty="0"/>
          </a:p>
          <a:p>
            <a:pPr marL="514350" indent="-514350">
              <a:spcBef>
                <a:spcPts val="0"/>
              </a:spcBef>
              <a:spcAft>
                <a:spcPts val="1800"/>
              </a:spcAft>
              <a:buFont typeface="+mj-lt"/>
              <a:buAutoNum type="arabicPeriod" startAt="2"/>
            </a:pPr>
            <a:r>
              <a:rPr lang="en-US" dirty="0"/>
              <a:t>What two points does the Declaration of Independence make about people and their government?</a:t>
            </a:r>
          </a:p>
          <a:p>
            <a:pPr marL="514350" indent="-514350">
              <a:spcBef>
                <a:spcPts val="0"/>
              </a:spcBef>
              <a:spcAft>
                <a:spcPts val="1800"/>
              </a:spcAft>
              <a:buFont typeface="+mj-lt"/>
              <a:buAutoNum type="arabicPeriod" startAt="2"/>
            </a:pPr>
            <a:r>
              <a:rPr lang="en-US" dirty="0"/>
              <a:t>What are the 5 parts of the Declaration of Independence?</a:t>
            </a:r>
          </a:p>
          <a:p>
            <a:pPr marL="514350" indent="-514350">
              <a:spcBef>
                <a:spcPts val="0"/>
              </a:spcBef>
              <a:spcAft>
                <a:spcPts val="1800"/>
              </a:spcAft>
              <a:buFont typeface="+mj-lt"/>
              <a:buAutoNum type="arabicPeriod" startAt="2"/>
            </a:pPr>
            <a:r>
              <a:rPr lang="en-US" dirty="0"/>
              <a:t>When was the Declaration of Independence signed?</a:t>
            </a:r>
          </a:p>
          <a:p>
            <a:pPr marL="514350" indent="-514350">
              <a:spcBef>
                <a:spcPts val="0"/>
              </a:spcBef>
              <a:spcAft>
                <a:spcPts val="1800"/>
              </a:spcAft>
              <a:buFont typeface="+mj-lt"/>
              <a:buAutoNum type="arabicPeriod" startAt="2"/>
            </a:pPr>
            <a:r>
              <a:rPr lang="en-US" dirty="0"/>
              <a:t>Who primarily drafted the Declaration of Independence?</a:t>
            </a:r>
          </a:p>
          <a:p>
            <a:pPr marL="514350" indent="-514350">
              <a:spcBef>
                <a:spcPts val="0"/>
              </a:spcBef>
              <a:spcAft>
                <a:spcPts val="1800"/>
              </a:spcAft>
              <a:buFont typeface="+mj-lt"/>
              <a:buAutoNum type="arabicPeriod" startAt="2"/>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573848" y="480219"/>
            <a:ext cx="259704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051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The Constitution</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0"/>
              </a:spcAft>
              <a:buFont typeface="+mj-lt"/>
              <a:buAutoNum type="arabicPeriod" startAt="4"/>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the US Constitution by a description of its purpose</a:t>
            </a:r>
          </a:p>
          <a:p>
            <a:pPr marL="342900" marR="0" lvl="0" indent="-342900">
              <a:lnSpc>
                <a:spcPct val="115000"/>
              </a:lnSpc>
              <a:spcBef>
                <a:spcPts val="0"/>
              </a:spcBef>
              <a:spcAft>
                <a:spcPts val="0"/>
              </a:spcAft>
              <a:buFont typeface="+mj-lt"/>
              <a:buAutoNum type="arabicPeriod" startAt="4"/>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principles outlined in the US Constitution</a:t>
            </a:r>
          </a:p>
          <a:p>
            <a:pPr marL="342900" marR="0" lvl="0" indent="-342900">
              <a:lnSpc>
                <a:spcPct val="115000"/>
              </a:lnSpc>
              <a:spcBef>
                <a:spcPts val="0"/>
              </a:spcBef>
              <a:spcAft>
                <a:spcPts val="0"/>
              </a:spcAft>
              <a:buFont typeface="+mj-lt"/>
              <a:buAutoNum type="arabicPeriod" startAt="4"/>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the concepts put forth in the seven Articles of the Constitution</a:t>
            </a:r>
          </a:p>
          <a:p>
            <a:pPr marL="342900" marR="0" lvl="0" indent="-342900">
              <a:lnSpc>
                <a:spcPct val="115000"/>
              </a:lnSpc>
              <a:spcBef>
                <a:spcPts val="0"/>
              </a:spcBef>
              <a:spcAft>
                <a:spcPts val="1000"/>
              </a:spcAft>
              <a:buFont typeface="+mj-lt"/>
              <a:buAutoNum type="arabicPeriod" startAt="4"/>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the main values reinforced by the US Constitution</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What is the significance of the Constitution in reinforcing American values?</a:t>
            </a:r>
            <a:endParaRPr lang="en-US" sz="4000" dirty="0">
              <a:solidFill>
                <a:schemeClr val="tx1"/>
              </a:solidFill>
            </a:endParaRPr>
          </a:p>
        </p:txBody>
      </p:sp>
    </p:spTree>
    <p:extLst>
      <p:ext uri="{BB962C8B-B14F-4D97-AF65-F5344CB8AC3E}">
        <p14:creationId xmlns:p14="http://schemas.microsoft.com/office/powerpoint/2010/main" val="2374219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134687" y="274638"/>
            <a:ext cx="6858000" cy="1143000"/>
          </a:xfrm>
        </p:spPr>
        <p:txBody>
          <a:bodyPr anchor="ctr">
            <a:normAutofit/>
          </a:bodyPr>
          <a:lstStyle/>
          <a:p>
            <a:r>
              <a:rPr lang="en-US" dirty="0"/>
              <a:t>US Constitution</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sz="half" idx="1"/>
          </p:nvPr>
        </p:nvSpPr>
        <p:spPr>
          <a:xfrm>
            <a:off x="1142999" y="1432719"/>
            <a:ext cx="6858000" cy="1295400"/>
          </a:xfrm>
        </p:spPr>
        <p:txBody>
          <a:bodyPr>
            <a:normAutofit fontScale="85000" lnSpcReduction="10000"/>
          </a:bodyPr>
          <a:lstStyle/>
          <a:p>
            <a:r>
              <a:rPr lang="en-US" dirty="0"/>
              <a:t>Establishes the law of the United States</a:t>
            </a:r>
          </a:p>
          <a:p>
            <a:r>
              <a:rPr lang="en-US" dirty="0"/>
              <a:t>Establishes the government of the US</a:t>
            </a:r>
          </a:p>
          <a:p>
            <a:r>
              <a:rPr lang="en-US" dirty="0"/>
              <a:t>Ratified on Constitution Day: September 17, 1787</a:t>
            </a:r>
          </a:p>
          <a:p>
            <a:endParaRPr lang="en-US" dirty="0"/>
          </a:p>
        </p:txBody>
      </p:sp>
      <p:pic>
        <p:nvPicPr>
          <p:cNvPr id="5" name="Picture 4">
            <a:extLst>
              <a:ext uri="{FF2B5EF4-FFF2-40B4-BE49-F238E27FC236}">
                <a16:creationId xmlns:a16="http://schemas.microsoft.com/office/drawing/2014/main" id="{46FC57DD-D336-4809-AFC0-C2A890B3A53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26747" y="3181350"/>
            <a:ext cx="5090506" cy="3421062"/>
          </a:xfrm>
          <a:prstGeom prst="rect">
            <a:avLst/>
          </a:prstGeom>
          <a:noFill/>
          <a:ln>
            <a:noFill/>
          </a:ln>
        </p:spPr>
      </p:pic>
    </p:spTree>
    <p:extLst>
      <p:ext uri="{BB962C8B-B14F-4D97-AF65-F5344CB8AC3E}">
        <p14:creationId xmlns:p14="http://schemas.microsoft.com/office/powerpoint/2010/main" val="2199928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a:xfrm>
            <a:off x="1134687" y="274638"/>
            <a:ext cx="6858000" cy="1143000"/>
          </a:xfrm>
        </p:spPr>
        <p:txBody>
          <a:bodyPr anchor="ctr">
            <a:normAutofit/>
          </a:bodyPr>
          <a:lstStyle/>
          <a:p>
            <a:r>
              <a:rPr lang="en-US" dirty="0"/>
              <a:t>Principles in the Constitution</a:t>
            </a:r>
          </a:p>
        </p:txBody>
      </p:sp>
      <p:pic>
        <p:nvPicPr>
          <p:cNvPr id="6146" name="Picture 2" descr="See the source image">
            <a:extLst>
              <a:ext uri="{FF2B5EF4-FFF2-40B4-BE49-F238E27FC236}">
                <a16:creationId xmlns:a16="http://schemas.microsoft.com/office/drawing/2014/main" id="{84098731-0059-4043-B296-9DD5E4BADF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050" y="2222152"/>
            <a:ext cx="2998327" cy="2870898"/>
          </a:xfrm>
          <a:prstGeom prst="rect">
            <a:avLst/>
          </a:prstGeom>
          <a:solidFill>
            <a:srgbClr val="FFFFFF"/>
          </a:solidFill>
        </p:spPr>
      </p:pic>
      <p:sp>
        <p:nvSpPr>
          <p:cNvPr id="3" name="Content Placeholder 2">
            <a:extLst>
              <a:ext uri="{FF2B5EF4-FFF2-40B4-BE49-F238E27FC236}">
                <a16:creationId xmlns:a16="http://schemas.microsoft.com/office/drawing/2014/main" id="{850BE5F4-0AED-41CA-A5D1-7E98664DB8D3}"/>
              </a:ext>
            </a:extLst>
          </p:cNvPr>
          <p:cNvSpPr>
            <a:spLocks noGrp="1"/>
          </p:cNvSpPr>
          <p:nvPr>
            <p:ph sz="half" idx="2"/>
          </p:nvPr>
        </p:nvSpPr>
        <p:spPr>
          <a:xfrm>
            <a:off x="3017377" y="1600200"/>
            <a:ext cx="5669423" cy="4525963"/>
          </a:xfrm>
        </p:spPr>
        <p:txBody>
          <a:bodyPr>
            <a:normAutofit/>
          </a:bodyPr>
          <a:lstStyle/>
          <a:p>
            <a:pPr marL="342900" marR="0" lvl="0" indent="-342900">
              <a:lnSpc>
                <a:spcPct val="90000"/>
              </a:lnSpc>
              <a:spcBef>
                <a:spcPts val="0"/>
              </a:spcBef>
              <a:spcAft>
                <a:spcPts val="0"/>
              </a:spcAft>
              <a:buFont typeface="Symbol" panose="05050102010706020507" pitchFamily="18" charset="2"/>
              <a:buChar char=""/>
            </a:pPr>
            <a:r>
              <a:rPr lang="en-US" sz="2000" dirty="0">
                <a:effectLst/>
              </a:rPr>
              <a:t>Popular sovereignty, meaning rule by the people</a:t>
            </a:r>
          </a:p>
          <a:p>
            <a:pPr marL="342900" marR="0" lvl="0" indent="-342900">
              <a:lnSpc>
                <a:spcPct val="90000"/>
              </a:lnSpc>
              <a:spcBef>
                <a:spcPts val="0"/>
              </a:spcBef>
              <a:spcAft>
                <a:spcPts val="0"/>
              </a:spcAft>
              <a:buFont typeface="Symbol" panose="05050102010706020507" pitchFamily="18" charset="2"/>
              <a:buChar char=""/>
            </a:pPr>
            <a:r>
              <a:rPr lang="en-US" sz="2000" dirty="0">
                <a:effectLst/>
              </a:rPr>
              <a:t>Republicanism, meaning the right to vote for representatives</a:t>
            </a:r>
          </a:p>
          <a:p>
            <a:pPr marL="342900" marR="0" lvl="0" indent="-342900">
              <a:lnSpc>
                <a:spcPct val="90000"/>
              </a:lnSpc>
              <a:spcBef>
                <a:spcPts val="0"/>
              </a:spcBef>
              <a:spcAft>
                <a:spcPts val="0"/>
              </a:spcAft>
              <a:buFont typeface="Symbol" panose="05050102010706020507" pitchFamily="18" charset="2"/>
              <a:buChar char=""/>
            </a:pPr>
            <a:r>
              <a:rPr lang="en-US" sz="2000" dirty="0">
                <a:effectLst/>
              </a:rPr>
              <a:t>Federalism, meaning power is shared between the national and state governments</a:t>
            </a:r>
          </a:p>
          <a:p>
            <a:pPr marL="342900" marR="0" lvl="0" indent="-342900">
              <a:lnSpc>
                <a:spcPct val="90000"/>
              </a:lnSpc>
              <a:spcBef>
                <a:spcPts val="0"/>
              </a:spcBef>
              <a:spcAft>
                <a:spcPts val="0"/>
              </a:spcAft>
              <a:buFont typeface="Symbol" panose="05050102010706020507" pitchFamily="18" charset="2"/>
              <a:buChar char=""/>
            </a:pPr>
            <a:r>
              <a:rPr lang="en-US" sz="2000" dirty="0">
                <a:effectLst/>
              </a:rPr>
              <a:t>Separation of powers into branches that make, enforce or interpret laws</a:t>
            </a:r>
          </a:p>
          <a:p>
            <a:pPr marL="342900" marR="0" lvl="0" indent="-342900">
              <a:lnSpc>
                <a:spcPct val="90000"/>
              </a:lnSpc>
              <a:spcBef>
                <a:spcPts val="0"/>
              </a:spcBef>
              <a:spcAft>
                <a:spcPts val="0"/>
              </a:spcAft>
              <a:buFont typeface="Symbol" panose="05050102010706020507" pitchFamily="18" charset="2"/>
              <a:buChar char=""/>
            </a:pPr>
            <a:r>
              <a:rPr lang="en-US" sz="2000" dirty="0">
                <a:effectLst/>
              </a:rPr>
              <a:t>Balance of Power - controls (checks) can be made on the other branches</a:t>
            </a:r>
          </a:p>
          <a:p>
            <a:pPr marL="342900" marR="0" lvl="0" indent="-342900">
              <a:lnSpc>
                <a:spcPct val="90000"/>
              </a:lnSpc>
              <a:spcBef>
                <a:spcPts val="0"/>
              </a:spcBef>
              <a:spcAft>
                <a:spcPts val="0"/>
              </a:spcAft>
              <a:buFont typeface="Symbol" panose="05050102010706020507" pitchFamily="18" charset="2"/>
              <a:buChar char=""/>
            </a:pPr>
            <a:r>
              <a:rPr lang="en-US" sz="2000" dirty="0">
                <a:effectLst/>
              </a:rPr>
              <a:t>Limited government - everyone is bound by the US Constitution</a:t>
            </a:r>
          </a:p>
          <a:p>
            <a:pPr marL="342900" marR="0" lvl="0" indent="-342900">
              <a:lnSpc>
                <a:spcPct val="90000"/>
              </a:lnSpc>
              <a:spcBef>
                <a:spcPts val="0"/>
              </a:spcBef>
              <a:spcAft>
                <a:spcPts val="0"/>
              </a:spcAft>
              <a:buFont typeface="Symbol" panose="05050102010706020507" pitchFamily="18" charset="2"/>
              <a:buChar char=""/>
            </a:pPr>
            <a:r>
              <a:rPr lang="en-US" sz="2000" dirty="0">
                <a:effectLst/>
              </a:rPr>
              <a:t>Individual rights - personal freedoms are guaranteed by the Bill of Rights</a:t>
            </a:r>
          </a:p>
          <a:p>
            <a:pPr marL="342900" marR="0" lvl="0" indent="-342900">
              <a:lnSpc>
                <a:spcPct val="90000"/>
              </a:lnSpc>
              <a:spcBef>
                <a:spcPts val="0"/>
              </a:spcBef>
              <a:spcAft>
                <a:spcPts val="0"/>
              </a:spcAft>
              <a:buFont typeface="Symbol" panose="05050102010706020507" pitchFamily="18" charset="2"/>
              <a:buChar char=""/>
            </a:pPr>
            <a:r>
              <a:rPr lang="en-US" sz="2000" dirty="0">
                <a:effectLst/>
              </a:rPr>
              <a:t>Judicial Review – the power of the courts to determine the legality of laws </a:t>
            </a:r>
          </a:p>
          <a:p>
            <a:pPr>
              <a:lnSpc>
                <a:spcPct val="90000"/>
              </a:lnSpc>
            </a:pPr>
            <a:endParaRPr lang="en-US" sz="1500" dirty="0"/>
          </a:p>
        </p:txBody>
      </p:sp>
    </p:spTree>
    <p:extLst>
      <p:ext uri="{BB962C8B-B14F-4D97-AF65-F5344CB8AC3E}">
        <p14:creationId xmlns:p14="http://schemas.microsoft.com/office/powerpoint/2010/main" val="207205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F2BB5DF-C44B-4637-8BC5-024CCCD102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76800" y="2495105"/>
            <a:ext cx="4038600" cy="2736151"/>
          </a:xfrm>
          <a:prstGeom prst="rect">
            <a:avLst/>
          </a:prstGeom>
          <a:solidFill>
            <a:srgbClr val="FFFFFF"/>
          </a:solidFill>
        </p:spPr>
      </p:pic>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Justice</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sz="half" idx="1"/>
          </p:nvPr>
        </p:nvSpPr>
        <p:spPr>
          <a:xfrm>
            <a:off x="457200" y="1600200"/>
            <a:ext cx="5105400" cy="4525963"/>
          </a:xfrm>
        </p:spPr>
        <p:txBody>
          <a:bodyPr>
            <a:normAutofit/>
          </a:bodyPr>
          <a:lstStyle/>
          <a:p>
            <a:r>
              <a:rPr lang="en-US" dirty="0"/>
              <a:t>The quality of being fair and reasonable</a:t>
            </a:r>
          </a:p>
          <a:p>
            <a:r>
              <a:rPr lang="en-US" dirty="0"/>
              <a:t>A focus of much of the Constitution</a:t>
            </a:r>
          </a:p>
          <a:p>
            <a:r>
              <a:rPr lang="en-US" dirty="0"/>
              <a:t>Amendments 4-8 give protection from many of the grievances against the King’s system of justice</a:t>
            </a:r>
          </a:p>
        </p:txBody>
      </p:sp>
    </p:spTree>
    <p:extLst>
      <p:ext uri="{BB962C8B-B14F-4D97-AF65-F5344CB8AC3E}">
        <p14:creationId xmlns:p14="http://schemas.microsoft.com/office/powerpoint/2010/main" val="2776371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7CAFBD-BD56-4DEB-BCD9-5B42B0690186}"/>
              </a:ext>
            </a:extLst>
          </p:cNvPr>
          <p:cNvSpPr>
            <a:spLocks noGrp="1"/>
          </p:cNvSpPr>
          <p:nvPr>
            <p:ph type="title"/>
          </p:nvPr>
        </p:nvSpPr>
        <p:spPr>
          <a:xfrm>
            <a:off x="1134687" y="274638"/>
            <a:ext cx="6858000" cy="1143000"/>
          </a:xfrm>
        </p:spPr>
        <p:txBody>
          <a:bodyPr anchor="ctr">
            <a:normAutofit/>
          </a:bodyPr>
          <a:lstStyle/>
          <a:p>
            <a:r>
              <a:rPr lang="en-US" dirty="0"/>
              <a:t>Parts of the Constitution</a:t>
            </a:r>
          </a:p>
        </p:txBody>
      </p:sp>
      <p:pic>
        <p:nvPicPr>
          <p:cNvPr id="7" name="Picture 6">
            <a:extLst>
              <a:ext uri="{FF2B5EF4-FFF2-40B4-BE49-F238E27FC236}">
                <a16:creationId xmlns:a16="http://schemas.microsoft.com/office/drawing/2014/main" id="{D1EA2916-E60D-47C2-A07D-A84AFE63685E}"/>
              </a:ext>
            </a:extLst>
          </p:cNvPr>
          <p:cNvPicPr/>
          <p:nvPr/>
        </p:nvPicPr>
        <p:blipFill rotWithShape="1">
          <a:blip r:embed="rId3">
            <a:extLst>
              <a:ext uri="{28A0092B-C50C-407E-A947-70E740481C1C}">
                <a14:useLocalDpi xmlns:a14="http://schemas.microsoft.com/office/drawing/2010/main" val="0"/>
              </a:ext>
            </a:extLst>
          </a:blip>
          <a:srcRect l="23423" r="5829" b="-1"/>
          <a:stretch/>
        </p:blipFill>
        <p:spPr bwMode="auto">
          <a:xfrm>
            <a:off x="457200" y="1600200"/>
            <a:ext cx="4038600" cy="4525963"/>
          </a:xfrm>
          <a:prstGeom prst="rect">
            <a:avLst/>
          </a:prstGeom>
          <a:noFill/>
          <a:ln>
            <a:noFill/>
          </a:ln>
        </p:spPr>
      </p:pic>
      <p:sp>
        <p:nvSpPr>
          <p:cNvPr id="6" name="Content Placeholder 5">
            <a:extLst>
              <a:ext uri="{FF2B5EF4-FFF2-40B4-BE49-F238E27FC236}">
                <a16:creationId xmlns:a16="http://schemas.microsoft.com/office/drawing/2014/main" id="{144FD38F-F20D-4266-9117-CBD92A8422F3}"/>
              </a:ext>
            </a:extLst>
          </p:cNvPr>
          <p:cNvSpPr>
            <a:spLocks noGrp="1"/>
          </p:cNvSpPr>
          <p:nvPr>
            <p:ph sz="half" idx="2"/>
          </p:nvPr>
        </p:nvSpPr>
        <p:spPr>
          <a:xfrm>
            <a:off x="4648200" y="1600200"/>
            <a:ext cx="4038600" cy="4525963"/>
          </a:xfrm>
        </p:spPr>
        <p:txBody>
          <a:bodyPr>
            <a:normAutofit/>
          </a:bodyPr>
          <a:lstStyle/>
          <a:p>
            <a:pPr>
              <a:lnSpc>
                <a:spcPct val="90000"/>
              </a:lnSpc>
            </a:pPr>
            <a:r>
              <a:rPr lang="en-US" sz="2600" b="1" dirty="0"/>
              <a:t>Preamble</a:t>
            </a:r>
            <a:r>
              <a:rPr lang="en-US" sz="2600" dirty="0"/>
              <a:t>: purpose &amp; guiding principles</a:t>
            </a:r>
          </a:p>
          <a:p>
            <a:pPr>
              <a:lnSpc>
                <a:spcPct val="90000"/>
              </a:lnSpc>
            </a:pPr>
            <a:r>
              <a:rPr lang="en-US" sz="2600" b="1" dirty="0"/>
              <a:t>7 Articles</a:t>
            </a:r>
            <a:r>
              <a:rPr lang="en-US" sz="2600" dirty="0"/>
              <a:t>: branches of gov’t, amending process, relations between the states, establishes law, establishing government</a:t>
            </a:r>
          </a:p>
          <a:p>
            <a:pPr>
              <a:lnSpc>
                <a:spcPct val="90000"/>
              </a:lnSpc>
            </a:pPr>
            <a:r>
              <a:rPr lang="en-US" sz="2600" b="1" dirty="0"/>
              <a:t>Closing Endorsement </a:t>
            </a:r>
            <a:r>
              <a:rPr lang="en-US" sz="2600" dirty="0"/>
              <a:t>– 39 delegates signed</a:t>
            </a:r>
          </a:p>
          <a:p>
            <a:pPr>
              <a:lnSpc>
                <a:spcPct val="90000"/>
              </a:lnSpc>
            </a:pPr>
            <a:r>
              <a:rPr lang="en-US" sz="2600" b="1" dirty="0"/>
              <a:t>Amendments</a:t>
            </a:r>
            <a:r>
              <a:rPr lang="en-US" sz="2600" dirty="0"/>
              <a:t>: Bill of Rights &amp; 17 more</a:t>
            </a:r>
          </a:p>
        </p:txBody>
      </p:sp>
    </p:spTree>
    <p:extLst>
      <p:ext uri="{BB962C8B-B14F-4D97-AF65-F5344CB8AC3E}">
        <p14:creationId xmlns:p14="http://schemas.microsoft.com/office/powerpoint/2010/main" val="262766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BA0D14-93D0-4DD9-A948-C454E566EB38}"/>
              </a:ext>
            </a:extLst>
          </p:cNvPr>
          <p:cNvSpPr>
            <a:spLocks noGrp="1"/>
          </p:cNvSpPr>
          <p:nvPr>
            <p:ph type="title"/>
          </p:nvPr>
        </p:nvSpPr>
        <p:spPr/>
        <p:txBody>
          <a:bodyPr/>
          <a:lstStyle/>
          <a:p>
            <a:r>
              <a:rPr lang="en-US" dirty="0"/>
              <a:t>Seven Articles</a:t>
            </a:r>
          </a:p>
        </p:txBody>
      </p:sp>
      <p:sp>
        <p:nvSpPr>
          <p:cNvPr id="6" name="Content Placeholder 5">
            <a:extLst>
              <a:ext uri="{FF2B5EF4-FFF2-40B4-BE49-F238E27FC236}">
                <a16:creationId xmlns:a16="http://schemas.microsoft.com/office/drawing/2014/main" id="{7A2CAC48-1A55-4818-B3BF-58E00E3445A7}"/>
              </a:ext>
            </a:extLst>
          </p:cNvPr>
          <p:cNvSpPr>
            <a:spLocks noGrp="1"/>
          </p:cNvSpPr>
          <p:nvPr>
            <p:ph idx="1"/>
          </p:nvPr>
        </p:nvSpPr>
        <p:spPr/>
        <p:txBody>
          <a:bodyPr>
            <a:normAutofit fontScale="92500" lnSpcReduction="10000"/>
          </a:bodyPr>
          <a:lstStyle/>
          <a:p>
            <a:pPr marL="0" indent="0">
              <a:buNone/>
            </a:pPr>
            <a:r>
              <a:rPr lang="en-US" dirty="0"/>
              <a:t>I: Describes the Legislative Branch of government</a:t>
            </a:r>
          </a:p>
          <a:p>
            <a:pPr marL="0" indent="0">
              <a:buNone/>
            </a:pPr>
            <a:r>
              <a:rPr lang="en-US" dirty="0"/>
              <a:t>II: Describes the Office of the President of the US</a:t>
            </a:r>
          </a:p>
          <a:p>
            <a:pPr marL="0" indent="0">
              <a:buNone/>
            </a:pPr>
            <a:r>
              <a:rPr lang="en-US" dirty="0"/>
              <a:t>III: Describes the court system</a:t>
            </a:r>
          </a:p>
          <a:p>
            <a:pPr marL="0" indent="0">
              <a:buNone/>
            </a:pPr>
            <a:r>
              <a:rPr lang="en-US" dirty="0"/>
              <a:t>IV: Outlines relations among the states and between each state and the federal government</a:t>
            </a:r>
          </a:p>
          <a:p>
            <a:pPr marL="0" indent="0">
              <a:buNone/>
            </a:pPr>
            <a:r>
              <a:rPr lang="en-US" dirty="0"/>
              <a:t>V: Outlines the process to amend the Constitution</a:t>
            </a:r>
          </a:p>
          <a:p>
            <a:pPr marL="0" indent="0">
              <a:buNone/>
            </a:pPr>
            <a:r>
              <a:rPr lang="en-US" dirty="0"/>
              <a:t>VI: Establishes that the Constitution and federal laws and treaties are the law of the land</a:t>
            </a:r>
          </a:p>
          <a:p>
            <a:pPr marL="0" indent="0">
              <a:buNone/>
            </a:pPr>
            <a:r>
              <a:rPr lang="en-US" dirty="0"/>
              <a:t>VII: Describes how the government is established</a:t>
            </a:r>
          </a:p>
        </p:txBody>
      </p:sp>
    </p:spTree>
    <p:extLst>
      <p:ext uri="{BB962C8B-B14F-4D97-AF65-F5344CB8AC3E}">
        <p14:creationId xmlns:p14="http://schemas.microsoft.com/office/powerpoint/2010/main" val="41146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8ED9-3AAC-46C6-A39D-0845EDB29E66}"/>
              </a:ext>
            </a:extLst>
          </p:cNvPr>
          <p:cNvSpPr>
            <a:spLocks noGrp="1"/>
          </p:cNvSpPr>
          <p:nvPr>
            <p:ph type="title"/>
          </p:nvPr>
        </p:nvSpPr>
        <p:spPr/>
        <p:txBody>
          <a:bodyPr>
            <a:normAutofit fontScale="90000"/>
          </a:bodyPr>
          <a:lstStyle/>
          <a:p>
            <a:r>
              <a:rPr lang="en-US" dirty="0"/>
              <a:t>Common American Values Agenda</a:t>
            </a:r>
          </a:p>
        </p:txBody>
      </p:sp>
      <p:sp>
        <p:nvSpPr>
          <p:cNvPr id="3" name="Content Placeholder 2">
            <a:extLst>
              <a:ext uri="{FF2B5EF4-FFF2-40B4-BE49-F238E27FC236}">
                <a16:creationId xmlns:a16="http://schemas.microsoft.com/office/drawing/2014/main" id="{2DE04056-8A8A-4EBF-BDBA-4B0A5E799700}"/>
              </a:ext>
            </a:extLst>
          </p:cNvPr>
          <p:cNvSpPr>
            <a:spLocks noGrp="1"/>
          </p:cNvSpPr>
          <p:nvPr>
            <p:ph idx="1"/>
          </p:nvPr>
        </p:nvSpPr>
        <p:spPr>
          <a:xfrm>
            <a:off x="1143000" y="1600200"/>
            <a:ext cx="7543800" cy="4983162"/>
          </a:xfrm>
        </p:spPr>
        <p:txBody>
          <a:bodyPr>
            <a:normAutofit fontScale="92500" lnSpcReduction="20000"/>
          </a:bodyPr>
          <a:lstStyle/>
          <a:p>
            <a:r>
              <a:rPr lang="en-US" dirty="0">
                <a:hlinkClick r:id="rId2" action="ppaction://hlinksldjump"/>
              </a:rPr>
              <a:t>A1. Declaration of Independence</a:t>
            </a:r>
            <a:endParaRPr lang="en-US" dirty="0"/>
          </a:p>
          <a:p>
            <a:r>
              <a:rPr lang="en-US" dirty="0">
                <a:hlinkClick r:id="rId3" action="ppaction://hlinksldjump"/>
              </a:rPr>
              <a:t>A2. The Constitution</a:t>
            </a:r>
            <a:endParaRPr lang="en-US" dirty="0"/>
          </a:p>
          <a:p>
            <a:r>
              <a:rPr lang="en-US" dirty="0">
                <a:hlinkClick r:id="rId4" action="ppaction://hlinksldjump"/>
              </a:rPr>
              <a:t>A3. The Bill of Rights</a:t>
            </a:r>
            <a:endParaRPr lang="en-US" dirty="0"/>
          </a:p>
          <a:p>
            <a:r>
              <a:rPr lang="en-US" dirty="0">
                <a:hlinkClick r:id="rId5" action="ppaction://hlinksldjump"/>
              </a:rPr>
              <a:t>A4. A Democratic Republic</a:t>
            </a:r>
            <a:endParaRPr lang="en-US" dirty="0"/>
          </a:p>
          <a:p>
            <a:r>
              <a:rPr lang="en-US" dirty="0">
                <a:hlinkClick r:id="rId6" action="ppaction://hlinksldjump"/>
              </a:rPr>
              <a:t>A5. Democratic Values</a:t>
            </a:r>
            <a:endParaRPr lang="en-US" dirty="0"/>
          </a:p>
          <a:p>
            <a:r>
              <a:rPr lang="en-US" dirty="0">
                <a:hlinkClick r:id="rId7" action="ppaction://hlinksldjump"/>
              </a:rPr>
              <a:t>A6. Capitalism</a:t>
            </a:r>
            <a:endParaRPr lang="en-US" dirty="0"/>
          </a:p>
          <a:p>
            <a:r>
              <a:rPr lang="en-US" dirty="0">
                <a:hlinkClick r:id="rId8" action="ppaction://hlinksldjump"/>
              </a:rPr>
              <a:t>A7. Individualism</a:t>
            </a:r>
            <a:endParaRPr lang="en-US" dirty="0"/>
          </a:p>
          <a:p>
            <a:r>
              <a:rPr lang="en-US" dirty="0">
                <a:hlinkClick r:id="rId9" action="ppaction://hlinksldjump"/>
              </a:rPr>
              <a:t>A8. Freedom</a:t>
            </a:r>
            <a:endParaRPr lang="en-US" dirty="0"/>
          </a:p>
          <a:p>
            <a:r>
              <a:rPr lang="en-US" dirty="0">
                <a:hlinkClick r:id="rId10" action="ppaction://hlinksldjump"/>
              </a:rPr>
              <a:t>A9. Importance of Time and Work Ethic</a:t>
            </a:r>
            <a:endParaRPr lang="en-US" dirty="0"/>
          </a:p>
          <a:p>
            <a:r>
              <a:rPr lang="en-US" dirty="0">
                <a:hlinkClick r:id="rId11" action="ppaction://hlinksldjump"/>
              </a:rPr>
              <a:t>A10. Equality</a:t>
            </a:r>
            <a:endParaRPr lang="en-US" dirty="0"/>
          </a:p>
        </p:txBody>
      </p:sp>
    </p:spTree>
    <p:extLst>
      <p:ext uri="{BB962C8B-B14F-4D97-AF65-F5344CB8AC3E}">
        <p14:creationId xmlns:p14="http://schemas.microsoft.com/office/powerpoint/2010/main" val="369050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8B4A89-3296-4F41-8A84-6BD04D94DC73}"/>
              </a:ext>
            </a:extLst>
          </p:cNvPr>
          <p:cNvSpPr>
            <a:spLocks noGrp="1"/>
          </p:cNvSpPr>
          <p:nvPr>
            <p:ph type="title"/>
          </p:nvPr>
        </p:nvSpPr>
        <p:spPr>
          <a:xfrm>
            <a:off x="1134687" y="274638"/>
            <a:ext cx="6858000" cy="1143000"/>
          </a:xfrm>
        </p:spPr>
        <p:txBody>
          <a:bodyPr anchor="ctr">
            <a:normAutofit/>
          </a:bodyPr>
          <a:lstStyle/>
          <a:p>
            <a:r>
              <a:rPr lang="en-US" dirty="0"/>
              <a:t>Values in the Constitution</a:t>
            </a:r>
          </a:p>
        </p:txBody>
      </p:sp>
      <p:sp>
        <p:nvSpPr>
          <p:cNvPr id="6" name="Content Placeholder 5">
            <a:extLst>
              <a:ext uri="{FF2B5EF4-FFF2-40B4-BE49-F238E27FC236}">
                <a16:creationId xmlns:a16="http://schemas.microsoft.com/office/drawing/2014/main" id="{5EFA93D8-F30F-4F43-9496-D4C5640615EB}"/>
              </a:ext>
            </a:extLst>
          </p:cNvPr>
          <p:cNvSpPr>
            <a:spLocks noGrp="1"/>
          </p:cNvSpPr>
          <p:nvPr>
            <p:ph sz="half" idx="1"/>
          </p:nvPr>
        </p:nvSpPr>
        <p:spPr>
          <a:xfrm>
            <a:off x="342900" y="2038349"/>
            <a:ext cx="5181600" cy="4525963"/>
          </a:xfrm>
        </p:spPr>
        <p:txBody>
          <a:bodyPr>
            <a:normAutofit/>
          </a:bodyPr>
          <a:lstStyle/>
          <a:p>
            <a:r>
              <a:rPr lang="en-US" dirty="0"/>
              <a:t>Liberty (Amendments 1-3)</a:t>
            </a:r>
          </a:p>
          <a:p>
            <a:r>
              <a:rPr lang="en-US" dirty="0"/>
              <a:t>Equality (14</a:t>
            </a:r>
            <a:r>
              <a:rPr lang="en-US" baseline="30000" dirty="0"/>
              <a:t>th</a:t>
            </a:r>
            <a:r>
              <a:rPr lang="en-US" dirty="0"/>
              <a:t> Amendment)</a:t>
            </a:r>
          </a:p>
          <a:p>
            <a:r>
              <a:rPr lang="en-US" dirty="0"/>
              <a:t>Justice (Amendments 4-8)</a:t>
            </a:r>
          </a:p>
          <a:p>
            <a:r>
              <a:rPr lang="en-US" dirty="0"/>
              <a:t>Privacy (Amendments 4,5,9 &amp; 14)</a:t>
            </a:r>
          </a:p>
        </p:txBody>
      </p:sp>
      <p:pic>
        <p:nvPicPr>
          <p:cNvPr id="8194" name="Picture 2" descr="See the source image">
            <a:extLst>
              <a:ext uri="{FF2B5EF4-FFF2-40B4-BE49-F238E27FC236}">
                <a16:creationId xmlns:a16="http://schemas.microsoft.com/office/drawing/2014/main" id="{3EC3476B-D5CA-4B79-86B7-D436E92763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86400" y="1436688"/>
            <a:ext cx="3538917" cy="4525963"/>
          </a:xfrm>
          <a:prstGeom prst="rect">
            <a:avLst/>
          </a:prstGeom>
          <a:solidFill>
            <a:srgbClr val="FFFFFF"/>
          </a:solidFill>
        </p:spPr>
      </p:pic>
    </p:spTree>
    <p:extLst>
      <p:ext uri="{BB962C8B-B14F-4D97-AF65-F5344CB8AC3E}">
        <p14:creationId xmlns:p14="http://schemas.microsoft.com/office/powerpoint/2010/main" val="3458565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134687" y="274638"/>
            <a:ext cx="6858000" cy="1143000"/>
          </a:xfrm>
        </p:spPr>
        <p:txBody>
          <a:bodyPr anchor="ctr">
            <a:normAutofit/>
          </a:bodyPr>
          <a:lstStyle/>
          <a:p>
            <a:r>
              <a:rPr lang="en-US" dirty="0"/>
              <a:t>Privacy</a:t>
            </a:r>
          </a:p>
        </p:txBody>
      </p:sp>
      <p:pic>
        <p:nvPicPr>
          <p:cNvPr id="9218" name="Picture 2" descr="See the source image">
            <a:extLst>
              <a:ext uri="{FF2B5EF4-FFF2-40B4-BE49-F238E27FC236}">
                <a16:creationId xmlns:a16="http://schemas.microsoft.com/office/drawing/2014/main" id="{4F9C4EE8-66A9-423D-AC02-0E43214B4D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600" y="2402487"/>
            <a:ext cx="2244005" cy="2053026"/>
          </a:xfrm>
          <a:prstGeom prst="rect">
            <a:avLst/>
          </a:prstGeom>
          <a:solidFill>
            <a:srgbClr val="FFFFFF"/>
          </a:solidFill>
        </p:spPr>
      </p:pic>
      <p:sp>
        <p:nvSpPr>
          <p:cNvPr id="71" name="Content Placeholder 3">
            <a:extLst>
              <a:ext uri="{FF2B5EF4-FFF2-40B4-BE49-F238E27FC236}">
                <a16:creationId xmlns:a16="http://schemas.microsoft.com/office/drawing/2014/main" id="{9081B5D0-DA4A-4A51-8FF3-A0A14DE70D7A}"/>
              </a:ext>
            </a:extLst>
          </p:cNvPr>
          <p:cNvSpPr>
            <a:spLocks noGrp="1"/>
          </p:cNvSpPr>
          <p:nvPr>
            <p:ph sz="half" idx="2"/>
          </p:nvPr>
        </p:nvSpPr>
        <p:spPr>
          <a:xfrm>
            <a:off x="2472605" y="1417638"/>
            <a:ext cx="6214195" cy="5257800"/>
          </a:xfrm>
        </p:spPr>
        <p:txBody>
          <a:bodyPr/>
          <a:lstStyle/>
          <a:p>
            <a:r>
              <a:rPr lang="en-US" dirty="0"/>
              <a:t>The right to be left alone</a:t>
            </a:r>
          </a:p>
          <a:p>
            <a:r>
              <a:rPr lang="en-US" dirty="0"/>
              <a:t>Free from unreasonable search &amp; seizure</a:t>
            </a:r>
          </a:p>
          <a:p>
            <a:r>
              <a:rPr lang="en-US" dirty="0"/>
              <a:t>Right to free assembly</a:t>
            </a:r>
          </a:p>
          <a:p>
            <a:r>
              <a:rPr lang="en-US" dirty="0"/>
              <a:t>Right to due process</a:t>
            </a:r>
          </a:p>
          <a:p>
            <a:r>
              <a:rPr lang="en-US" dirty="0"/>
              <a:t>Privacy within family, marriage, motherhood, procreation, &amp; child rearing</a:t>
            </a:r>
          </a:p>
          <a:p>
            <a:r>
              <a:rPr lang="en-US" dirty="0"/>
              <a:t>Personal autonomy / right to choose</a:t>
            </a:r>
          </a:p>
          <a:p>
            <a:r>
              <a:rPr lang="en-US" dirty="0"/>
              <a:t>Personal information</a:t>
            </a:r>
          </a:p>
        </p:txBody>
      </p:sp>
    </p:spTree>
    <p:extLst>
      <p:ext uri="{BB962C8B-B14F-4D97-AF65-F5344CB8AC3E}">
        <p14:creationId xmlns:p14="http://schemas.microsoft.com/office/powerpoint/2010/main" val="531033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e the source image">
            <a:extLst>
              <a:ext uri="{FF2B5EF4-FFF2-40B4-BE49-F238E27FC236}">
                <a16:creationId xmlns:a16="http://schemas.microsoft.com/office/drawing/2014/main" id="{012111EC-BC47-4106-9571-A9680D454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14800"/>
            <a:ext cx="2971800" cy="1285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295400" y="304800"/>
            <a:ext cx="7162800" cy="1143000"/>
          </a:xfrm>
        </p:spPr>
        <p:txBody>
          <a:bodyPr>
            <a:normAutofit fontScale="90000"/>
          </a:bodyPr>
          <a:lstStyle/>
          <a:p>
            <a:r>
              <a:rPr lang="en-US" dirty="0"/>
              <a:t>Key Constitutional Amendments</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a:xfrm>
            <a:off x="685800" y="1600200"/>
            <a:ext cx="8229600" cy="4953000"/>
          </a:xfrm>
        </p:spPr>
        <p:txBody>
          <a:bodyPr>
            <a:normAutofit lnSpcReduction="10000"/>
          </a:bodyPr>
          <a:lstStyle/>
          <a:p>
            <a:r>
              <a:rPr lang="en-US" dirty="0"/>
              <a:t>Congress votes, states ratify (3/4 must ratify)</a:t>
            </a:r>
          </a:p>
          <a:p>
            <a:r>
              <a:rPr lang="en-US" dirty="0"/>
              <a:t>First 10 are the Bill of Rights</a:t>
            </a:r>
          </a:p>
          <a:p>
            <a:r>
              <a:rPr lang="en-US" dirty="0"/>
              <a:t>13</a:t>
            </a:r>
            <a:r>
              <a:rPr lang="en-US" baseline="30000" dirty="0"/>
              <a:t>th</a:t>
            </a:r>
            <a:r>
              <a:rPr lang="en-US" dirty="0"/>
              <a:t> abolished slavery</a:t>
            </a:r>
          </a:p>
          <a:p>
            <a:r>
              <a:rPr lang="en-US" dirty="0"/>
              <a:t>14</a:t>
            </a:r>
            <a:r>
              <a:rPr lang="en-US" baseline="30000" dirty="0"/>
              <a:t>th</a:t>
            </a:r>
            <a:r>
              <a:rPr lang="en-US" dirty="0"/>
              <a:t> defined American citizenship</a:t>
            </a:r>
          </a:p>
          <a:p>
            <a:r>
              <a:rPr lang="en-US" dirty="0"/>
              <a:t>15</a:t>
            </a:r>
            <a:r>
              <a:rPr lang="en-US" baseline="30000" dirty="0"/>
              <a:t>th</a:t>
            </a:r>
            <a:r>
              <a:rPr lang="en-US" dirty="0"/>
              <a:t> gave all men the right to vote</a:t>
            </a:r>
          </a:p>
          <a:p>
            <a:r>
              <a:rPr lang="en-US" dirty="0"/>
              <a:t>16</a:t>
            </a:r>
            <a:r>
              <a:rPr lang="en-US" baseline="30000" dirty="0"/>
              <a:t>th</a:t>
            </a:r>
            <a:r>
              <a:rPr lang="en-US" dirty="0"/>
              <a:t> established income tax</a:t>
            </a:r>
          </a:p>
          <a:p>
            <a:r>
              <a:rPr lang="en-US" dirty="0"/>
              <a:t>18</a:t>
            </a:r>
            <a:r>
              <a:rPr lang="en-US" baseline="30000" dirty="0"/>
              <a:t>th</a:t>
            </a:r>
            <a:r>
              <a:rPr lang="en-US" dirty="0"/>
              <a:t> / 21</a:t>
            </a:r>
            <a:r>
              <a:rPr lang="en-US" baseline="30000" dirty="0"/>
              <a:t>st</a:t>
            </a:r>
            <a:r>
              <a:rPr lang="en-US" dirty="0"/>
              <a:t> Prohibition</a:t>
            </a:r>
          </a:p>
          <a:p>
            <a:r>
              <a:rPr lang="en-US" dirty="0"/>
              <a:t>19</a:t>
            </a:r>
            <a:r>
              <a:rPr lang="en-US" baseline="30000" dirty="0"/>
              <a:t>th</a:t>
            </a:r>
            <a:r>
              <a:rPr lang="en-US" dirty="0"/>
              <a:t> gave women the right to vote</a:t>
            </a:r>
          </a:p>
          <a:p>
            <a:r>
              <a:rPr lang="en-US" dirty="0"/>
              <a:t>22</a:t>
            </a:r>
            <a:r>
              <a:rPr lang="en-US" baseline="30000" dirty="0"/>
              <a:t>nd</a:t>
            </a:r>
            <a:r>
              <a:rPr lang="en-US" dirty="0"/>
              <a:t> limited presidency to two terms</a:t>
            </a:r>
          </a:p>
          <a:p>
            <a:endParaRPr lang="en-US" dirty="0"/>
          </a:p>
        </p:txBody>
      </p:sp>
    </p:spTree>
    <p:extLst>
      <p:ext uri="{BB962C8B-B14F-4D97-AF65-F5344CB8AC3E}">
        <p14:creationId xmlns:p14="http://schemas.microsoft.com/office/powerpoint/2010/main" val="95573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905000"/>
            <a:ext cx="8001000" cy="4525963"/>
          </a:xfrm>
        </p:spPr>
        <p:txBody>
          <a:bodyPr>
            <a:normAutofit/>
          </a:bodyPr>
          <a:lstStyle/>
          <a:p>
            <a:pPr marL="514350" indent="-514350">
              <a:spcBef>
                <a:spcPts val="0"/>
              </a:spcBef>
              <a:buFont typeface="+mj-lt"/>
              <a:buAutoNum type="arabicPeriod"/>
            </a:pPr>
            <a:r>
              <a:rPr lang="en-US" dirty="0"/>
              <a:t>Define:</a:t>
            </a:r>
          </a:p>
          <a:p>
            <a:pPr marL="914400" lvl="1" indent="-514350">
              <a:spcBef>
                <a:spcPts val="0"/>
              </a:spcBef>
              <a:buFont typeface="+mj-lt"/>
              <a:buAutoNum type="alphaLcParenR"/>
            </a:pPr>
            <a:r>
              <a:rPr lang="en-US" dirty="0"/>
              <a:t>Popular sovereignty</a:t>
            </a:r>
          </a:p>
          <a:p>
            <a:pPr marL="914400" lvl="1" indent="-514350">
              <a:spcBef>
                <a:spcPts val="0"/>
              </a:spcBef>
              <a:buFont typeface="+mj-lt"/>
              <a:buAutoNum type="alphaLcParenR"/>
            </a:pPr>
            <a:r>
              <a:rPr lang="en-US" dirty="0"/>
              <a:t>Separation of powers</a:t>
            </a:r>
          </a:p>
          <a:p>
            <a:pPr marL="914400" lvl="1" indent="-514350">
              <a:spcBef>
                <a:spcPts val="0"/>
              </a:spcBef>
              <a:buFont typeface="+mj-lt"/>
              <a:buAutoNum type="alphaLcParenR"/>
            </a:pPr>
            <a:r>
              <a:rPr lang="en-US" dirty="0"/>
              <a:t>Judicial review</a:t>
            </a:r>
          </a:p>
          <a:p>
            <a:pPr marL="514350" indent="-514350">
              <a:spcBef>
                <a:spcPts val="0"/>
              </a:spcBef>
              <a:spcAft>
                <a:spcPts val="1800"/>
              </a:spcAft>
              <a:buFont typeface="+mj-lt"/>
              <a:buAutoNum type="arabicPeriod"/>
            </a:pPr>
            <a:endParaRPr lang="en-US" sz="500" dirty="0"/>
          </a:p>
          <a:p>
            <a:pPr marL="514350" indent="-514350">
              <a:spcBef>
                <a:spcPts val="0"/>
              </a:spcBef>
              <a:spcAft>
                <a:spcPts val="1800"/>
              </a:spcAft>
              <a:buFont typeface="+mj-lt"/>
              <a:buAutoNum type="arabicPeriod"/>
            </a:pPr>
            <a:r>
              <a:rPr lang="en-US" dirty="0"/>
              <a:t>How many articles are in the Constitution?</a:t>
            </a:r>
          </a:p>
          <a:p>
            <a:pPr marL="514350" indent="-514350">
              <a:spcBef>
                <a:spcPts val="0"/>
              </a:spcBef>
              <a:spcAft>
                <a:spcPts val="1800"/>
              </a:spcAft>
              <a:buFont typeface="+mj-lt"/>
              <a:buAutoNum type="arabicPeriod"/>
            </a:pPr>
            <a:r>
              <a:rPr lang="en-US" dirty="0"/>
              <a:t>What are the constitutional values we named?</a:t>
            </a:r>
          </a:p>
        </p:txBody>
      </p:sp>
      <p:pic>
        <p:nvPicPr>
          <p:cNvPr id="11266" name="Picture 2" descr="See the source image">
            <a:extLst>
              <a:ext uri="{FF2B5EF4-FFF2-40B4-BE49-F238E27FC236}">
                <a16:creationId xmlns:a16="http://schemas.microsoft.com/office/drawing/2014/main" id="{1E85FD80-55A2-4EAD-BAF8-0B85C5086D9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5861154" y="1524000"/>
            <a:ext cx="259704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640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The Bill of Rights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0"/>
              </a:spcAft>
              <a:buFont typeface="+mj-lt"/>
              <a:buAutoNum type="arabicPeriod" startAt="8"/>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the purpose of the Bill of Rights</a:t>
            </a:r>
          </a:p>
          <a:p>
            <a:pPr marL="342900" marR="0" lvl="0" indent="-342900">
              <a:lnSpc>
                <a:spcPct val="115000"/>
              </a:lnSpc>
              <a:spcBef>
                <a:spcPts val="0"/>
              </a:spcBef>
              <a:spcAft>
                <a:spcPts val="1000"/>
              </a:spcAft>
              <a:buFont typeface="+mj-lt"/>
              <a:buAutoNum type="arabicPeriod" startAt="8"/>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the rights spelled out in the Bill of Rights</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What rights are put forth in the Bill of Rights for all Americans?</a:t>
            </a:r>
            <a:endParaRPr lang="en-US" sz="4000" dirty="0">
              <a:solidFill>
                <a:schemeClr val="tx1"/>
              </a:solidFill>
            </a:endParaRPr>
          </a:p>
        </p:txBody>
      </p:sp>
    </p:spTree>
    <p:extLst>
      <p:ext uri="{BB962C8B-B14F-4D97-AF65-F5344CB8AC3E}">
        <p14:creationId xmlns:p14="http://schemas.microsoft.com/office/powerpoint/2010/main" val="3395568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Why the Bill of Rights</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p:txBody>
          <a:bodyPr>
            <a:normAutofit lnSpcReduction="10000"/>
          </a:bodyPr>
          <a:lstStyle/>
          <a:p>
            <a:r>
              <a:rPr lang="en-US" dirty="0"/>
              <a:t>When the 2</a:t>
            </a:r>
            <a:r>
              <a:rPr lang="en-US" baseline="30000" dirty="0"/>
              <a:t>nd</a:t>
            </a:r>
            <a:r>
              <a:rPr lang="en-US" dirty="0"/>
              <a:t> Continental Congress drafted the Constitution, they argued a lot</a:t>
            </a:r>
          </a:p>
          <a:p>
            <a:r>
              <a:rPr lang="en-US" dirty="0"/>
              <a:t>Federalists vs Anti-Federalists</a:t>
            </a:r>
          </a:p>
          <a:p>
            <a:r>
              <a:rPr lang="en-US" dirty="0"/>
              <a:t>Needed vagueness and compromise to get all states to vote to ratify the Constitution</a:t>
            </a:r>
          </a:p>
          <a:p>
            <a:r>
              <a:rPr lang="en-US" dirty="0"/>
              <a:t>James Madison drafted 12 amendments</a:t>
            </a:r>
          </a:p>
          <a:p>
            <a:pPr lvl="1"/>
            <a:r>
              <a:rPr lang="en-US" dirty="0"/>
              <a:t>1 was ratified in 1992, 1 was never ratified</a:t>
            </a:r>
          </a:p>
          <a:p>
            <a:r>
              <a:rPr lang="en-US" dirty="0"/>
              <a:t>Ratified and added to Constitution Dec 15, 1791</a:t>
            </a:r>
          </a:p>
        </p:txBody>
      </p:sp>
    </p:spTree>
    <p:extLst>
      <p:ext uri="{BB962C8B-B14F-4D97-AF65-F5344CB8AC3E}">
        <p14:creationId xmlns:p14="http://schemas.microsoft.com/office/powerpoint/2010/main" val="1609397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p:txBody>
          <a:bodyPr/>
          <a:lstStyle/>
          <a:p>
            <a:r>
              <a:rPr lang="en-US" dirty="0"/>
              <a:t>Debate</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idx="1"/>
          </p:nvPr>
        </p:nvSpPr>
        <p:spPr>
          <a:xfrm>
            <a:off x="457200" y="1600201"/>
            <a:ext cx="8229600" cy="3200400"/>
          </a:xfrm>
        </p:spPr>
        <p:txBody>
          <a:bodyPr>
            <a:normAutofit/>
          </a:bodyPr>
          <a:lstStyle/>
          <a:p>
            <a:r>
              <a:rPr lang="en-US" sz="2400" dirty="0"/>
              <a:t>The Federalists wanted a strong federal government. They were led by James Madison and influenced by Alexander Hamilton.</a:t>
            </a:r>
          </a:p>
          <a:p>
            <a:r>
              <a:rPr lang="en-US" sz="2400" dirty="0"/>
              <a:t>The </a:t>
            </a:r>
            <a:r>
              <a:rPr lang="en-US" sz="2400" u="sng" dirty="0"/>
              <a:t>Anti-Federalists</a:t>
            </a:r>
            <a:r>
              <a:rPr lang="en-US" sz="2400" dirty="0"/>
              <a:t> opposed a strong federal government. </a:t>
            </a:r>
            <a:r>
              <a:rPr lang="en-US" sz="2400" i="1" dirty="0"/>
              <a:t>They wanted </a:t>
            </a:r>
            <a:r>
              <a:rPr lang="en-US" sz="2400" b="1" i="1" dirty="0"/>
              <a:t>states</a:t>
            </a:r>
            <a:r>
              <a:rPr lang="en-US" sz="2400" i="1" dirty="0"/>
              <a:t> to have more authority. They were concerned that the presidency might evolve into a monarchy. </a:t>
            </a:r>
            <a:r>
              <a:rPr lang="en-US" sz="2400" dirty="0"/>
              <a:t>They were led by Patrick Henry. </a:t>
            </a:r>
            <a:r>
              <a:rPr lang="en-US" sz="2400" b="1" dirty="0"/>
              <a:t>They wanted a bill of rights to ensure individual rights wouldn’t erode.</a:t>
            </a:r>
          </a:p>
        </p:txBody>
      </p:sp>
      <p:pic>
        <p:nvPicPr>
          <p:cNvPr id="26626" name="Picture 2" descr="See the source image">
            <a:extLst>
              <a:ext uri="{FF2B5EF4-FFF2-40B4-BE49-F238E27FC236}">
                <a16:creationId xmlns:a16="http://schemas.microsoft.com/office/drawing/2014/main" id="{1AF4CE99-A130-421D-B045-CF077C5D7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5" y="4588503"/>
            <a:ext cx="3524250" cy="223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0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normAutofit fontScale="90000"/>
          </a:bodyPr>
          <a:lstStyle/>
          <a:p>
            <a:r>
              <a:rPr lang="en-US" dirty="0"/>
              <a:t>Ratification of the Constitution</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p:txBody>
          <a:bodyPr/>
          <a:lstStyle/>
          <a:p>
            <a:r>
              <a:rPr lang="en-US" dirty="0"/>
              <a:t>Of the 13 states, only five ratified the Constitution with relative ease (DE, PA, NJ, GA, &amp; CT)</a:t>
            </a:r>
          </a:p>
          <a:p>
            <a:r>
              <a:rPr lang="en-US" dirty="0"/>
              <a:t>The rest only came to ratification through recommending amendments</a:t>
            </a:r>
          </a:p>
          <a:p>
            <a:r>
              <a:rPr lang="en-US" dirty="0"/>
              <a:t>These amendments were compiled by Madison into the Bill of Rights</a:t>
            </a:r>
          </a:p>
        </p:txBody>
      </p:sp>
    </p:spTree>
    <p:extLst>
      <p:ext uri="{BB962C8B-B14F-4D97-AF65-F5344CB8AC3E}">
        <p14:creationId xmlns:p14="http://schemas.microsoft.com/office/powerpoint/2010/main" val="4283616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88C4CA-EF20-4883-B15C-9D02D9F4AADF}"/>
              </a:ext>
            </a:extLst>
          </p:cNvPr>
          <p:cNvSpPr>
            <a:spLocks noGrp="1"/>
          </p:cNvSpPr>
          <p:nvPr>
            <p:ph type="title"/>
          </p:nvPr>
        </p:nvSpPr>
        <p:spPr>
          <a:xfrm>
            <a:off x="1134687" y="274638"/>
            <a:ext cx="6858000" cy="1143000"/>
          </a:xfrm>
        </p:spPr>
        <p:txBody>
          <a:bodyPr anchor="ctr">
            <a:normAutofit/>
          </a:bodyPr>
          <a:lstStyle/>
          <a:p>
            <a:r>
              <a:rPr lang="en-US" dirty="0"/>
              <a:t>First Amendment</a:t>
            </a:r>
          </a:p>
        </p:txBody>
      </p:sp>
      <p:sp>
        <p:nvSpPr>
          <p:cNvPr id="6" name="Content Placeholder 5">
            <a:extLst>
              <a:ext uri="{FF2B5EF4-FFF2-40B4-BE49-F238E27FC236}">
                <a16:creationId xmlns:a16="http://schemas.microsoft.com/office/drawing/2014/main" id="{2B043915-8152-4EFB-9E19-EE3133F2B46D}"/>
              </a:ext>
            </a:extLst>
          </p:cNvPr>
          <p:cNvSpPr>
            <a:spLocks noGrp="1"/>
          </p:cNvSpPr>
          <p:nvPr>
            <p:ph sz="half" idx="1"/>
          </p:nvPr>
        </p:nvSpPr>
        <p:spPr>
          <a:xfrm>
            <a:off x="438150" y="2057749"/>
            <a:ext cx="4038600" cy="3610864"/>
          </a:xfrm>
        </p:spPr>
        <p:txBody>
          <a:bodyPr>
            <a:normAutofit/>
          </a:bodyPr>
          <a:lstStyle/>
          <a:p>
            <a:pPr marL="0" indent="0">
              <a:buNone/>
            </a:pPr>
            <a:r>
              <a:rPr lang="en-US" dirty="0"/>
              <a:t>1: Freedom of Religion, Freedom of Speech, Freedom of the Press, Right to Assemble, Right to petition the Government for a redress of grievances</a:t>
            </a:r>
          </a:p>
        </p:txBody>
      </p:sp>
      <p:pic>
        <p:nvPicPr>
          <p:cNvPr id="12290" name="Picture 2" descr="See the source image">
            <a:extLst>
              <a:ext uri="{FF2B5EF4-FFF2-40B4-BE49-F238E27FC236}">
                <a16:creationId xmlns:a16="http://schemas.microsoft.com/office/drawing/2014/main" id="{36875F6A-A07C-4DAC-88EF-815C51732B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8200" y="2515299"/>
            <a:ext cx="4038600" cy="2695765"/>
          </a:xfrm>
          <a:prstGeom prst="rect">
            <a:avLst/>
          </a:prstGeom>
          <a:solidFill>
            <a:srgbClr val="FFFFFF"/>
          </a:solidFill>
        </p:spPr>
      </p:pic>
    </p:spTree>
    <p:extLst>
      <p:ext uri="{BB962C8B-B14F-4D97-AF65-F5344CB8AC3E}">
        <p14:creationId xmlns:p14="http://schemas.microsoft.com/office/powerpoint/2010/main" val="1051711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A41986B8-3107-47F3-AB8A-E0CC9CFA2FC9}"/>
              </a:ext>
            </a:extLst>
          </p:cNvPr>
          <p:cNvSpPr>
            <a:spLocks noGrp="1"/>
          </p:cNvSpPr>
          <p:nvPr>
            <p:ph type="title"/>
          </p:nvPr>
        </p:nvSpPr>
        <p:spPr>
          <a:xfrm>
            <a:off x="1134687" y="274638"/>
            <a:ext cx="6858000" cy="1143000"/>
          </a:xfrm>
        </p:spPr>
        <p:txBody>
          <a:bodyPr/>
          <a:lstStyle/>
          <a:p>
            <a:r>
              <a:rPr lang="en-US" dirty="0"/>
              <a:t>2</a:t>
            </a:r>
            <a:r>
              <a:rPr lang="en-US" baseline="30000" dirty="0"/>
              <a:t>nd</a:t>
            </a:r>
            <a:r>
              <a:rPr lang="en-US" dirty="0"/>
              <a:t> &amp; 3</a:t>
            </a:r>
            <a:r>
              <a:rPr lang="en-US" baseline="30000" dirty="0"/>
              <a:t>rd</a:t>
            </a:r>
            <a:r>
              <a:rPr lang="en-US" dirty="0"/>
              <a:t> Amendments</a:t>
            </a:r>
          </a:p>
        </p:txBody>
      </p:sp>
      <p:pic>
        <p:nvPicPr>
          <p:cNvPr id="13314" name="Picture 2" descr="See the source image">
            <a:extLst>
              <a:ext uri="{FF2B5EF4-FFF2-40B4-BE49-F238E27FC236}">
                <a16:creationId xmlns:a16="http://schemas.microsoft.com/office/drawing/2014/main" id="{BE5650D9-6910-47B3-92EB-A08F28E6A4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9087" y="1417638"/>
            <a:ext cx="2065713" cy="2590237"/>
          </a:xfrm>
          <a:prstGeom prst="rect">
            <a:avLst/>
          </a:prstGeom>
          <a:solidFill>
            <a:srgbClr val="FFFFFF"/>
          </a:solidFill>
        </p:spPr>
      </p:pic>
      <p:sp>
        <p:nvSpPr>
          <p:cNvPr id="73" name="Content Placeholder 3">
            <a:extLst>
              <a:ext uri="{FF2B5EF4-FFF2-40B4-BE49-F238E27FC236}">
                <a16:creationId xmlns:a16="http://schemas.microsoft.com/office/drawing/2014/main" id="{A746F0C0-61D3-4209-A571-998A87D1ED12}"/>
              </a:ext>
            </a:extLst>
          </p:cNvPr>
          <p:cNvSpPr>
            <a:spLocks noGrp="1"/>
          </p:cNvSpPr>
          <p:nvPr>
            <p:ph sz="half" idx="2"/>
          </p:nvPr>
        </p:nvSpPr>
        <p:spPr>
          <a:xfrm>
            <a:off x="4672274" y="1839070"/>
            <a:ext cx="4038600" cy="4525963"/>
          </a:xfrm>
        </p:spPr>
        <p:txBody>
          <a:bodyPr/>
          <a:lstStyle/>
          <a:p>
            <a:pPr marL="514350" indent="-514350">
              <a:buFont typeface="+mj-lt"/>
              <a:buAutoNum type="arabicPeriod" startAt="2"/>
            </a:pPr>
            <a:r>
              <a:rPr lang="en-US" dirty="0"/>
              <a:t>Citizens’ rights to bear arms</a:t>
            </a:r>
          </a:p>
          <a:p>
            <a:endParaRPr lang="en-US" dirty="0"/>
          </a:p>
          <a:p>
            <a:endParaRPr lang="en-US" dirty="0"/>
          </a:p>
          <a:p>
            <a:pPr marL="514350" indent="-514350">
              <a:buFont typeface="+mj-lt"/>
              <a:buAutoNum type="arabicPeriod" startAt="3"/>
            </a:pPr>
            <a:r>
              <a:rPr lang="en-US" dirty="0"/>
              <a:t>Prevents the government from quartering troops in private homes</a:t>
            </a:r>
          </a:p>
        </p:txBody>
      </p:sp>
      <p:pic>
        <p:nvPicPr>
          <p:cNvPr id="13316" name="Picture 4" descr="See the source image">
            <a:extLst>
              <a:ext uri="{FF2B5EF4-FFF2-40B4-BE49-F238E27FC236}">
                <a16:creationId xmlns:a16="http://schemas.microsoft.com/office/drawing/2014/main" id="{B4C28ED8-FAA4-4A22-B5C7-CC7ECAB1F7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1698" y="3810000"/>
            <a:ext cx="2795587" cy="215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3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fontScale="90000"/>
          </a:bodyPr>
          <a:lstStyle/>
          <a:p>
            <a:r>
              <a:rPr lang="en-US" dirty="0"/>
              <a:t>The Declaration of Independence</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0"/>
              </a:spcAft>
              <a:buFont typeface="+mj-lt"/>
              <a:buAutoNum type="arabicPeriod"/>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who wrote the Declaration of Independence, when, and why.</a:t>
            </a:r>
          </a:p>
          <a:p>
            <a:pPr marL="342900" marR="0" lvl="0" indent="-342900">
              <a:lnSpc>
                <a:spcPct val="115000"/>
              </a:lnSpc>
              <a:spcBef>
                <a:spcPts val="0"/>
              </a:spcBef>
              <a:spcAft>
                <a:spcPts val="0"/>
              </a:spcAft>
              <a:buFont typeface="+mj-lt"/>
              <a:buAutoNum type="arabicPeriod"/>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the five parts of the Declaration of Independence.</a:t>
            </a:r>
          </a:p>
          <a:p>
            <a:pPr marL="342900" marR="0" lvl="0" indent="-342900">
              <a:lnSpc>
                <a:spcPct val="115000"/>
              </a:lnSpc>
              <a:spcBef>
                <a:spcPts val="0"/>
              </a:spcBef>
              <a:spcAft>
                <a:spcPts val="1000"/>
              </a:spcAft>
              <a:buFont typeface="+mj-lt"/>
              <a:buAutoNum type="arabicPeriod"/>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the American values established in the Declaration of Independence</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What did the Declaration of Independence do for the fledgling American nation?</a:t>
            </a:r>
            <a:endParaRPr lang="en-US" sz="4000" dirty="0">
              <a:solidFill>
                <a:schemeClr val="tx1"/>
              </a:solidFill>
            </a:endParaRPr>
          </a:p>
        </p:txBody>
      </p:sp>
    </p:spTree>
    <p:extLst>
      <p:ext uri="{BB962C8B-B14F-4D97-AF65-F5344CB8AC3E}">
        <p14:creationId xmlns:p14="http://schemas.microsoft.com/office/powerpoint/2010/main" val="37155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4</a:t>
            </a:r>
            <a:r>
              <a:rPr lang="en-US" baseline="30000" dirty="0"/>
              <a:t>th</a:t>
            </a:r>
            <a:r>
              <a:rPr lang="en-US" dirty="0"/>
              <a:t> &amp; 5</a:t>
            </a:r>
            <a:r>
              <a:rPr lang="en-US" baseline="30000" dirty="0"/>
              <a:t>th</a:t>
            </a:r>
            <a:r>
              <a:rPr lang="en-US" dirty="0"/>
              <a:t> Amendments</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a:xfrm>
            <a:off x="457200" y="1600200"/>
            <a:ext cx="5143502" cy="4525963"/>
          </a:xfrm>
        </p:spPr>
        <p:txBody>
          <a:bodyPr>
            <a:normAutofit fontScale="92500"/>
          </a:bodyPr>
          <a:lstStyle/>
          <a:p>
            <a:pPr marL="514350" indent="-514350">
              <a:buFont typeface="+mj-lt"/>
              <a:buAutoNum type="arabicPeriod" startAt="4"/>
            </a:pPr>
            <a:r>
              <a:rPr lang="en-US" dirty="0"/>
              <a:t>No unreasonable search and seizure of the property of US citizens</a:t>
            </a:r>
          </a:p>
          <a:p>
            <a:pPr marL="514350" indent="-514350">
              <a:buFont typeface="+mj-lt"/>
              <a:buAutoNum type="arabicPeriod" startAt="4"/>
            </a:pPr>
            <a:endParaRPr lang="en-US" dirty="0"/>
          </a:p>
          <a:p>
            <a:pPr marL="514350" indent="-514350">
              <a:buFont typeface="+mj-lt"/>
              <a:buAutoNum type="arabicPeriod" startAt="4"/>
            </a:pPr>
            <a:r>
              <a:rPr lang="en-US" dirty="0"/>
              <a:t>No self-incrimination (“take the fifth”), no prosecution or punishment without due process, no double jeopardy, eminent domain</a:t>
            </a:r>
          </a:p>
          <a:p>
            <a:endParaRPr lang="en-US" dirty="0"/>
          </a:p>
        </p:txBody>
      </p:sp>
      <p:pic>
        <p:nvPicPr>
          <p:cNvPr id="14338" name="Picture 2" descr="See the source image">
            <a:extLst>
              <a:ext uri="{FF2B5EF4-FFF2-40B4-BE49-F238E27FC236}">
                <a16:creationId xmlns:a16="http://schemas.microsoft.com/office/drawing/2014/main" id="{B8D584CB-B039-4BD0-BB41-D45AE0E29F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0702" y="1398588"/>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ee the source image">
            <a:extLst>
              <a:ext uri="{FF2B5EF4-FFF2-40B4-BE49-F238E27FC236}">
                <a16:creationId xmlns:a16="http://schemas.microsoft.com/office/drawing/2014/main" id="{BC7733C7-87B9-4414-B519-A5984958C8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1054" y="4129087"/>
            <a:ext cx="1559948" cy="22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907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6</a:t>
            </a:r>
            <a:r>
              <a:rPr lang="en-US" baseline="30000" dirty="0"/>
              <a:t>th</a:t>
            </a:r>
            <a:r>
              <a:rPr lang="en-US" dirty="0"/>
              <a:t> &amp; 7</a:t>
            </a:r>
            <a:r>
              <a:rPr lang="en-US" baseline="30000" dirty="0"/>
              <a:t>th</a:t>
            </a:r>
            <a:r>
              <a:rPr lang="en-US" dirty="0"/>
              <a:t> Amendments</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a:xfrm>
            <a:off x="4038600" y="1600200"/>
            <a:ext cx="4648200" cy="4525963"/>
          </a:xfrm>
        </p:spPr>
        <p:txBody>
          <a:bodyPr>
            <a:normAutofit fontScale="92500" lnSpcReduction="10000"/>
          </a:bodyPr>
          <a:lstStyle/>
          <a:p>
            <a:pPr marL="514350" indent="-514350">
              <a:buFont typeface="+mj-lt"/>
              <a:buAutoNum type="arabicPeriod" startAt="6"/>
            </a:pPr>
            <a:r>
              <a:rPr lang="en-US" dirty="0"/>
              <a:t>Guarantees a speedy trial by a jury of one’s peers, being informed of the crime you’re accused of, and the right to confront witnesses, compel testimony, and have legal representation.</a:t>
            </a:r>
          </a:p>
          <a:p>
            <a:pPr marL="514350" indent="-514350">
              <a:buFont typeface="+mj-lt"/>
              <a:buAutoNum type="arabicPeriod" startAt="6"/>
            </a:pPr>
            <a:r>
              <a:rPr lang="en-US" dirty="0"/>
              <a:t>Provides that civil cases also be tried by jury.</a:t>
            </a:r>
          </a:p>
        </p:txBody>
      </p:sp>
      <p:pic>
        <p:nvPicPr>
          <p:cNvPr id="15362" name="Picture 2" descr="See the source image">
            <a:extLst>
              <a:ext uri="{FF2B5EF4-FFF2-40B4-BE49-F238E27FC236}">
                <a16:creationId xmlns:a16="http://schemas.microsoft.com/office/drawing/2014/main" id="{3939E09F-5800-412D-9F1A-7482978D6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64062"/>
            <a:ext cx="238125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ee the source image">
            <a:extLst>
              <a:ext uri="{FF2B5EF4-FFF2-40B4-BE49-F238E27FC236}">
                <a16:creationId xmlns:a16="http://schemas.microsoft.com/office/drawing/2014/main" id="{7B7CB11F-AFCD-4A2F-BFF4-C27612322E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1398588"/>
            <a:ext cx="38608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327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134687" y="274638"/>
            <a:ext cx="6858000" cy="1143000"/>
          </a:xfrm>
        </p:spPr>
        <p:txBody>
          <a:bodyPr anchor="ctr">
            <a:normAutofit/>
          </a:bodyPr>
          <a:lstStyle/>
          <a:p>
            <a:r>
              <a:rPr lang="en-US" dirty="0"/>
              <a:t>8</a:t>
            </a:r>
            <a:r>
              <a:rPr lang="en-US" baseline="30000" dirty="0"/>
              <a:t>th</a:t>
            </a:r>
            <a:r>
              <a:rPr lang="en-US" dirty="0"/>
              <a:t> &amp; 9</a:t>
            </a:r>
            <a:r>
              <a:rPr lang="en-US" baseline="30000" dirty="0"/>
              <a:t>th</a:t>
            </a:r>
            <a:r>
              <a:rPr lang="en-US" dirty="0"/>
              <a:t> Amendments</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sz="half" idx="1"/>
          </p:nvPr>
        </p:nvSpPr>
        <p:spPr>
          <a:xfrm>
            <a:off x="457200" y="1600200"/>
            <a:ext cx="4038600" cy="4525963"/>
          </a:xfrm>
        </p:spPr>
        <p:txBody>
          <a:bodyPr>
            <a:normAutofit/>
          </a:bodyPr>
          <a:lstStyle/>
          <a:p>
            <a:pPr marL="514350" indent="-514350">
              <a:lnSpc>
                <a:spcPct val="90000"/>
              </a:lnSpc>
              <a:buFont typeface="+mj-lt"/>
              <a:buAutoNum type="arabicPeriod" startAt="8"/>
            </a:pPr>
            <a:r>
              <a:rPr lang="en-US" dirty="0"/>
              <a:t>Prohibits excessive bail, excessive fines, and cruel and unusual punishments.</a:t>
            </a:r>
            <a:endParaRPr lang="en-US"/>
          </a:p>
          <a:p>
            <a:pPr marL="514350" indent="-514350">
              <a:lnSpc>
                <a:spcPct val="90000"/>
              </a:lnSpc>
              <a:buFont typeface="+mj-lt"/>
              <a:buAutoNum type="arabicPeriod" startAt="8"/>
            </a:pPr>
            <a:endParaRPr lang="en-US"/>
          </a:p>
          <a:p>
            <a:pPr marL="514350" indent="-514350">
              <a:lnSpc>
                <a:spcPct val="90000"/>
              </a:lnSpc>
              <a:buFont typeface="+mj-lt"/>
              <a:buAutoNum type="arabicPeriod" startAt="9"/>
            </a:pPr>
            <a:r>
              <a:rPr lang="en-US" dirty="0"/>
              <a:t>The list of rights in the Constitution is not exhaustive, and that the people still have all the rights that are not listed.</a:t>
            </a:r>
            <a:endParaRPr lang="en-US"/>
          </a:p>
        </p:txBody>
      </p:sp>
      <p:pic>
        <p:nvPicPr>
          <p:cNvPr id="16386" name="Picture 2" descr="See the source image">
            <a:extLst>
              <a:ext uri="{FF2B5EF4-FFF2-40B4-BE49-F238E27FC236}">
                <a16:creationId xmlns:a16="http://schemas.microsoft.com/office/drawing/2014/main" id="{D8BF5723-856E-4995-861E-95E789E8FA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7252" y="1288416"/>
            <a:ext cx="4038600" cy="2574607"/>
          </a:xfrm>
          <a:prstGeom prst="rect">
            <a:avLst/>
          </a:prstGeom>
          <a:solidFill>
            <a:srgbClr val="FFFFFF"/>
          </a:solidFill>
        </p:spPr>
      </p:pic>
      <p:pic>
        <p:nvPicPr>
          <p:cNvPr id="16388" name="Picture 4" descr="See the source image">
            <a:extLst>
              <a:ext uri="{FF2B5EF4-FFF2-40B4-BE49-F238E27FC236}">
                <a16:creationId xmlns:a16="http://schemas.microsoft.com/office/drawing/2014/main" id="{9E56F00E-A89F-434D-9D43-BDC4519BE9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0146" y="3863023"/>
            <a:ext cx="3432811" cy="257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912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10</a:t>
            </a:r>
            <a:r>
              <a:rPr lang="en-US" baseline="30000" dirty="0"/>
              <a:t>th</a:t>
            </a:r>
            <a:r>
              <a:rPr lang="en-US" dirty="0"/>
              <a:t> Amendment</a:t>
            </a:r>
          </a:p>
        </p:txBody>
      </p:sp>
      <p:pic>
        <p:nvPicPr>
          <p:cNvPr id="17410" name="Picture 2" descr="See the source image">
            <a:extLst>
              <a:ext uri="{FF2B5EF4-FFF2-40B4-BE49-F238E27FC236}">
                <a16:creationId xmlns:a16="http://schemas.microsoft.com/office/drawing/2014/main" id="{8C799AA6-5798-4AEE-934E-3F4DDF5CB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12192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906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State Rights</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p:txBody>
          <a:bodyPr>
            <a:normAutofit lnSpcReduction="10000"/>
          </a:bodyPr>
          <a:lstStyle/>
          <a:p>
            <a:r>
              <a:rPr lang="en-US" dirty="0"/>
              <a:t>The Bill of Rights applied only to the federal government</a:t>
            </a:r>
          </a:p>
          <a:p>
            <a:r>
              <a:rPr lang="en-US" dirty="0"/>
              <a:t>After the Civil War, with the passage of the 14</a:t>
            </a:r>
            <a:r>
              <a:rPr lang="en-US" baseline="30000" dirty="0"/>
              <a:t>th</a:t>
            </a:r>
            <a:r>
              <a:rPr lang="en-US" dirty="0"/>
              <a:t> Amendment, courts began interpreting the Constitution in favor of extending these rights to state and local governments</a:t>
            </a:r>
          </a:p>
          <a:p>
            <a:r>
              <a:rPr lang="en-US" dirty="0"/>
              <a:t>Most of the Bill of Rights is now enforceable against state governments</a:t>
            </a:r>
          </a:p>
          <a:p>
            <a:r>
              <a:rPr lang="en-US" dirty="0"/>
              <a:t>This is called </a:t>
            </a:r>
            <a:r>
              <a:rPr lang="en-US" i="1" dirty="0"/>
              <a:t>incorporation</a:t>
            </a:r>
          </a:p>
        </p:txBody>
      </p:sp>
    </p:spTree>
    <p:extLst>
      <p:ext uri="{BB962C8B-B14F-4D97-AF65-F5344CB8AC3E}">
        <p14:creationId xmlns:p14="http://schemas.microsoft.com/office/powerpoint/2010/main" val="3445593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1"/>
            <a:ext cx="8001000" cy="1981199"/>
          </a:xfrm>
        </p:spPr>
        <p:txBody>
          <a:bodyPr>
            <a:normAutofit/>
          </a:bodyPr>
          <a:lstStyle/>
          <a:p>
            <a:pPr marL="514350" indent="-514350">
              <a:spcBef>
                <a:spcPts val="0"/>
              </a:spcBef>
              <a:spcAft>
                <a:spcPts val="1800"/>
              </a:spcAft>
              <a:buFont typeface="+mj-lt"/>
              <a:buAutoNum type="arabicPeriod"/>
            </a:pPr>
            <a:r>
              <a:rPr lang="en-US" sz="2000" dirty="0"/>
              <a:t>Whose concern that rights might be eroded, and the presidency turn into a monarchy caused the Bill of Rights to be written?</a:t>
            </a:r>
          </a:p>
          <a:p>
            <a:pPr marL="1314450" lvl="2" indent="-514350">
              <a:spcBef>
                <a:spcPts val="0"/>
              </a:spcBef>
              <a:buFont typeface="+mj-lt"/>
              <a:buAutoNum type="alphaLcParenR"/>
            </a:pPr>
            <a:r>
              <a:rPr lang="en-US" sz="1600" dirty="0"/>
              <a:t>Federalists</a:t>
            </a:r>
          </a:p>
          <a:p>
            <a:pPr marL="1314450" lvl="2" indent="-514350">
              <a:spcBef>
                <a:spcPts val="0"/>
              </a:spcBef>
              <a:buFont typeface="+mj-lt"/>
              <a:buAutoNum type="alphaLcParenR"/>
            </a:pPr>
            <a:r>
              <a:rPr lang="en-US" sz="1600" dirty="0"/>
              <a:t>Anti-Federalists</a:t>
            </a:r>
          </a:p>
          <a:p>
            <a:pPr marL="1314450" lvl="2" indent="-514350">
              <a:spcBef>
                <a:spcPts val="0"/>
              </a:spcBef>
              <a:buFont typeface="+mj-lt"/>
              <a:buAutoNum type="alphaLcParenR"/>
            </a:pPr>
            <a:endParaRPr lang="en-US" sz="1600" dirty="0"/>
          </a:p>
          <a:p>
            <a:pPr marL="514350" indent="-514350">
              <a:spcBef>
                <a:spcPts val="0"/>
              </a:spcBef>
              <a:buFont typeface="+mj-lt"/>
              <a:buAutoNum type="arabicPeriod"/>
            </a:pPr>
            <a:r>
              <a:rPr lang="en-US" sz="2000" dirty="0"/>
              <a:t>Match a right to its Amendment:</a:t>
            </a:r>
          </a:p>
        </p:txBody>
      </p:sp>
      <p:pic>
        <p:nvPicPr>
          <p:cNvPr id="5" name="Picture 2" descr="See the source image">
            <a:extLst>
              <a:ext uri="{FF2B5EF4-FFF2-40B4-BE49-F238E27FC236}">
                <a16:creationId xmlns:a16="http://schemas.microsoft.com/office/drawing/2014/main" id="{51915E44-0AAA-45FB-A335-444ABBA92CC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019800" y="2524991"/>
            <a:ext cx="2667000" cy="21128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A189B0-65E3-4E75-A233-A99A1F15B919}"/>
              </a:ext>
            </a:extLst>
          </p:cNvPr>
          <p:cNvSpPr txBox="1"/>
          <p:nvPr/>
        </p:nvSpPr>
        <p:spPr>
          <a:xfrm>
            <a:off x="3581400" y="4242136"/>
            <a:ext cx="4114800" cy="2031325"/>
          </a:xfrm>
          <a:prstGeom prst="rect">
            <a:avLst/>
          </a:prstGeom>
          <a:noFill/>
        </p:spPr>
        <p:txBody>
          <a:bodyPr wrap="square" rtlCol="0">
            <a:spAutoFit/>
          </a:bodyPr>
          <a:lstStyle/>
          <a:p>
            <a:pPr marL="0" lvl="2">
              <a:spcBef>
                <a:spcPts val="0"/>
              </a:spcBef>
              <a:buFont typeface="+mj-lt"/>
              <a:buAutoNum type="alphaLcParenR"/>
            </a:pPr>
            <a:r>
              <a:rPr lang="en-US" sz="1800" dirty="0"/>
              <a:t>  Free Speech</a:t>
            </a:r>
          </a:p>
          <a:p>
            <a:pPr marL="0" lvl="2">
              <a:buFont typeface="+mj-lt"/>
              <a:buAutoNum type="alphaLcParenR"/>
            </a:pPr>
            <a:r>
              <a:rPr lang="en-US" dirty="0"/>
              <a:t>  No Self-incrimination</a:t>
            </a:r>
          </a:p>
          <a:p>
            <a:pPr marL="0" lvl="2">
              <a:buFont typeface="+mj-lt"/>
              <a:buAutoNum type="alphaLcParenR"/>
            </a:pPr>
            <a:r>
              <a:rPr lang="en-US" dirty="0"/>
              <a:t>  Bear Arms</a:t>
            </a:r>
          </a:p>
          <a:p>
            <a:pPr marL="0" lvl="2">
              <a:buFont typeface="+mj-lt"/>
              <a:buAutoNum type="alphaLcParenR"/>
            </a:pPr>
            <a:r>
              <a:rPr lang="en-US" dirty="0"/>
              <a:t>  Freedom of Religion</a:t>
            </a:r>
          </a:p>
          <a:p>
            <a:pPr marL="0" lvl="2">
              <a:buFont typeface="+mj-lt"/>
              <a:buAutoNum type="alphaLcParenR"/>
            </a:pPr>
            <a:r>
              <a:rPr lang="en-US" dirty="0"/>
              <a:t>  Speedy trial</a:t>
            </a:r>
          </a:p>
          <a:p>
            <a:pPr marL="0" lvl="2">
              <a:buFont typeface="+mj-lt"/>
              <a:buAutoNum type="alphaLcParenR"/>
            </a:pPr>
            <a:r>
              <a:rPr lang="en-US" dirty="0"/>
              <a:t>   Powers not specified to the</a:t>
            </a:r>
          </a:p>
          <a:p>
            <a:pPr marL="0" lvl="2"/>
            <a:r>
              <a:rPr lang="en-US" dirty="0"/>
              <a:t>          US gov’t go to the states</a:t>
            </a:r>
          </a:p>
        </p:txBody>
      </p:sp>
      <p:sp>
        <p:nvSpPr>
          <p:cNvPr id="7" name="TextBox 6">
            <a:extLst>
              <a:ext uri="{FF2B5EF4-FFF2-40B4-BE49-F238E27FC236}">
                <a16:creationId xmlns:a16="http://schemas.microsoft.com/office/drawing/2014/main" id="{4F39EA69-3922-4FBB-A6D6-50A1B7586A4D}"/>
              </a:ext>
            </a:extLst>
          </p:cNvPr>
          <p:cNvSpPr txBox="1"/>
          <p:nvPr/>
        </p:nvSpPr>
        <p:spPr>
          <a:xfrm>
            <a:off x="1981200" y="3689001"/>
            <a:ext cx="2971800" cy="3416320"/>
          </a:xfrm>
          <a:prstGeom prst="rect">
            <a:avLst/>
          </a:prstGeom>
          <a:noFill/>
        </p:spPr>
        <p:txBody>
          <a:bodyPr wrap="square" rtlCol="0">
            <a:spAutoFit/>
          </a:bodyPr>
          <a:lstStyle/>
          <a:p>
            <a:r>
              <a:rPr lang="en-US" b="1" u="sng" dirty="0"/>
              <a:t>Amendments</a:t>
            </a:r>
            <a:r>
              <a:rPr lang="en-US" dirty="0"/>
              <a:t>:</a:t>
            </a:r>
          </a:p>
          <a:p>
            <a:r>
              <a:rPr lang="en-US" dirty="0"/>
              <a:t>1</a:t>
            </a:r>
            <a:r>
              <a:rPr lang="en-US" baseline="30000" dirty="0"/>
              <a:t>st</a:t>
            </a:r>
            <a:endParaRPr lang="en-US" dirty="0"/>
          </a:p>
          <a:p>
            <a:r>
              <a:rPr lang="en-US" dirty="0"/>
              <a:t>2</a:t>
            </a:r>
            <a:r>
              <a:rPr lang="en-US" baseline="30000" dirty="0"/>
              <a:t>nd</a:t>
            </a:r>
            <a:endParaRPr lang="en-US" dirty="0"/>
          </a:p>
          <a:p>
            <a:r>
              <a:rPr lang="en-US" dirty="0"/>
              <a:t>3</a:t>
            </a:r>
            <a:r>
              <a:rPr lang="en-US" baseline="30000" dirty="0"/>
              <a:t>rd</a:t>
            </a:r>
            <a:endParaRPr lang="en-US" dirty="0"/>
          </a:p>
          <a:p>
            <a:r>
              <a:rPr lang="en-US" dirty="0"/>
              <a:t>4</a:t>
            </a:r>
            <a:r>
              <a:rPr lang="en-US" baseline="30000" dirty="0"/>
              <a:t>th</a:t>
            </a:r>
            <a:endParaRPr lang="en-US" dirty="0"/>
          </a:p>
          <a:p>
            <a:r>
              <a:rPr lang="en-US" dirty="0"/>
              <a:t>5</a:t>
            </a:r>
            <a:r>
              <a:rPr lang="en-US" baseline="30000" dirty="0"/>
              <a:t>th</a:t>
            </a:r>
            <a:endParaRPr lang="en-US" dirty="0"/>
          </a:p>
          <a:p>
            <a:r>
              <a:rPr lang="en-US" dirty="0"/>
              <a:t>6</a:t>
            </a:r>
            <a:r>
              <a:rPr lang="en-US" baseline="30000" dirty="0"/>
              <a:t>th</a:t>
            </a:r>
            <a:endParaRPr lang="en-US" dirty="0"/>
          </a:p>
          <a:p>
            <a:r>
              <a:rPr lang="en-US" dirty="0"/>
              <a:t>7</a:t>
            </a:r>
            <a:r>
              <a:rPr lang="en-US" baseline="30000" dirty="0"/>
              <a:t>th</a:t>
            </a:r>
            <a:endParaRPr lang="en-US" dirty="0"/>
          </a:p>
          <a:p>
            <a:r>
              <a:rPr lang="en-US" dirty="0"/>
              <a:t>8</a:t>
            </a:r>
            <a:r>
              <a:rPr lang="en-US" baseline="30000" dirty="0"/>
              <a:t>th</a:t>
            </a:r>
            <a:endParaRPr lang="en-US" dirty="0"/>
          </a:p>
          <a:p>
            <a:r>
              <a:rPr lang="en-US" dirty="0"/>
              <a:t>9</a:t>
            </a:r>
            <a:r>
              <a:rPr lang="en-US" baseline="30000" dirty="0"/>
              <a:t>th</a:t>
            </a:r>
            <a:r>
              <a:rPr lang="en-US" dirty="0"/>
              <a:t> </a:t>
            </a:r>
          </a:p>
          <a:p>
            <a:r>
              <a:rPr lang="en-US" dirty="0"/>
              <a:t>10</a:t>
            </a:r>
            <a:r>
              <a:rPr lang="en-US" baseline="30000" dirty="0"/>
              <a:t>th</a:t>
            </a:r>
            <a:endParaRPr lang="en-US" dirty="0"/>
          </a:p>
          <a:p>
            <a:endParaRPr lang="en-US" dirty="0"/>
          </a:p>
        </p:txBody>
      </p:sp>
    </p:spTree>
    <p:extLst>
      <p:ext uri="{BB962C8B-B14F-4D97-AF65-F5344CB8AC3E}">
        <p14:creationId xmlns:p14="http://schemas.microsoft.com/office/powerpoint/2010/main" val="1310685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A Democratic Republic</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24345" y="1600200"/>
            <a:ext cx="7772400" cy="4144963"/>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20000"/>
              </a:lnSpc>
              <a:spcBef>
                <a:spcPts val="0"/>
              </a:spcBef>
              <a:buFont typeface="+mj-lt"/>
              <a:buAutoNum type="arabicPeriod" startAt="10"/>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Differentiate a </a:t>
            </a: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Republic</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from a </a:t>
            </a: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Democracy</a:t>
            </a:r>
          </a:p>
          <a:p>
            <a:pPr marL="342900" indent="-342900">
              <a:lnSpc>
                <a:spcPct val="120000"/>
              </a:lnSpc>
              <a:spcBef>
                <a:spcPts val="0"/>
              </a:spcBef>
              <a:buFont typeface="+mj-lt"/>
              <a:buAutoNum type="arabicPeriod" startAt="10"/>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key attributes of government put forth in the Declaration of Independence and Constitution</a:t>
            </a:r>
          </a:p>
          <a:p>
            <a:pPr marL="342900" marR="0" lvl="0" indent="-342900">
              <a:lnSpc>
                <a:spcPct val="115000"/>
              </a:lnSpc>
              <a:spcBef>
                <a:spcPts val="0"/>
              </a:spcBef>
              <a:spcAft>
                <a:spcPts val="1000"/>
              </a:spcAft>
              <a:buFont typeface="+mj-lt"/>
              <a:buAutoNum type="arabicPeriod" startAt="10"/>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b="1" u="sng" dirty="0">
                <a:solidFill>
                  <a:schemeClr val="tx1"/>
                </a:solidFill>
              </a:rPr>
              <a:t>Essential Question</a:t>
            </a:r>
            <a:r>
              <a:rPr lang="en-US" dirty="0">
                <a:solidFill>
                  <a:schemeClr val="tx1"/>
                </a:solidFill>
              </a:rPr>
              <a:t>: How does representation work in a republic, and what are other attributes of our governmental systems?</a:t>
            </a:r>
            <a:endParaRPr lang="en-US" sz="4000" dirty="0">
              <a:solidFill>
                <a:schemeClr val="tx1"/>
              </a:solidFill>
            </a:endParaRPr>
          </a:p>
        </p:txBody>
      </p:sp>
    </p:spTree>
    <p:extLst>
      <p:ext uri="{BB962C8B-B14F-4D97-AF65-F5344CB8AC3E}">
        <p14:creationId xmlns:p14="http://schemas.microsoft.com/office/powerpoint/2010/main" val="1314328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8CAB-B46A-4A2D-9017-3DB20070A2D8}"/>
              </a:ext>
            </a:extLst>
          </p:cNvPr>
          <p:cNvSpPr>
            <a:spLocks noGrp="1"/>
          </p:cNvSpPr>
          <p:nvPr>
            <p:ph type="title"/>
          </p:nvPr>
        </p:nvSpPr>
        <p:spPr/>
        <p:txBody>
          <a:bodyPr/>
          <a:lstStyle/>
          <a:p>
            <a:r>
              <a:rPr lang="en-US" dirty="0"/>
              <a:t>Forms of Government</a:t>
            </a:r>
          </a:p>
        </p:txBody>
      </p:sp>
      <p:pic>
        <p:nvPicPr>
          <p:cNvPr id="5" name="Picture 4" descr="Diagram&#10;&#10;Description automatically generated">
            <a:extLst>
              <a:ext uri="{FF2B5EF4-FFF2-40B4-BE49-F238E27FC236}">
                <a16:creationId xmlns:a16="http://schemas.microsoft.com/office/drawing/2014/main" id="{2A5329DD-D089-438B-9687-DAF4B0BA5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950" y="1315961"/>
            <a:ext cx="6322100" cy="5267401"/>
          </a:xfrm>
          <a:prstGeom prst="rect">
            <a:avLst/>
          </a:prstGeom>
        </p:spPr>
      </p:pic>
    </p:spTree>
    <p:extLst>
      <p:ext uri="{BB962C8B-B14F-4D97-AF65-F5344CB8AC3E}">
        <p14:creationId xmlns:p14="http://schemas.microsoft.com/office/powerpoint/2010/main" val="2930179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37965642-06D2-4AD9-BA2C-F3F757641006}"/>
              </a:ext>
            </a:extLst>
          </p:cNvPr>
          <p:cNvSpPr>
            <a:spLocks noGrp="1"/>
          </p:cNvSpPr>
          <p:nvPr>
            <p:ph type="title"/>
          </p:nvPr>
        </p:nvSpPr>
        <p:spPr>
          <a:xfrm>
            <a:off x="990600" y="274638"/>
            <a:ext cx="7162800" cy="1143000"/>
          </a:xfrm>
        </p:spPr>
        <p:txBody>
          <a:bodyPr/>
          <a:lstStyle/>
          <a:p>
            <a:r>
              <a:rPr lang="en-US" dirty="0"/>
              <a:t>How they Work</a:t>
            </a:r>
          </a:p>
        </p:txBody>
      </p:sp>
      <p:pic>
        <p:nvPicPr>
          <p:cNvPr id="19458" name="Picture 2">
            <a:extLst>
              <a:ext uri="{FF2B5EF4-FFF2-40B4-BE49-F238E27FC236}">
                <a16:creationId xmlns:a16="http://schemas.microsoft.com/office/drawing/2014/main" id="{3998450B-02A0-40D7-9A7D-2E51AB68B5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0364" y="1600200"/>
            <a:ext cx="7543271" cy="4525963"/>
          </a:xfrm>
          <a:prstGeom prst="rect">
            <a:avLst/>
          </a:prstGeom>
          <a:solidFill>
            <a:srgbClr val="FFFFFF"/>
          </a:solidFill>
        </p:spPr>
      </p:pic>
    </p:spTree>
    <p:extLst>
      <p:ext uri="{BB962C8B-B14F-4D97-AF65-F5344CB8AC3E}">
        <p14:creationId xmlns:p14="http://schemas.microsoft.com/office/powerpoint/2010/main" val="4212606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11D3E3C-7049-478F-BCB8-D8B50981E86A}"/>
              </a:ext>
            </a:extLst>
          </p:cNvPr>
          <p:cNvSpPr>
            <a:spLocks noGrp="1"/>
          </p:cNvSpPr>
          <p:nvPr>
            <p:ph type="title"/>
          </p:nvPr>
        </p:nvSpPr>
        <p:spPr>
          <a:xfrm>
            <a:off x="990600" y="274638"/>
            <a:ext cx="7162800" cy="1143000"/>
          </a:xfrm>
        </p:spPr>
        <p:txBody>
          <a:bodyPr/>
          <a:lstStyle/>
          <a:p>
            <a:r>
              <a:rPr lang="en-US" dirty="0"/>
              <a:t>Democracy vs Republic</a:t>
            </a:r>
          </a:p>
        </p:txBody>
      </p:sp>
      <p:pic>
        <p:nvPicPr>
          <p:cNvPr id="18434" name="Picture 2" descr="See the source image">
            <a:extLst>
              <a:ext uri="{FF2B5EF4-FFF2-40B4-BE49-F238E27FC236}">
                <a16:creationId xmlns:a16="http://schemas.microsoft.com/office/drawing/2014/main" id="{BC16BB97-DA17-4486-A87F-4F5E47F3EA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38" b="3553"/>
          <a:stretch/>
        </p:blipFill>
        <p:spPr bwMode="auto">
          <a:xfrm>
            <a:off x="457200" y="1600200"/>
            <a:ext cx="8229600" cy="4525963"/>
          </a:xfrm>
          <a:prstGeom prst="rect">
            <a:avLst/>
          </a:prstGeom>
          <a:solidFill>
            <a:srgbClr val="FFFFFF"/>
          </a:solidFill>
        </p:spPr>
      </p:pic>
    </p:spTree>
    <p:extLst>
      <p:ext uri="{BB962C8B-B14F-4D97-AF65-F5344CB8AC3E}">
        <p14:creationId xmlns:p14="http://schemas.microsoft.com/office/powerpoint/2010/main" val="3919626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676400" y="228600"/>
            <a:ext cx="6858000" cy="1143000"/>
          </a:xfrm>
        </p:spPr>
        <p:txBody>
          <a:bodyPr anchor="ctr">
            <a:normAutofit/>
          </a:bodyPr>
          <a:lstStyle/>
          <a:p>
            <a:r>
              <a:rPr lang="en-US" dirty="0"/>
              <a:t>Declaration of Independence</a:t>
            </a:r>
          </a:p>
        </p:txBody>
      </p:sp>
      <p:sp>
        <p:nvSpPr>
          <p:cNvPr id="9" name="Content Placeholder 2">
            <a:extLst>
              <a:ext uri="{FF2B5EF4-FFF2-40B4-BE49-F238E27FC236}">
                <a16:creationId xmlns:a16="http://schemas.microsoft.com/office/drawing/2014/main" id="{AC1DE12E-2E24-4D28-9E43-FA2402CC88EC}"/>
              </a:ext>
            </a:extLst>
          </p:cNvPr>
          <p:cNvSpPr>
            <a:spLocks noGrp="1"/>
          </p:cNvSpPr>
          <p:nvPr>
            <p:ph sz="half" idx="1"/>
          </p:nvPr>
        </p:nvSpPr>
        <p:spPr>
          <a:xfrm>
            <a:off x="457199" y="1600200"/>
            <a:ext cx="5029201" cy="5257800"/>
          </a:xfrm>
        </p:spPr>
        <p:txBody>
          <a:bodyPr>
            <a:normAutofit lnSpcReduction="10000"/>
          </a:bodyPr>
          <a:lstStyle/>
          <a:p>
            <a:r>
              <a:rPr lang="en-US" dirty="0"/>
              <a:t>Published July 4, 1776</a:t>
            </a:r>
          </a:p>
          <a:p>
            <a:r>
              <a:rPr lang="en-US" dirty="0"/>
              <a:t>Drafted by Thomas Jefferson with help from a committee of Ben Franklin, John Adams, Roger Sherman, &amp; Robert Livingston</a:t>
            </a:r>
          </a:p>
          <a:p>
            <a:r>
              <a:rPr lang="en-US" dirty="0"/>
              <a:t>Proclaimed the colonies’ independence from Great Britain and King George</a:t>
            </a:r>
          </a:p>
          <a:p>
            <a:r>
              <a:rPr lang="en-US" dirty="0"/>
              <a:t>Edited &amp; approved by the members of the 2</a:t>
            </a:r>
            <a:r>
              <a:rPr lang="en-US" baseline="30000" dirty="0"/>
              <a:t>nd</a:t>
            </a:r>
            <a:r>
              <a:rPr lang="en-US" dirty="0"/>
              <a:t> Continental Congress</a:t>
            </a:r>
          </a:p>
        </p:txBody>
      </p:sp>
      <p:pic>
        <p:nvPicPr>
          <p:cNvPr id="4" name="Picture 3" descr="See the source image">
            <a:extLst>
              <a:ext uri="{FF2B5EF4-FFF2-40B4-BE49-F238E27FC236}">
                <a16:creationId xmlns:a16="http://schemas.microsoft.com/office/drawing/2014/main" id="{278967D8-2666-4A89-9F13-4B5A6223E86D}"/>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715000" y="1966119"/>
            <a:ext cx="3116570" cy="3672682"/>
          </a:xfrm>
          <a:prstGeom prst="rect">
            <a:avLst/>
          </a:prstGeom>
          <a:noFill/>
          <a:ln>
            <a:noFill/>
          </a:ln>
        </p:spPr>
      </p:pic>
    </p:spTree>
    <p:extLst>
      <p:ext uri="{BB962C8B-B14F-4D97-AF65-F5344CB8AC3E}">
        <p14:creationId xmlns:p14="http://schemas.microsoft.com/office/powerpoint/2010/main" val="1288166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Meaning has Changed</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p:txBody>
          <a:bodyPr>
            <a:normAutofit lnSpcReduction="10000"/>
          </a:bodyPr>
          <a:lstStyle/>
          <a:p>
            <a:r>
              <a:rPr lang="en-US" dirty="0"/>
              <a:t>In today’s terminology, a </a:t>
            </a:r>
            <a:r>
              <a:rPr lang="en-US" i="1" dirty="0"/>
              <a:t>republic</a:t>
            </a:r>
            <a:r>
              <a:rPr lang="en-US" dirty="0"/>
              <a:t> is considered a </a:t>
            </a:r>
            <a:r>
              <a:rPr lang="en-US" i="1" dirty="0"/>
              <a:t>democracy</a:t>
            </a:r>
          </a:p>
          <a:p>
            <a:r>
              <a:rPr lang="en-US" dirty="0"/>
              <a:t>They are both forms of government in which supreme power resides in the citizens</a:t>
            </a:r>
          </a:p>
          <a:p>
            <a:r>
              <a:rPr lang="en-US" dirty="0"/>
              <a:t>Democracy can refer to representational government, or it can refer to what is also called a </a:t>
            </a:r>
            <a:r>
              <a:rPr lang="en-US" i="1" dirty="0"/>
              <a:t>direct democracy, </a:t>
            </a:r>
            <a:r>
              <a:rPr lang="en-US" dirty="0"/>
              <a:t>in which the citizens themselves participate in the act of governing directly</a:t>
            </a:r>
            <a:endParaRPr lang="en-US" i="1" dirty="0"/>
          </a:p>
        </p:txBody>
      </p:sp>
    </p:spTree>
    <p:extLst>
      <p:ext uri="{BB962C8B-B14F-4D97-AF65-F5344CB8AC3E}">
        <p14:creationId xmlns:p14="http://schemas.microsoft.com/office/powerpoint/2010/main" val="1964032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Why?</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sz="half" idx="1"/>
          </p:nvPr>
        </p:nvSpPr>
        <p:spPr>
          <a:xfrm>
            <a:off x="457200" y="1600200"/>
            <a:ext cx="4038600" cy="4525963"/>
          </a:xfrm>
        </p:spPr>
        <p:txBody>
          <a:bodyPr>
            <a:normAutofit/>
          </a:bodyPr>
          <a:lstStyle/>
          <a:p>
            <a:r>
              <a:rPr lang="en-US" dirty="0"/>
              <a:t>Why did the founding father make the US a republic?</a:t>
            </a:r>
          </a:p>
          <a:p>
            <a:r>
              <a:rPr lang="en-US" dirty="0"/>
              <a:t>It worked better</a:t>
            </a:r>
          </a:p>
          <a:p>
            <a:r>
              <a:rPr lang="en-US" dirty="0"/>
              <a:t>They were solving the problems they’d suffered under</a:t>
            </a:r>
          </a:p>
          <a:p>
            <a:pPr marL="0" indent="0">
              <a:buNone/>
            </a:pPr>
            <a:endParaRPr lang="en-US" dirty="0"/>
          </a:p>
          <a:p>
            <a:endParaRPr lang="en-US" dirty="0"/>
          </a:p>
        </p:txBody>
      </p:sp>
      <p:pic>
        <p:nvPicPr>
          <p:cNvPr id="22530" name="Picture 2" descr="See the source image">
            <a:extLst>
              <a:ext uri="{FF2B5EF4-FFF2-40B4-BE49-F238E27FC236}">
                <a16:creationId xmlns:a16="http://schemas.microsoft.com/office/drawing/2014/main" id="{1F786AA9-CEFA-44F2-8EE4-C9AECFED27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93" r="19413" b="-2"/>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1423102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Attributes of US System</a:t>
            </a:r>
          </a:p>
        </p:txBody>
      </p:sp>
      <p:sp>
        <p:nvSpPr>
          <p:cNvPr id="11" name="Content Placeholder 10">
            <a:extLst>
              <a:ext uri="{FF2B5EF4-FFF2-40B4-BE49-F238E27FC236}">
                <a16:creationId xmlns:a16="http://schemas.microsoft.com/office/drawing/2014/main" id="{FA962133-FF8C-42C6-B0B1-6F30B9A5F58C}"/>
              </a:ext>
            </a:extLst>
          </p:cNvPr>
          <p:cNvSpPr>
            <a:spLocks noGrp="1"/>
          </p:cNvSpPr>
          <p:nvPr>
            <p:ph idx="1"/>
          </p:nvPr>
        </p:nvSpPr>
        <p:spPr>
          <a:xfrm>
            <a:off x="323850" y="1733136"/>
            <a:ext cx="8229600" cy="3962400"/>
          </a:xfrm>
        </p:spPr>
        <p:txBody>
          <a:bodyPr/>
          <a:lstStyle/>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Republic vs Monarchy (popular sovereignty)</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citizens are equal before the law</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Political parties provide legitimate opposition</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Federalism, meaning power is shared between the national and state governments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Separation of powers into branches that make, enforce or interpret laws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Balance of Power - controls (checks) can be made on the other branches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Individual rights - personal freedoms are guaranteed by the Bill of Rights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Judicial Review – the power of the courts to determine the legality of laws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Separation of Church and State</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No taxation without representation</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Opportunity to pursue happiness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Government controlled by Law (the Constitution)</a:t>
            </a:r>
          </a:p>
          <a:p>
            <a:endParaRPr lang="en-US" dirty="0"/>
          </a:p>
        </p:txBody>
      </p:sp>
      <p:pic>
        <p:nvPicPr>
          <p:cNvPr id="20484" name="Picture 4" descr="See the source image">
            <a:extLst>
              <a:ext uri="{FF2B5EF4-FFF2-40B4-BE49-F238E27FC236}">
                <a16:creationId xmlns:a16="http://schemas.microsoft.com/office/drawing/2014/main" id="{95ABE8AB-B941-4155-874F-70D29FA30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167" y="4769611"/>
            <a:ext cx="3327983" cy="1813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842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525963"/>
          </a:xfrm>
        </p:spPr>
        <p:txBody>
          <a:bodyPr>
            <a:normAutofit fontScale="92500"/>
          </a:bodyPr>
          <a:lstStyle/>
          <a:p>
            <a:pPr marL="514350" indent="-514350">
              <a:spcBef>
                <a:spcPts val="0"/>
              </a:spcBef>
              <a:spcAft>
                <a:spcPts val="1800"/>
              </a:spcAft>
              <a:buFont typeface="+mj-lt"/>
              <a:buAutoNum type="arabicPeriod"/>
            </a:pPr>
            <a:r>
              <a:rPr lang="en-US" dirty="0"/>
              <a:t>Is the United States a republic or a democracy?</a:t>
            </a:r>
          </a:p>
          <a:p>
            <a:pPr marL="514350" indent="-514350">
              <a:spcBef>
                <a:spcPts val="0"/>
              </a:spcBef>
              <a:spcAft>
                <a:spcPts val="1800"/>
              </a:spcAft>
              <a:buFont typeface="+mj-lt"/>
              <a:buAutoNum type="arabicPeriod"/>
            </a:pPr>
            <a:r>
              <a:rPr lang="en-US" dirty="0"/>
              <a:t>What’s the difference?</a:t>
            </a:r>
          </a:p>
          <a:p>
            <a:pPr marL="514350" indent="-514350">
              <a:spcBef>
                <a:spcPts val="0"/>
              </a:spcBef>
              <a:spcAft>
                <a:spcPts val="1800"/>
              </a:spcAft>
              <a:buFont typeface="+mj-lt"/>
              <a:buAutoNum type="arabicPeriod"/>
            </a:pPr>
            <a:r>
              <a:rPr lang="en-US" dirty="0"/>
              <a:t>Which of these is part of our system?</a:t>
            </a:r>
          </a:p>
          <a:p>
            <a:pPr marL="1771650" lvl="3" indent="-514350">
              <a:spcBef>
                <a:spcPts val="0"/>
              </a:spcBef>
              <a:spcAft>
                <a:spcPts val="1800"/>
              </a:spcAft>
              <a:buFont typeface="+mj-lt"/>
              <a:buAutoNum type="arabicPeriod"/>
            </a:pPr>
            <a:r>
              <a:rPr lang="en-US" dirty="0"/>
              <a:t>Political parties provide legitimate opposition</a:t>
            </a:r>
          </a:p>
          <a:p>
            <a:pPr marL="1771650" lvl="3" indent="-514350">
              <a:spcBef>
                <a:spcPts val="0"/>
              </a:spcBef>
              <a:spcAft>
                <a:spcPts val="1800"/>
              </a:spcAft>
              <a:buFont typeface="+mj-lt"/>
              <a:buAutoNum type="arabicPeriod"/>
            </a:pPr>
            <a:r>
              <a:rPr lang="en-US" dirty="0"/>
              <a:t>Power concentrated in one branch</a:t>
            </a:r>
          </a:p>
          <a:p>
            <a:pPr marL="1771650" lvl="3" indent="-514350">
              <a:spcBef>
                <a:spcPts val="0"/>
              </a:spcBef>
              <a:spcAft>
                <a:spcPts val="1800"/>
              </a:spcAft>
              <a:buFont typeface="+mj-lt"/>
              <a:buAutoNum type="arabicPeriod"/>
            </a:pPr>
            <a:r>
              <a:rPr lang="en-US" dirty="0"/>
              <a:t>Laws made by Congress are absolute law</a:t>
            </a:r>
          </a:p>
          <a:p>
            <a:pPr marL="1771650" lvl="3" indent="-514350">
              <a:spcBef>
                <a:spcPts val="0"/>
              </a:spcBef>
              <a:spcAft>
                <a:spcPts val="1800"/>
              </a:spcAft>
              <a:buFont typeface="+mj-lt"/>
              <a:buAutoNum type="arabicPeriod"/>
            </a:pPr>
            <a:r>
              <a:rPr lang="en-US" dirty="0"/>
              <a:t>No taxation without representation</a:t>
            </a:r>
          </a:p>
          <a:p>
            <a:pPr marL="1771650" lvl="3" indent="-514350">
              <a:spcBef>
                <a:spcPts val="0"/>
              </a:spcBef>
              <a:spcAft>
                <a:spcPts val="1800"/>
              </a:spcAft>
              <a:buFont typeface="+mj-lt"/>
              <a:buAutoNum type="arabicPeriod"/>
            </a:pPr>
            <a:r>
              <a:rPr lang="en-US" dirty="0"/>
              <a:t>Government controlled by Law</a:t>
            </a:r>
          </a:p>
        </p:txBody>
      </p:sp>
      <p:pic>
        <p:nvPicPr>
          <p:cNvPr id="5" name="Picture 2" descr="See the source image">
            <a:extLst>
              <a:ext uri="{FF2B5EF4-FFF2-40B4-BE49-F238E27FC236}">
                <a16:creationId xmlns:a16="http://schemas.microsoft.com/office/drawing/2014/main" id="{96C8503B-BFE0-44BA-9BEE-A1FABD436FD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566004" y="4525962"/>
            <a:ext cx="259704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596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Democratic Values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0"/>
              </a:spcAft>
              <a:buFont typeface="+mj-lt"/>
              <a:buAutoNum type="arabicPeriod" startAt="12"/>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Explain the core democratic values found in the Declaration of Independence, Constitution, and other core American foundational documents</a:t>
            </a:r>
          </a:p>
          <a:p>
            <a:pPr marL="342900" marR="0" lvl="0" indent="-342900">
              <a:lnSpc>
                <a:spcPct val="115000"/>
              </a:lnSpc>
              <a:spcBef>
                <a:spcPts val="0"/>
              </a:spcBef>
              <a:spcAft>
                <a:spcPts val="1000"/>
              </a:spcAft>
              <a:buFont typeface="+mj-lt"/>
              <a:buAutoNum type="arabicPeriod" startAt="12"/>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key American cultural values</a:t>
            </a: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What are the core American values as expressed in our founding governmental documents?</a:t>
            </a:r>
            <a:endParaRPr lang="en-US" sz="4000" dirty="0">
              <a:solidFill>
                <a:schemeClr val="tx1"/>
              </a:solidFill>
            </a:endParaRPr>
          </a:p>
        </p:txBody>
      </p:sp>
    </p:spTree>
    <p:extLst>
      <p:ext uri="{BB962C8B-B14F-4D97-AF65-F5344CB8AC3E}">
        <p14:creationId xmlns:p14="http://schemas.microsoft.com/office/powerpoint/2010/main" val="3698528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ee the source image">
            <a:extLst>
              <a:ext uri="{FF2B5EF4-FFF2-40B4-BE49-F238E27FC236}">
                <a16:creationId xmlns:a16="http://schemas.microsoft.com/office/drawing/2014/main" id="{AA07C1C5-2BBF-4459-80BC-09A978ADA0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12315" y="3306762"/>
            <a:ext cx="5347970" cy="3342481"/>
          </a:xfrm>
          <a:prstGeom prst="rect">
            <a:avLst/>
          </a:prstGeom>
          <a:solidFill>
            <a:srgbClr val="FFFFFF"/>
          </a:solidFill>
        </p:spPr>
      </p:pic>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134687" y="274638"/>
            <a:ext cx="6858000" cy="1143000"/>
          </a:xfrm>
        </p:spPr>
        <p:txBody>
          <a:bodyPr anchor="ctr">
            <a:normAutofit/>
          </a:bodyPr>
          <a:lstStyle/>
          <a:p>
            <a:r>
              <a:rPr lang="en-US" dirty="0"/>
              <a:t>Values</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sz="half" idx="1"/>
          </p:nvPr>
        </p:nvSpPr>
        <p:spPr>
          <a:xfrm>
            <a:off x="762000" y="1676400"/>
            <a:ext cx="7848600" cy="1371600"/>
          </a:xfrm>
        </p:spPr>
        <p:txBody>
          <a:bodyPr>
            <a:normAutofit/>
          </a:bodyPr>
          <a:lstStyle/>
          <a:p>
            <a:pPr marL="0" indent="0">
              <a:buNone/>
            </a:pPr>
            <a:r>
              <a:rPr lang="en-US" dirty="0">
                <a:effectLst/>
              </a:rPr>
              <a:t>Values are important because they guide our beliefs, attitudes and behavior; consequently, they are a key foundation of democracy.  </a:t>
            </a:r>
            <a:endParaRPr lang="en-US" dirty="0"/>
          </a:p>
        </p:txBody>
      </p:sp>
    </p:spTree>
    <p:extLst>
      <p:ext uri="{BB962C8B-B14F-4D97-AF65-F5344CB8AC3E}">
        <p14:creationId xmlns:p14="http://schemas.microsoft.com/office/powerpoint/2010/main" val="2073371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Core Democratic Values</a:t>
            </a:r>
          </a:p>
        </p:txBody>
      </p:sp>
      <p:sp>
        <p:nvSpPr>
          <p:cNvPr id="10" name="Content Placeholder 9">
            <a:extLst>
              <a:ext uri="{FF2B5EF4-FFF2-40B4-BE49-F238E27FC236}">
                <a16:creationId xmlns:a16="http://schemas.microsoft.com/office/drawing/2014/main" id="{07EAFFF7-BDB2-4E11-B936-CA56F4C1A800}"/>
              </a:ext>
            </a:extLst>
          </p:cNvPr>
          <p:cNvSpPr>
            <a:spLocks noGrp="1"/>
          </p:cNvSpPr>
          <p:nvPr>
            <p:ph sz="half" idx="1"/>
          </p:nvPr>
        </p:nvSpPr>
        <p:spPr>
          <a:xfrm>
            <a:off x="525087" y="1836737"/>
            <a:ext cx="4038600" cy="4525963"/>
          </a:xfrm>
        </p:spPr>
        <p:txBody>
          <a:bodyPr>
            <a:normAutofit/>
          </a:bodyPr>
          <a:lstStyle/>
          <a:p>
            <a:pPr>
              <a:lnSpc>
                <a:spcPct val="90000"/>
              </a:lnSpc>
            </a:pPr>
            <a:r>
              <a:rPr lang="en-US" sz="2600" dirty="0"/>
              <a:t>Life</a:t>
            </a:r>
          </a:p>
          <a:p>
            <a:pPr>
              <a:lnSpc>
                <a:spcPct val="90000"/>
              </a:lnSpc>
            </a:pPr>
            <a:r>
              <a:rPr lang="en-US" sz="2600" dirty="0"/>
              <a:t>Liberty </a:t>
            </a:r>
          </a:p>
          <a:p>
            <a:pPr>
              <a:lnSpc>
                <a:spcPct val="90000"/>
              </a:lnSpc>
            </a:pPr>
            <a:r>
              <a:rPr lang="en-US" sz="2600" dirty="0"/>
              <a:t>Pursuit of Happiness</a:t>
            </a:r>
          </a:p>
          <a:p>
            <a:pPr>
              <a:lnSpc>
                <a:spcPct val="90000"/>
              </a:lnSpc>
            </a:pPr>
            <a:r>
              <a:rPr lang="en-US" sz="2600" dirty="0"/>
              <a:t>Justice</a:t>
            </a:r>
          </a:p>
          <a:p>
            <a:pPr>
              <a:lnSpc>
                <a:spcPct val="90000"/>
              </a:lnSpc>
            </a:pPr>
            <a:r>
              <a:rPr lang="en-US" sz="2600" dirty="0"/>
              <a:t>Common Good</a:t>
            </a:r>
          </a:p>
          <a:p>
            <a:pPr>
              <a:lnSpc>
                <a:spcPct val="90000"/>
              </a:lnSpc>
            </a:pPr>
            <a:r>
              <a:rPr lang="en-US" sz="2600" dirty="0"/>
              <a:t>Equality</a:t>
            </a:r>
          </a:p>
          <a:p>
            <a:pPr>
              <a:lnSpc>
                <a:spcPct val="90000"/>
              </a:lnSpc>
            </a:pPr>
            <a:r>
              <a:rPr lang="en-US" sz="2600" dirty="0"/>
              <a:t>Truth</a:t>
            </a:r>
          </a:p>
          <a:p>
            <a:pPr>
              <a:lnSpc>
                <a:spcPct val="90000"/>
              </a:lnSpc>
            </a:pPr>
            <a:r>
              <a:rPr lang="en-US" sz="2600" dirty="0"/>
              <a:t>Diversity</a:t>
            </a:r>
          </a:p>
          <a:p>
            <a:pPr>
              <a:lnSpc>
                <a:spcPct val="90000"/>
              </a:lnSpc>
            </a:pPr>
            <a:r>
              <a:rPr lang="en-US" sz="2600" dirty="0"/>
              <a:t>Popular Sovereignty</a:t>
            </a:r>
          </a:p>
          <a:p>
            <a:pPr>
              <a:lnSpc>
                <a:spcPct val="90000"/>
              </a:lnSpc>
            </a:pPr>
            <a:r>
              <a:rPr lang="en-US" sz="2600" dirty="0"/>
              <a:t>Patriotism</a:t>
            </a:r>
          </a:p>
        </p:txBody>
      </p:sp>
      <p:pic>
        <p:nvPicPr>
          <p:cNvPr id="21512" name="Picture 8" descr="See the source image">
            <a:extLst>
              <a:ext uri="{FF2B5EF4-FFF2-40B4-BE49-F238E27FC236}">
                <a16:creationId xmlns:a16="http://schemas.microsoft.com/office/drawing/2014/main" id="{6B45CCFC-6CBC-40C0-B53B-C1A2D8ABC5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68" t="17778" r="9842"/>
          <a:stretch/>
        </p:blipFill>
        <p:spPr bwMode="auto">
          <a:xfrm>
            <a:off x="4191000" y="1143000"/>
            <a:ext cx="4572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60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Life</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sz="half" idx="1"/>
          </p:nvPr>
        </p:nvSpPr>
        <p:spPr>
          <a:xfrm>
            <a:off x="304800" y="2834481"/>
            <a:ext cx="4038600" cy="2057400"/>
          </a:xfrm>
        </p:spPr>
        <p:txBody>
          <a:bodyPr>
            <a:normAutofit/>
          </a:bodyPr>
          <a:lstStyle/>
          <a:p>
            <a:pPr marL="0" indent="0">
              <a:buNone/>
            </a:pPr>
            <a:r>
              <a:rPr lang="en-US" dirty="0"/>
              <a:t>Each citizen has the right to the protection of his or her life</a:t>
            </a:r>
          </a:p>
        </p:txBody>
      </p:sp>
      <p:pic>
        <p:nvPicPr>
          <p:cNvPr id="1026" name="Picture 2" descr="See the source image">
            <a:extLst>
              <a:ext uri="{FF2B5EF4-FFF2-40B4-BE49-F238E27FC236}">
                <a16:creationId xmlns:a16="http://schemas.microsoft.com/office/drawing/2014/main" id="{5FE47569-1ABB-4557-8630-A31C99A6FB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8200" y="1975136"/>
            <a:ext cx="4038600" cy="3776091"/>
          </a:xfrm>
          <a:prstGeom prst="rect">
            <a:avLst/>
          </a:prstGeom>
          <a:solidFill>
            <a:srgbClr val="FFFFFF"/>
          </a:solidFill>
        </p:spPr>
      </p:pic>
    </p:spTree>
    <p:extLst>
      <p:ext uri="{BB962C8B-B14F-4D97-AF65-F5344CB8AC3E}">
        <p14:creationId xmlns:p14="http://schemas.microsoft.com/office/powerpoint/2010/main" val="3694923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p:txBody>
          <a:bodyPr/>
          <a:lstStyle/>
          <a:p>
            <a:r>
              <a:rPr lang="en-US" dirty="0"/>
              <a:t>Liberty</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idx="1"/>
          </p:nvPr>
        </p:nvSpPr>
        <p:spPr/>
        <p:txBody>
          <a:bodyPr/>
          <a:lstStyle/>
          <a:p>
            <a:pPr marL="0" indent="0">
              <a:buNone/>
            </a:pPr>
            <a:r>
              <a:rPr lang="en-US" dirty="0"/>
              <a:t>Includes the freedom to believe what you want, freedom to choose your own friends, and to have your own ideas and opinions, to express your ideas in public, the right for people to meet in groups, the right to have any lawful job or business</a:t>
            </a:r>
          </a:p>
        </p:txBody>
      </p:sp>
      <p:pic>
        <p:nvPicPr>
          <p:cNvPr id="2050" name="Picture 2" descr="See the source image">
            <a:extLst>
              <a:ext uri="{FF2B5EF4-FFF2-40B4-BE49-F238E27FC236}">
                <a16:creationId xmlns:a16="http://schemas.microsoft.com/office/drawing/2014/main" id="{CD2A77A0-57A1-4CE3-B573-3D1B7A12E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4572000"/>
            <a:ext cx="4762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072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Pursuit of Happiness</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p:txBody>
          <a:bodyPr/>
          <a:lstStyle/>
          <a:p>
            <a:pPr marL="0" indent="0">
              <a:buNone/>
            </a:pPr>
            <a:r>
              <a:rPr lang="en-US" dirty="0"/>
              <a:t>Each citizen can find happiness in his or her own way, so long as he or she does not step on the rights of others</a:t>
            </a:r>
          </a:p>
        </p:txBody>
      </p:sp>
      <p:pic>
        <p:nvPicPr>
          <p:cNvPr id="3074" name="Picture 2" descr="See the source image">
            <a:extLst>
              <a:ext uri="{FF2B5EF4-FFF2-40B4-BE49-F238E27FC236}">
                <a16:creationId xmlns:a16="http://schemas.microsoft.com/office/drawing/2014/main" id="{FB3926AE-2C8C-4CB6-99A9-7C0D762B8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154362"/>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380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p:txBody>
          <a:bodyPr/>
          <a:lstStyle/>
          <a:p>
            <a:r>
              <a:rPr lang="en-US" dirty="0"/>
              <a:t>5 Parts</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idx="1"/>
          </p:nvPr>
        </p:nvSpPr>
        <p:spPr>
          <a:xfrm>
            <a:off x="457200" y="1981200"/>
            <a:ext cx="8229600" cy="4525963"/>
          </a:xfrm>
        </p:spPr>
        <p:txBody>
          <a:bodyPr/>
          <a:lstStyle/>
          <a:p>
            <a:r>
              <a:rPr lang="en-US" dirty="0"/>
              <a:t>Introduction </a:t>
            </a:r>
            <a:r>
              <a:rPr lang="en-US" sz="2400" i="1" dirty="0">
                <a:solidFill>
                  <a:schemeClr val="tx2">
                    <a:lumMod val="60000"/>
                    <a:lumOff val="40000"/>
                  </a:schemeClr>
                </a:solidFill>
              </a:rPr>
              <a:t>“When in the course of human events . . .”</a:t>
            </a:r>
          </a:p>
          <a:p>
            <a:r>
              <a:rPr lang="en-US" dirty="0"/>
              <a:t>Preamble </a:t>
            </a:r>
            <a:r>
              <a:rPr lang="en-US" sz="2400" i="1" dirty="0">
                <a:solidFill>
                  <a:schemeClr val="tx2">
                    <a:lumMod val="60000"/>
                    <a:lumOff val="40000"/>
                  </a:schemeClr>
                </a:solidFill>
              </a:rPr>
              <a:t>“We hold these truths to be self-evident . . .”</a:t>
            </a:r>
          </a:p>
          <a:p>
            <a:r>
              <a:rPr lang="en-US" dirty="0"/>
              <a:t>Indictment   </a:t>
            </a:r>
            <a:r>
              <a:rPr lang="en-US" sz="2400" i="1" dirty="0">
                <a:solidFill>
                  <a:schemeClr val="tx2">
                    <a:lumMod val="60000"/>
                    <a:lumOff val="40000"/>
                  </a:schemeClr>
                </a:solidFill>
              </a:rPr>
              <a:t>grievances against the King &amp; Parliament</a:t>
            </a:r>
          </a:p>
          <a:p>
            <a:r>
              <a:rPr lang="en-US" dirty="0"/>
              <a:t>Denunciation of the British People</a:t>
            </a:r>
          </a:p>
          <a:p>
            <a:pPr marL="0" indent="0">
              <a:buNone/>
            </a:pPr>
            <a:r>
              <a:rPr lang="en-US" dirty="0"/>
              <a:t>	</a:t>
            </a:r>
            <a:r>
              <a:rPr lang="en-US" sz="2400" i="1" dirty="0">
                <a:solidFill>
                  <a:schemeClr val="tx2">
                    <a:lumMod val="60000"/>
                    <a:lumOff val="40000"/>
                  </a:schemeClr>
                </a:solidFill>
              </a:rPr>
              <a:t>what we’ve done to warn you . . .</a:t>
            </a:r>
          </a:p>
          <a:p>
            <a:r>
              <a:rPr lang="en-US" dirty="0"/>
              <a:t>Conclusion  </a:t>
            </a:r>
            <a:r>
              <a:rPr lang="en-US" sz="2400" i="1" dirty="0">
                <a:solidFill>
                  <a:schemeClr val="tx2">
                    <a:lumMod val="60000"/>
                    <a:lumOff val="40000"/>
                  </a:schemeClr>
                </a:solidFill>
              </a:rPr>
              <a:t>“We, therefore, . . . “</a:t>
            </a:r>
          </a:p>
          <a:p>
            <a:endParaRPr lang="en-US" dirty="0"/>
          </a:p>
          <a:p>
            <a:endParaRPr lang="en-US" dirty="0"/>
          </a:p>
          <a:p>
            <a:pPr marL="0" indent="0">
              <a:buNone/>
            </a:pPr>
            <a:endParaRPr lang="en-US" dirty="0"/>
          </a:p>
        </p:txBody>
      </p:sp>
      <p:pic>
        <p:nvPicPr>
          <p:cNvPr id="1026" name="Picture 2" descr="See the source image">
            <a:extLst>
              <a:ext uri="{FF2B5EF4-FFF2-40B4-BE49-F238E27FC236}">
                <a16:creationId xmlns:a16="http://schemas.microsoft.com/office/drawing/2014/main" id="{9CCDB6F1-1CF7-43AF-AB8B-CE28B9A810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3771" y="3916363"/>
            <a:ext cx="2419279"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181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Justice</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sz="half" idx="1"/>
          </p:nvPr>
        </p:nvSpPr>
        <p:spPr>
          <a:xfrm>
            <a:off x="304800" y="2590800"/>
            <a:ext cx="4038600" cy="3048000"/>
          </a:xfrm>
        </p:spPr>
        <p:txBody>
          <a:bodyPr>
            <a:normAutofit/>
          </a:bodyPr>
          <a:lstStyle/>
          <a:p>
            <a:pPr marL="0" indent="0">
              <a:buNone/>
            </a:pPr>
            <a:r>
              <a:rPr lang="en-US" dirty="0"/>
              <a:t>All people should be treated fairly in getting advantages and disadvantages of our country. No group or person should be favored.</a:t>
            </a:r>
          </a:p>
        </p:txBody>
      </p:sp>
      <p:pic>
        <p:nvPicPr>
          <p:cNvPr id="4098" name="Picture 2" descr="See the source image">
            <a:extLst>
              <a:ext uri="{FF2B5EF4-FFF2-40B4-BE49-F238E27FC236}">
                <a16:creationId xmlns:a16="http://schemas.microsoft.com/office/drawing/2014/main" id="{EA49F443-028D-4A71-897B-2B4A12AFEB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465" r="428" b="3"/>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3505104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a:xfrm>
            <a:off x="1134687" y="274638"/>
            <a:ext cx="6858000" cy="1143000"/>
          </a:xfrm>
        </p:spPr>
        <p:txBody>
          <a:bodyPr anchor="ctr">
            <a:normAutofit/>
          </a:bodyPr>
          <a:lstStyle/>
          <a:p>
            <a:r>
              <a:rPr lang="en-US" dirty="0"/>
              <a:t>Common Good</a:t>
            </a:r>
          </a:p>
        </p:txBody>
      </p:sp>
      <p:pic>
        <p:nvPicPr>
          <p:cNvPr id="5122" name="Picture 2" descr="See the source image">
            <a:extLst>
              <a:ext uri="{FF2B5EF4-FFF2-40B4-BE49-F238E27FC236}">
                <a16:creationId xmlns:a16="http://schemas.microsoft.com/office/drawing/2014/main" id="{829EC7CC-A9CE-4255-B74F-2163E49E82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843881"/>
            <a:ext cx="4038600" cy="4038600"/>
          </a:xfrm>
          <a:prstGeom prst="rect">
            <a:avLst/>
          </a:prstGeom>
          <a:solidFill>
            <a:srgbClr val="FFFFFF"/>
          </a:solidFill>
        </p:spPr>
      </p:pic>
      <p:sp>
        <p:nvSpPr>
          <p:cNvPr id="3" name="Content Placeholder 2">
            <a:extLst>
              <a:ext uri="{FF2B5EF4-FFF2-40B4-BE49-F238E27FC236}">
                <a16:creationId xmlns:a16="http://schemas.microsoft.com/office/drawing/2014/main" id="{850BE5F4-0AED-41CA-A5D1-7E98664DB8D3}"/>
              </a:ext>
            </a:extLst>
          </p:cNvPr>
          <p:cNvSpPr>
            <a:spLocks noGrp="1"/>
          </p:cNvSpPr>
          <p:nvPr>
            <p:ph sz="half" idx="2"/>
          </p:nvPr>
        </p:nvSpPr>
        <p:spPr>
          <a:xfrm>
            <a:off x="4749954" y="2567781"/>
            <a:ext cx="4038600" cy="2590800"/>
          </a:xfrm>
        </p:spPr>
        <p:txBody>
          <a:bodyPr>
            <a:normAutofit/>
          </a:bodyPr>
          <a:lstStyle/>
          <a:p>
            <a:pPr marL="0" indent="0">
              <a:buNone/>
            </a:pPr>
            <a:r>
              <a:rPr lang="en-US" dirty="0"/>
              <a:t>Citizens should work together for the good of all. The government should make laws that are good for everyone.</a:t>
            </a:r>
          </a:p>
        </p:txBody>
      </p:sp>
    </p:spTree>
    <p:extLst>
      <p:ext uri="{BB962C8B-B14F-4D97-AF65-F5344CB8AC3E}">
        <p14:creationId xmlns:p14="http://schemas.microsoft.com/office/powerpoint/2010/main" val="3225588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Equality</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sz="half" idx="1"/>
          </p:nvPr>
        </p:nvSpPr>
        <p:spPr>
          <a:xfrm>
            <a:off x="457201" y="2104495"/>
            <a:ext cx="4038600" cy="3990939"/>
          </a:xfrm>
        </p:spPr>
        <p:txBody>
          <a:bodyPr>
            <a:normAutofit/>
          </a:bodyPr>
          <a:lstStyle/>
          <a:p>
            <a:pPr marL="0" indent="0">
              <a:buNone/>
            </a:pPr>
            <a:r>
              <a:rPr lang="en-US" dirty="0"/>
              <a:t>Everyone should get the same treatment regardless of where their parents or grandparents were born, their race, their religion or how much money they have. Citizens all have political, social, and economic equality.</a:t>
            </a:r>
          </a:p>
        </p:txBody>
      </p:sp>
      <p:pic>
        <p:nvPicPr>
          <p:cNvPr id="6146" name="Picture 2" descr="See the source image">
            <a:extLst>
              <a:ext uri="{FF2B5EF4-FFF2-40B4-BE49-F238E27FC236}">
                <a16:creationId xmlns:a16="http://schemas.microsoft.com/office/drawing/2014/main" id="{9F68E974-6F32-401A-BEC8-2292CB0759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8200" y="2135223"/>
            <a:ext cx="4038600" cy="3455916"/>
          </a:xfrm>
          <a:prstGeom prst="rect">
            <a:avLst/>
          </a:prstGeom>
          <a:solidFill>
            <a:srgbClr val="FFFFFF"/>
          </a:solidFill>
        </p:spPr>
      </p:pic>
    </p:spTree>
    <p:extLst>
      <p:ext uri="{BB962C8B-B14F-4D97-AF65-F5344CB8AC3E}">
        <p14:creationId xmlns:p14="http://schemas.microsoft.com/office/powerpoint/2010/main" val="548730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Truth</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sz="half" idx="1"/>
          </p:nvPr>
        </p:nvSpPr>
        <p:spPr>
          <a:xfrm>
            <a:off x="304800" y="2947977"/>
            <a:ext cx="4038600" cy="1524000"/>
          </a:xfrm>
        </p:spPr>
        <p:txBody>
          <a:bodyPr>
            <a:normAutofit/>
          </a:bodyPr>
          <a:lstStyle/>
          <a:p>
            <a:pPr marL="0" indent="0">
              <a:buNone/>
            </a:pPr>
            <a:r>
              <a:rPr lang="en-US" dirty="0"/>
              <a:t>The government and citizens should not lie.</a:t>
            </a:r>
          </a:p>
        </p:txBody>
      </p:sp>
      <p:pic>
        <p:nvPicPr>
          <p:cNvPr id="7170" name="Picture 2" descr="See the source image">
            <a:extLst>
              <a:ext uri="{FF2B5EF4-FFF2-40B4-BE49-F238E27FC236}">
                <a16:creationId xmlns:a16="http://schemas.microsoft.com/office/drawing/2014/main" id="{9ABDA12E-3B53-40BB-A5AF-1381563ABB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33800" y="2444226"/>
            <a:ext cx="5212877" cy="2450052"/>
          </a:xfrm>
          <a:prstGeom prst="rect">
            <a:avLst/>
          </a:prstGeom>
          <a:solidFill>
            <a:srgbClr val="FFFFFF"/>
          </a:solidFill>
        </p:spPr>
      </p:pic>
    </p:spTree>
    <p:extLst>
      <p:ext uri="{BB962C8B-B14F-4D97-AF65-F5344CB8AC3E}">
        <p14:creationId xmlns:p14="http://schemas.microsoft.com/office/powerpoint/2010/main" val="4111494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a:xfrm>
            <a:off x="1134687" y="274638"/>
            <a:ext cx="6858000" cy="1143000"/>
          </a:xfrm>
        </p:spPr>
        <p:txBody>
          <a:bodyPr anchor="ctr">
            <a:normAutofit/>
          </a:bodyPr>
          <a:lstStyle/>
          <a:p>
            <a:r>
              <a:rPr lang="en-US" dirty="0"/>
              <a:t>Diversity</a:t>
            </a:r>
          </a:p>
        </p:txBody>
      </p:sp>
      <p:pic>
        <p:nvPicPr>
          <p:cNvPr id="8194" name="Picture 2" descr="See the source image">
            <a:extLst>
              <a:ext uri="{FF2B5EF4-FFF2-40B4-BE49-F238E27FC236}">
                <a16:creationId xmlns:a16="http://schemas.microsoft.com/office/drawing/2014/main" id="{BDD82B93-745E-44C8-992C-92858D74F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843881"/>
            <a:ext cx="4038600" cy="4038600"/>
          </a:xfrm>
          <a:prstGeom prst="rect">
            <a:avLst/>
          </a:prstGeom>
          <a:solidFill>
            <a:srgbClr val="FFFFFF"/>
          </a:solidFill>
        </p:spPr>
      </p:pic>
      <p:sp>
        <p:nvSpPr>
          <p:cNvPr id="3" name="Content Placeholder 2">
            <a:extLst>
              <a:ext uri="{FF2B5EF4-FFF2-40B4-BE49-F238E27FC236}">
                <a16:creationId xmlns:a16="http://schemas.microsoft.com/office/drawing/2014/main" id="{850BE5F4-0AED-41CA-A5D1-7E98664DB8D3}"/>
              </a:ext>
            </a:extLst>
          </p:cNvPr>
          <p:cNvSpPr>
            <a:spLocks noGrp="1"/>
          </p:cNvSpPr>
          <p:nvPr>
            <p:ph sz="half" idx="2"/>
          </p:nvPr>
        </p:nvSpPr>
        <p:spPr>
          <a:xfrm>
            <a:off x="4648202" y="2301081"/>
            <a:ext cx="4038600" cy="3124200"/>
          </a:xfrm>
        </p:spPr>
        <p:txBody>
          <a:bodyPr>
            <a:normAutofit/>
          </a:bodyPr>
          <a:lstStyle/>
          <a:p>
            <a:pPr marL="0" indent="0">
              <a:buNone/>
            </a:pPr>
            <a:r>
              <a:rPr lang="en-US" dirty="0"/>
              <a:t>Differences in language, dress, food, where parents or grandparents were born, race and religion are not only allowed but accepted as important.</a:t>
            </a:r>
          </a:p>
        </p:txBody>
      </p:sp>
    </p:spTree>
    <p:extLst>
      <p:ext uri="{BB962C8B-B14F-4D97-AF65-F5344CB8AC3E}">
        <p14:creationId xmlns:p14="http://schemas.microsoft.com/office/powerpoint/2010/main" val="1005466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990600" y="274638"/>
            <a:ext cx="7162800" cy="1143000"/>
          </a:xfrm>
        </p:spPr>
        <p:txBody>
          <a:bodyPr anchor="ctr">
            <a:normAutofit/>
          </a:bodyPr>
          <a:lstStyle/>
          <a:p>
            <a:r>
              <a:rPr lang="en-US" dirty="0"/>
              <a:t>Popular Sovereignty</a:t>
            </a:r>
          </a:p>
        </p:txBody>
      </p:sp>
      <p:pic>
        <p:nvPicPr>
          <p:cNvPr id="9218" name="Picture 2" descr="See the source image">
            <a:extLst>
              <a:ext uri="{FF2B5EF4-FFF2-40B4-BE49-F238E27FC236}">
                <a16:creationId xmlns:a16="http://schemas.microsoft.com/office/drawing/2014/main" id="{D292E4A8-654A-4551-A6A3-38C624B760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9892" y="1600200"/>
            <a:ext cx="6644216" cy="4983162"/>
          </a:xfrm>
          <a:prstGeom prst="rect">
            <a:avLst/>
          </a:prstGeom>
          <a:solidFill>
            <a:srgbClr val="FFFFFF"/>
          </a:solidFill>
        </p:spPr>
      </p:pic>
    </p:spTree>
    <p:extLst>
      <p:ext uri="{BB962C8B-B14F-4D97-AF65-F5344CB8AC3E}">
        <p14:creationId xmlns:p14="http://schemas.microsoft.com/office/powerpoint/2010/main" val="3584545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Patriotism</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p:txBody>
          <a:bodyPr/>
          <a:lstStyle/>
          <a:p>
            <a:pPr marL="0" indent="0">
              <a:buNone/>
            </a:pPr>
            <a:r>
              <a:rPr lang="en-US" dirty="0"/>
              <a:t>This means having a devotion to our country and the core democratic values in what we say and what we do.</a:t>
            </a:r>
          </a:p>
        </p:txBody>
      </p:sp>
      <p:pic>
        <p:nvPicPr>
          <p:cNvPr id="10242" name="Picture 2" descr="See the source image">
            <a:extLst>
              <a:ext uri="{FF2B5EF4-FFF2-40B4-BE49-F238E27FC236}">
                <a16:creationId xmlns:a16="http://schemas.microsoft.com/office/drawing/2014/main" id="{C33463BC-5ECB-4C80-9D7E-A4E456BCD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085862"/>
            <a:ext cx="7086600" cy="377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181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p:txBody>
          <a:bodyPr/>
          <a:lstStyle/>
          <a:p>
            <a:r>
              <a:rPr lang="en-US" dirty="0"/>
              <a:t>Cultural Values</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idx="1"/>
          </p:nvPr>
        </p:nvSpPr>
        <p:spPr>
          <a:xfrm>
            <a:off x="457200" y="1600200"/>
            <a:ext cx="8229600" cy="4876800"/>
          </a:xfrm>
        </p:spPr>
        <p:txBody>
          <a:bodyPr>
            <a:normAutofit lnSpcReduction="10000"/>
          </a:bodyPr>
          <a:lstStyle/>
          <a:p>
            <a:pPr marL="0" indent="0">
              <a:buNone/>
            </a:pPr>
            <a:r>
              <a:rPr lang="en-US" dirty="0"/>
              <a:t>Common popular ideologies or standards of behavior that persist in American culture.</a:t>
            </a: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Personal control over the environment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Change/mobility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Time and its importance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Equality/egalitarianism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Individualism and privacy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Self-help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Competition and free enterprise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Future orientation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Action and work orientation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Informality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Directness, Openness and honesty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Practicality/efficiency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fontAlgn="base">
              <a:lnSpc>
                <a:spcPct val="115000"/>
              </a:lnSpc>
              <a:spcBef>
                <a:spcPts val="0"/>
              </a:spcBef>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Materialism/Acquisitions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3"/>
            <a:endParaRPr lang="en-US" dirty="0"/>
          </a:p>
        </p:txBody>
      </p:sp>
      <p:sp>
        <p:nvSpPr>
          <p:cNvPr id="5" name="TextBox 4">
            <a:extLst>
              <a:ext uri="{FF2B5EF4-FFF2-40B4-BE49-F238E27FC236}">
                <a16:creationId xmlns:a16="http://schemas.microsoft.com/office/drawing/2014/main" id="{0C6EE167-7CCF-4C4A-8B7E-DCB26B8887AC}"/>
              </a:ext>
            </a:extLst>
          </p:cNvPr>
          <p:cNvSpPr txBox="1"/>
          <p:nvPr/>
        </p:nvSpPr>
        <p:spPr>
          <a:xfrm>
            <a:off x="3810000" y="6367918"/>
            <a:ext cx="7010400" cy="430887"/>
          </a:xfrm>
          <a:prstGeom prst="rect">
            <a:avLst/>
          </a:prstGeom>
          <a:noFill/>
        </p:spPr>
        <p:txBody>
          <a:bodyPr wrap="square" rtlCol="0">
            <a:spAutoFit/>
          </a:bodyPr>
          <a:lstStyle/>
          <a:p>
            <a:r>
              <a:rPr lang="en-US" sz="1050" dirty="0"/>
              <a:t>Kohls, L. Robert; The Values Americans Live By; https://careercenter.lehigh.edu/sites/careercenter.lehigh.edu/files/AmericanValues.pdf</a:t>
            </a:r>
          </a:p>
        </p:txBody>
      </p:sp>
    </p:spTree>
    <p:extLst>
      <p:ext uri="{BB962C8B-B14F-4D97-AF65-F5344CB8AC3E}">
        <p14:creationId xmlns:p14="http://schemas.microsoft.com/office/powerpoint/2010/main" val="2215097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134687" y="274638"/>
            <a:ext cx="6858000" cy="1143000"/>
          </a:xfrm>
        </p:spPr>
        <p:txBody>
          <a:bodyPr anchor="ctr">
            <a:normAutofit/>
          </a:bodyPr>
          <a:lstStyle/>
          <a:p>
            <a:pPr>
              <a:lnSpc>
                <a:spcPct val="90000"/>
              </a:lnSpc>
            </a:pPr>
            <a:r>
              <a:rPr lang="en-US" sz="3700"/>
              <a:t>Personal Control Over the Environment</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sz="half" idx="1"/>
          </p:nvPr>
        </p:nvSpPr>
        <p:spPr>
          <a:xfrm>
            <a:off x="457201" y="1843881"/>
            <a:ext cx="4038600" cy="4038600"/>
          </a:xfrm>
        </p:spPr>
        <p:txBody>
          <a:bodyPr>
            <a:normAutofit/>
          </a:bodyPr>
          <a:lstStyle/>
          <a:p>
            <a:r>
              <a:rPr lang="en-US" dirty="0"/>
              <a:t>Antithesis of Fate</a:t>
            </a:r>
          </a:p>
          <a:p>
            <a:r>
              <a:rPr lang="en-US" dirty="0"/>
              <a:t>Man’s power over Nature</a:t>
            </a:r>
          </a:p>
          <a:p>
            <a:r>
              <a:rPr lang="en-US" dirty="0"/>
              <a:t>Human achievement</a:t>
            </a:r>
          </a:p>
          <a:p>
            <a:r>
              <a:rPr lang="en-US" dirty="0"/>
              <a:t>Challenge of what can be done, when most of the world is certain it can’t</a:t>
            </a:r>
          </a:p>
        </p:txBody>
      </p:sp>
      <p:pic>
        <p:nvPicPr>
          <p:cNvPr id="11266" name="Picture 2" descr="See the source image">
            <a:extLst>
              <a:ext uri="{FF2B5EF4-FFF2-40B4-BE49-F238E27FC236}">
                <a16:creationId xmlns:a16="http://schemas.microsoft.com/office/drawing/2014/main" id="{C36B62DA-6FAC-47F4-98CB-4F36DE30E26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63" r="14998" b="1"/>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66418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a:xfrm>
            <a:off x="1134687" y="274638"/>
            <a:ext cx="6858000" cy="1143000"/>
          </a:xfrm>
        </p:spPr>
        <p:txBody>
          <a:bodyPr anchor="ctr">
            <a:normAutofit/>
          </a:bodyPr>
          <a:lstStyle/>
          <a:p>
            <a:r>
              <a:rPr lang="en-US" dirty="0"/>
              <a:t>Change / Mobility</a:t>
            </a:r>
          </a:p>
        </p:txBody>
      </p:sp>
      <p:pic>
        <p:nvPicPr>
          <p:cNvPr id="12290" name="Picture 2" descr="See the source image">
            <a:extLst>
              <a:ext uri="{FF2B5EF4-FFF2-40B4-BE49-F238E27FC236}">
                <a16:creationId xmlns:a16="http://schemas.microsoft.com/office/drawing/2014/main" id="{EB652A67-35DF-452B-8706-9E6FE5AE7A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1843881"/>
            <a:ext cx="4038600" cy="4038600"/>
          </a:xfrm>
          <a:prstGeom prst="rect">
            <a:avLst/>
          </a:prstGeom>
          <a:solidFill>
            <a:srgbClr val="FFFFFF"/>
          </a:solidFill>
        </p:spPr>
      </p:pic>
      <p:sp>
        <p:nvSpPr>
          <p:cNvPr id="3" name="Content Placeholder 2">
            <a:extLst>
              <a:ext uri="{FF2B5EF4-FFF2-40B4-BE49-F238E27FC236}">
                <a16:creationId xmlns:a16="http://schemas.microsoft.com/office/drawing/2014/main" id="{850BE5F4-0AED-41CA-A5D1-7E98664DB8D3}"/>
              </a:ext>
            </a:extLst>
          </p:cNvPr>
          <p:cNvSpPr>
            <a:spLocks noGrp="1"/>
          </p:cNvSpPr>
          <p:nvPr>
            <p:ph sz="half" idx="2"/>
          </p:nvPr>
        </p:nvSpPr>
        <p:spPr>
          <a:xfrm>
            <a:off x="4648202" y="1860814"/>
            <a:ext cx="4038600" cy="4038601"/>
          </a:xfrm>
        </p:spPr>
        <p:txBody>
          <a:bodyPr>
            <a:normAutofit/>
          </a:bodyPr>
          <a:lstStyle/>
          <a:p>
            <a:r>
              <a:rPr lang="en-US" dirty="0"/>
              <a:t>Development, improvement, progress, growth</a:t>
            </a:r>
          </a:p>
          <a:p>
            <a:r>
              <a:rPr lang="en-US" dirty="0"/>
              <a:t>Antithesis of tradition, continuity, a rich and ancient heritage </a:t>
            </a:r>
          </a:p>
          <a:p>
            <a:r>
              <a:rPr lang="en-US" dirty="0"/>
              <a:t>Moving forward toward achieving more</a:t>
            </a:r>
          </a:p>
          <a:p>
            <a:endParaRPr lang="en-US" dirty="0"/>
          </a:p>
        </p:txBody>
      </p:sp>
    </p:spTree>
    <p:extLst>
      <p:ext uri="{BB962C8B-B14F-4D97-AF65-F5344CB8AC3E}">
        <p14:creationId xmlns:p14="http://schemas.microsoft.com/office/powerpoint/2010/main" val="23088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The Signers</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a:xfrm>
            <a:off x="533400" y="1600200"/>
            <a:ext cx="8298168" cy="1570039"/>
          </a:xfrm>
        </p:spPr>
        <p:txBody>
          <a:bodyPr>
            <a:normAutofit fontScale="92500" lnSpcReduction="10000"/>
          </a:bodyPr>
          <a:lstStyle/>
          <a:p>
            <a:r>
              <a:rPr lang="en-US" dirty="0"/>
              <a:t>56 members of the 2</a:t>
            </a:r>
            <a:r>
              <a:rPr lang="en-US" baseline="30000" dirty="0"/>
              <a:t>nd</a:t>
            </a:r>
            <a:r>
              <a:rPr lang="en-US" dirty="0"/>
              <a:t> Continental Congress</a:t>
            </a:r>
          </a:p>
          <a:p>
            <a:r>
              <a:rPr lang="en-US" dirty="0"/>
              <a:t>Signed by state (colony) groups</a:t>
            </a:r>
          </a:p>
          <a:p>
            <a:r>
              <a:rPr lang="en-US" dirty="0"/>
              <a:t>John Hancock – President of Congress</a:t>
            </a:r>
          </a:p>
          <a:p>
            <a:endParaRPr lang="en-US" dirty="0"/>
          </a:p>
        </p:txBody>
      </p:sp>
      <p:pic>
        <p:nvPicPr>
          <p:cNvPr id="5" name="Picture 4" descr="See the source image">
            <a:extLst>
              <a:ext uri="{FF2B5EF4-FFF2-40B4-BE49-F238E27FC236}">
                <a16:creationId xmlns:a16="http://schemas.microsoft.com/office/drawing/2014/main" id="{13F731DD-4C44-4764-AD8E-19F8FFF49BA2}"/>
              </a:ext>
            </a:extLst>
          </p:cNvPr>
          <p:cNvPicPr/>
          <p:nvPr/>
        </p:nvPicPr>
        <p:blipFill rotWithShape="1">
          <a:blip r:embed="rId2" cstate="print">
            <a:extLst>
              <a:ext uri="{28A0092B-C50C-407E-A947-70E740481C1C}">
                <a14:useLocalDpi xmlns:a14="http://schemas.microsoft.com/office/drawing/2010/main" val="0"/>
              </a:ext>
            </a:extLst>
          </a:blip>
          <a:srcRect t="72968" b="1"/>
          <a:stretch/>
        </p:blipFill>
        <p:spPr bwMode="auto">
          <a:xfrm>
            <a:off x="384815" y="3170239"/>
            <a:ext cx="8374370" cy="2895601"/>
          </a:xfrm>
          <a:prstGeom prst="rect">
            <a:avLst/>
          </a:prstGeom>
          <a:noFill/>
          <a:ln>
            <a:noFill/>
          </a:ln>
        </p:spPr>
      </p:pic>
      <p:sp>
        <p:nvSpPr>
          <p:cNvPr id="6" name="TextBox 5">
            <a:extLst>
              <a:ext uri="{FF2B5EF4-FFF2-40B4-BE49-F238E27FC236}">
                <a16:creationId xmlns:a16="http://schemas.microsoft.com/office/drawing/2014/main" id="{E4003B53-9AB0-444B-A1E2-CFAEFBD10F6C}"/>
              </a:ext>
            </a:extLst>
          </p:cNvPr>
          <p:cNvSpPr txBox="1"/>
          <p:nvPr/>
        </p:nvSpPr>
        <p:spPr>
          <a:xfrm>
            <a:off x="4186106" y="6182768"/>
            <a:ext cx="3958585" cy="392159"/>
          </a:xfrm>
          <a:prstGeom prst="rect">
            <a:avLst/>
          </a:prstGeom>
          <a:noFill/>
        </p:spPr>
        <p:txBody>
          <a:bodyPr wrap="square" rtlCol="0">
            <a:spAutoFit/>
          </a:bodyPr>
          <a:lstStyle/>
          <a:p>
            <a:pPr marL="0" marR="0">
              <a:lnSpc>
                <a:spcPct val="115000"/>
              </a:lnSpc>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Declaration of Independence Signers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E986D8B5-E920-4BBD-B627-39563B36ACE5}"/>
              </a:ext>
            </a:extLst>
          </p:cNvPr>
          <p:cNvSpPr txBox="1"/>
          <p:nvPr/>
        </p:nvSpPr>
        <p:spPr>
          <a:xfrm>
            <a:off x="1974670" y="6205595"/>
            <a:ext cx="2362200" cy="369332"/>
          </a:xfrm>
          <a:prstGeom prst="rect">
            <a:avLst/>
          </a:prstGeom>
          <a:noFill/>
        </p:spPr>
        <p:txBody>
          <a:bodyPr wrap="square" rtlCol="0">
            <a:spAutoFit/>
          </a:bodyPr>
          <a:lstStyle/>
          <a:p>
            <a:r>
              <a:rPr lang="en-US" dirty="0"/>
              <a:t>For more information:</a:t>
            </a:r>
          </a:p>
        </p:txBody>
      </p:sp>
    </p:spTree>
    <p:extLst>
      <p:ext uri="{BB962C8B-B14F-4D97-AF65-F5344CB8AC3E}">
        <p14:creationId xmlns:p14="http://schemas.microsoft.com/office/powerpoint/2010/main" val="29603854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Time &amp; its Importance</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sz="half" idx="1"/>
          </p:nvPr>
        </p:nvSpPr>
        <p:spPr>
          <a:xfrm>
            <a:off x="457200" y="1600200"/>
            <a:ext cx="4038600" cy="4525963"/>
          </a:xfrm>
        </p:spPr>
        <p:txBody>
          <a:bodyPr>
            <a:normAutofit/>
          </a:bodyPr>
          <a:lstStyle/>
          <a:p>
            <a:r>
              <a:rPr lang="en-US" dirty="0"/>
              <a:t>Keeping to a schedule</a:t>
            </a:r>
          </a:p>
          <a:p>
            <a:r>
              <a:rPr lang="en-US" dirty="0"/>
              <a:t>More important than developing deep personal relationships (especially in business or politics)</a:t>
            </a:r>
          </a:p>
          <a:p>
            <a:r>
              <a:rPr lang="en-US" dirty="0"/>
              <a:t>Being late is considered rude</a:t>
            </a:r>
          </a:p>
          <a:p>
            <a:r>
              <a:rPr lang="en-US" dirty="0"/>
              <a:t>Leads to productivity</a:t>
            </a:r>
          </a:p>
        </p:txBody>
      </p:sp>
      <p:pic>
        <p:nvPicPr>
          <p:cNvPr id="13314" name="Picture 2" descr="See the source image">
            <a:extLst>
              <a:ext uri="{FF2B5EF4-FFF2-40B4-BE49-F238E27FC236}">
                <a16:creationId xmlns:a16="http://schemas.microsoft.com/office/drawing/2014/main" id="{0053F698-D77F-4039-B5FB-7FE629533F3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95" t="11483" b="17762"/>
          <a:stretch/>
        </p:blipFill>
        <p:spPr bwMode="auto">
          <a:xfrm>
            <a:off x="4114800" y="2057400"/>
            <a:ext cx="4572000" cy="2743200"/>
          </a:xfrm>
          <a:prstGeom prst="rect">
            <a:avLst/>
          </a:prstGeom>
          <a:solidFill>
            <a:srgbClr val="FFFFFF"/>
          </a:solidFill>
        </p:spPr>
      </p:pic>
    </p:spTree>
    <p:extLst>
      <p:ext uri="{BB962C8B-B14F-4D97-AF65-F5344CB8AC3E}">
        <p14:creationId xmlns:p14="http://schemas.microsoft.com/office/powerpoint/2010/main" val="183201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ee the source image">
            <a:extLst>
              <a:ext uri="{FF2B5EF4-FFF2-40B4-BE49-F238E27FC236}">
                <a16:creationId xmlns:a16="http://schemas.microsoft.com/office/drawing/2014/main" id="{B9044027-7750-4DC0-B8AC-606D31BF3F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320045"/>
            <a:ext cx="5638800" cy="35379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Equality / Egalitarianism</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p:txBody>
          <a:bodyPr/>
          <a:lstStyle/>
          <a:p>
            <a:r>
              <a:rPr lang="en-US" dirty="0"/>
              <a:t>Almost a religious value (created equal)</a:t>
            </a:r>
          </a:p>
          <a:p>
            <a:r>
              <a:rPr lang="en-US" dirty="0"/>
              <a:t>Equal opportunity for success in life</a:t>
            </a:r>
          </a:p>
          <a:p>
            <a:r>
              <a:rPr lang="en-US" dirty="0"/>
              <a:t>Rank &amp; Status not as important</a:t>
            </a:r>
          </a:p>
          <a:p>
            <a:r>
              <a:rPr lang="en-US" dirty="0"/>
              <a:t>Antithesis of class and authority</a:t>
            </a:r>
          </a:p>
        </p:txBody>
      </p:sp>
    </p:spTree>
    <p:extLst>
      <p:ext uri="{BB962C8B-B14F-4D97-AF65-F5344CB8AC3E}">
        <p14:creationId xmlns:p14="http://schemas.microsoft.com/office/powerpoint/2010/main" val="1480628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F150-5130-4350-8967-8BDEA3A0A35A}"/>
              </a:ext>
            </a:extLst>
          </p:cNvPr>
          <p:cNvSpPr>
            <a:spLocks noGrp="1"/>
          </p:cNvSpPr>
          <p:nvPr>
            <p:ph type="title"/>
          </p:nvPr>
        </p:nvSpPr>
        <p:spPr>
          <a:xfrm>
            <a:off x="1134687" y="274638"/>
            <a:ext cx="6858000" cy="1143000"/>
          </a:xfrm>
        </p:spPr>
        <p:txBody>
          <a:bodyPr anchor="ctr">
            <a:normAutofit/>
          </a:bodyPr>
          <a:lstStyle/>
          <a:p>
            <a:r>
              <a:rPr lang="en-US" dirty="0"/>
              <a:t>Individualism and Privacy</a:t>
            </a:r>
          </a:p>
        </p:txBody>
      </p:sp>
      <p:sp>
        <p:nvSpPr>
          <p:cNvPr id="3" name="Content Placeholder 2">
            <a:extLst>
              <a:ext uri="{FF2B5EF4-FFF2-40B4-BE49-F238E27FC236}">
                <a16:creationId xmlns:a16="http://schemas.microsoft.com/office/drawing/2014/main" id="{D482CE27-6E98-4F6A-B212-277915CCC8C6}"/>
              </a:ext>
            </a:extLst>
          </p:cNvPr>
          <p:cNvSpPr>
            <a:spLocks noGrp="1"/>
          </p:cNvSpPr>
          <p:nvPr>
            <p:ph sz="half" idx="1"/>
          </p:nvPr>
        </p:nvSpPr>
        <p:spPr>
          <a:xfrm>
            <a:off x="457200" y="1905000"/>
            <a:ext cx="4267200" cy="4525963"/>
          </a:xfrm>
        </p:spPr>
        <p:txBody>
          <a:bodyPr>
            <a:normAutofit/>
          </a:bodyPr>
          <a:lstStyle/>
          <a:p>
            <a:pPr>
              <a:lnSpc>
                <a:spcPct val="90000"/>
              </a:lnSpc>
            </a:pPr>
            <a:r>
              <a:rPr lang="en-US" sz="2600" dirty="0"/>
              <a:t>Everyone is completely and marvelously unique</a:t>
            </a:r>
          </a:p>
          <a:p>
            <a:pPr>
              <a:lnSpc>
                <a:spcPct val="90000"/>
              </a:lnSpc>
            </a:pPr>
            <a:r>
              <a:rPr lang="en-US" sz="2600" dirty="0"/>
              <a:t>Group’s welfare less important</a:t>
            </a:r>
          </a:p>
          <a:p>
            <a:pPr>
              <a:lnSpc>
                <a:spcPct val="90000"/>
              </a:lnSpc>
            </a:pPr>
            <a:r>
              <a:rPr lang="en-US" sz="2600" dirty="0"/>
              <a:t>People pop in and out of groups</a:t>
            </a:r>
          </a:p>
          <a:p>
            <a:pPr>
              <a:lnSpc>
                <a:spcPct val="90000"/>
              </a:lnSpc>
            </a:pPr>
            <a:r>
              <a:rPr lang="en-US" sz="2600" dirty="0"/>
              <a:t>Everyone is ‘special’ in some way</a:t>
            </a:r>
          </a:p>
          <a:p>
            <a:pPr>
              <a:lnSpc>
                <a:spcPct val="90000"/>
              </a:lnSpc>
            </a:pPr>
            <a:r>
              <a:rPr lang="en-US" sz="2600" dirty="0"/>
              <a:t>Privacy – ownership of your ‘self’</a:t>
            </a:r>
          </a:p>
        </p:txBody>
      </p:sp>
      <p:pic>
        <p:nvPicPr>
          <p:cNvPr id="15362" name="Picture 2" descr="See the source image">
            <a:extLst>
              <a:ext uri="{FF2B5EF4-FFF2-40B4-BE49-F238E27FC236}">
                <a16:creationId xmlns:a16="http://schemas.microsoft.com/office/drawing/2014/main" id="{8CD48FA5-5CB3-4861-A1A7-2FC72CDE6D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85402" y="1600200"/>
            <a:ext cx="3564195" cy="4525963"/>
          </a:xfrm>
          <a:prstGeom prst="rect">
            <a:avLst/>
          </a:prstGeom>
          <a:solidFill>
            <a:srgbClr val="FFFFFF"/>
          </a:solidFill>
        </p:spPr>
      </p:pic>
    </p:spTree>
    <p:extLst>
      <p:ext uri="{BB962C8B-B14F-4D97-AF65-F5344CB8AC3E}">
        <p14:creationId xmlns:p14="http://schemas.microsoft.com/office/powerpoint/2010/main" val="30881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a:xfrm>
            <a:off x="1134687" y="274638"/>
            <a:ext cx="6858000" cy="1143000"/>
          </a:xfrm>
        </p:spPr>
        <p:txBody>
          <a:bodyPr anchor="ctr">
            <a:normAutofit/>
          </a:bodyPr>
          <a:lstStyle/>
          <a:p>
            <a:r>
              <a:rPr lang="en-US" dirty="0"/>
              <a:t>Self Help</a:t>
            </a:r>
          </a:p>
        </p:txBody>
      </p:sp>
      <p:pic>
        <p:nvPicPr>
          <p:cNvPr id="16386" name="Picture 2" descr="See the source image">
            <a:extLst>
              <a:ext uri="{FF2B5EF4-FFF2-40B4-BE49-F238E27FC236}">
                <a16:creationId xmlns:a16="http://schemas.microsoft.com/office/drawing/2014/main" id="{34B8EEB9-9D1F-45FC-AD45-5F35788843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30"/>
          <a:stretch/>
        </p:blipFill>
        <p:spPr bwMode="auto">
          <a:xfrm>
            <a:off x="448733" y="1835943"/>
            <a:ext cx="4038600" cy="4054475"/>
          </a:xfrm>
          <a:prstGeom prst="rect">
            <a:avLst/>
          </a:prstGeom>
          <a:solidFill>
            <a:srgbClr val="FFFFFF"/>
          </a:solidFill>
        </p:spPr>
      </p:pic>
      <p:sp>
        <p:nvSpPr>
          <p:cNvPr id="3" name="Content Placeholder 2">
            <a:extLst>
              <a:ext uri="{FF2B5EF4-FFF2-40B4-BE49-F238E27FC236}">
                <a16:creationId xmlns:a16="http://schemas.microsoft.com/office/drawing/2014/main" id="{850BE5F4-0AED-41CA-A5D1-7E98664DB8D3}"/>
              </a:ext>
            </a:extLst>
          </p:cNvPr>
          <p:cNvSpPr>
            <a:spLocks noGrp="1"/>
          </p:cNvSpPr>
          <p:nvPr>
            <p:ph sz="half" idx="2"/>
          </p:nvPr>
        </p:nvSpPr>
        <p:spPr>
          <a:xfrm>
            <a:off x="4648200" y="1996281"/>
            <a:ext cx="4038600" cy="3733800"/>
          </a:xfrm>
        </p:spPr>
        <p:txBody>
          <a:bodyPr>
            <a:normAutofit/>
          </a:bodyPr>
          <a:lstStyle/>
          <a:p>
            <a:r>
              <a:rPr lang="en-US" dirty="0"/>
              <a:t>Credit for what you accomplish yourself</a:t>
            </a:r>
          </a:p>
          <a:p>
            <a:r>
              <a:rPr lang="en-US" dirty="0"/>
              <a:t>Self-made man or woman is the ideal in America</a:t>
            </a:r>
          </a:p>
          <a:p>
            <a:r>
              <a:rPr lang="en-US" dirty="0"/>
              <a:t>What you accomplish yourself is worth more</a:t>
            </a:r>
          </a:p>
        </p:txBody>
      </p:sp>
    </p:spTree>
    <p:extLst>
      <p:ext uri="{BB962C8B-B14F-4D97-AF65-F5344CB8AC3E}">
        <p14:creationId xmlns:p14="http://schemas.microsoft.com/office/powerpoint/2010/main" val="3482103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sz="4100"/>
              <a:t>Competition &amp; Free Enterprise</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sz="half" idx="1"/>
          </p:nvPr>
        </p:nvSpPr>
        <p:spPr>
          <a:xfrm>
            <a:off x="457200" y="1600200"/>
            <a:ext cx="4038600" cy="4525963"/>
          </a:xfrm>
        </p:spPr>
        <p:txBody>
          <a:bodyPr>
            <a:normAutofit/>
          </a:bodyPr>
          <a:lstStyle/>
          <a:p>
            <a:pPr>
              <a:lnSpc>
                <a:spcPct val="90000"/>
              </a:lnSpc>
            </a:pPr>
            <a:r>
              <a:rPr lang="en-US" dirty="0"/>
              <a:t>Competition brings out the best in any individual</a:t>
            </a:r>
            <a:endParaRPr lang="en-US"/>
          </a:p>
          <a:p>
            <a:pPr>
              <a:lnSpc>
                <a:spcPct val="90000"/>
              </a:lnSpc>
            </a:pPr>
            <a:r>
              <a:rPr lang="en-US" dirty="0"/>
              <a:t>Antithesis of cooperation</a:t>
            </a:r>
            <a:endParaRPr lang="en-US"/>
          </a:p>
          <a:p>
            <a:pPr>
              <a:lnSpc>
                <a:spcPct val="90000"/>
              </a:lnSpc>
            </a:pPr>
            <a:r>
              <a:rPr lang="en-US" dirty="0"/>
              <a:t>Free enterprise – a competitive economy</a:t>
            </a:r>
            <a:endParaRPr lang="en-US"/>
          </a:p>
          <a:p>
            <a:pPr>
              <a:lnSpc>
                <a:spcPct val="90000"/>
              </a:lnSpc>
            </a:pPr>
            <a:r>
              <a:rPr lang="en-US" dirty="0"/>
              <a:t>A society which fosters competition progresses more rapidly</a:t>
            </a:r>
            <a:endParaRPr lang="en-US"/>
          </a:p>
          <a:p>
            <a:pPr>
              <a:lnSpc>
                <a:spcPct val="90000"/>
              </a:lnSpc>
            </a:pPr>
            <a:endParaRPr lang="en-US"/>
          </a:p>
        </p:txBody>
      </p:sp>
      <p:pic>
        <p:nvPicPr>
          <p:cNvPr id="17410" name="Picture 2" descr="See the source image">
            <a:extLst>
              <a:ext uri="{FF2B5EF4-FFF2-40B4-BE49-F238E27FC236}">
                <a16:creationId xmlns:a16="http://schemas.microsoft.com/office/drawing/2014/main" id="{29D6E354-3C36-4B0C-8112-CD232E5EB5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48200" y="2348706"/>
            <a:ext cx="4038600" cy="3028950"/>
          </a:xfrm>
          <a:prstGeom prst="rect">
            <a:avLst/>
          </a:prstGeom>
          <a:solidFill>
            <a:srgbClr val="FFFFFF"/>
          </a:solidFill>
        </p:spPr>
      </p:pic>
    </p:spTree>
    <p:extLst>
      <p:ext uri="{BB962C8B-B14F-4D97-AF65-F5344CB8AC3E}">
        <p14:creationId xmlns:p14="http://schemas.microsoft.com/office/powerpoint/2010/main" val="3196955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4DCD-B7D3-4665-B9FE-AFEBF527F58A}"/>
              </a:ext>
            </a:extLst>
          </p:cNvPr>
          <p:cNvSpPr>
            <a:spLocks noGrp="1"/>
          </p:cNvSpPr>
          <p:nvPr>
            <p:ph type="title"/>
          </p:nvPr>
        </p:nvSpPr>
        <p:spPr>
          <a:xfrm>
            <a:off x="1134687" y="274638"/>
            <a:ext cx="6858000" cy="1143000"/>
          </a:xfrm>
        </p:spPr>
        <p:txBody>
          <a:bodyPr anchor="ctr">
            <a:normAutofit/>
          </a:bodyPr>
          <a:lstStyle/>
          <a:p>
            <a:r>
              <a:rPr lang="en-US" dirty="0"/>
              <a:t>Future Orientation</a:t>
            </a:r>
          </a:p>
        </p:txBody>
      </p:sp>
      <p:pic>
        <p:nvPicPr>
          <p:cNvPr id="18434" name="Picture 2" descr="See the source image">
            <a:extLst>
              <a:ext uri="{FF2B5EF4-FFF2-40B4-BE49-F238E27FC236}">
                <a16:creationId xmlns:a16="http://schemas.microsoft.com/office/drawing/2014/main" id="{A7C1DDA6-CFD7-493D-80A2-5C82691AA87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184"/>
          <a:stretch/>
        </p:blipFill>
        <p:spPr bwMode="auto">
          <a:xfrm>
            <a:off x="457200" y="1703502"/>
            <a:ext cx="4702784" cy="4316298"/>
          </a:xfrm>
          <a:prstGeom prst="rect">
            <a:avLst/>
          </a:prstGeom>
          <a:solidFill>
            <a:srgbClr val="FFFFFF"/>
          </a:solidFill>
        </p:spPr>
      </p:pic>
      <p:sp>
        <p:nvSpPr>
          <p:cNvPr id="3" name="Content Placeholder 2">
            <a:extLst>
              <a:ext uri="{FF2B5EF4-FFF2-40B4-BE49-F238E27FC236}">
                <a16:creationId xmlns:a16="http://schemas.microsoft.com/office/drawing/2014/main" id="{C599AD6D-184A-4B98-9A99-7CE242126E52}"/>
              </a:ext>
            </a:extLst>
          </p:cNvPr>
          <p:cNvSpPr>
            <a:spLocks noGrp="1"/>
          </p:cNvSpPr>
          <p:nvPr>
            <p:ph sz="half" idx="2"/>
          </p:nvPr>
        </p:nvSpPr>
        <p:spPr>
          <a:xfrm>
            <a:off x="4648200" y="1600200"/>
            <a:ext cx="4038600" cy="4525963"/>
          </a:xfrm>
        </p:spPr>
        <p:txBody>
          <a:bodyPr>
            <a:normAutofit/>
          </a:bodyPr>
          <a:lstStyle/>
          <a:p>
            <a:r>
              <a:rPr lang="en-US" dirty="0"/>
              <a:t>Look to the future</a:t>
            </a:r>
          </a:p>
          <a:p>
            <a:r>
              <a:rPr lang="en-US" dirty="0"/>
              <a:t>Devalue the past, unconscious of the present</a:t>
            </a:r>
          </a:p>
          <a:p>
            <a:r>
              <a:rPr lang="en-US" dirty="0"/>
              <a:t>Work now for future rewards</a:t>
            </a:r>
          </a:p>
          <a:p>
            <a:endParaRPr lang="en-US" dirty="0"/>
          </a:p>
        </p:txBody>
      </p:sp>
    </p:spTree>
    <p:extLst>
      <p:ext uri="{BB962C8B-B14F-4D97-AF65-F5344CB8AC3E}">
        <p14:creationId xmlns:p14="http://schemas.microsoft.com/office/powerpoint/2010/main" val="1927344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134687" y="274638"/>
            <a:ext cx="6858000" cy="1143000"/>
          </a:xfrm>
        </p:spPr>
        <p:txBody>
          <a:bodyPr anchor="ctr">
            <a:normAutofit/>
          </a:bodyPr>
          <a:lstStyle/>
          <a:p>
            <a:r>
              <a:rPr lang="en-US" dirty="0"/>
              <a:t>Action &amp; Work Orientation</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sz="half" idx="1"/>
          </p:nvPr>
        </p:nvSpPr>
        <p:spPr>
          <a:xfrm>
            <a:off x="457200" y="1600200"/>
            <a:ext cx="4038600" cy="4525963"/>
          </a:xfrm>
        </p:spPr>
        <p:txBody>
          <a:bodyPr>
            <a:normAutofit/>
          </a:bodyPr>
          <a:lstStyle/>
          <a:p>
            <a:pPr>
              <a:lnSpc>
                <a:spcPct val="90000"/>
              </a:lnSpc>
            </a:pPr>
            <a:r>
              <a:rPr lang="en-US" sz="2400"/>
              <a:t>Don’t just stand there – do something!</a:t>
            </a:r>
          </a:p>
          <a:p>
            <a:pPr>
              <a:lnSpc>
                <a:spcPct val="90000"/>
              </a:lnSpc>
            </a:pPr>
            <a:r>
              <a:rPr lang="en-US" sz="2400"/>
              <a:t>Action is superior to inaction</a:t>
            </a:r>
          </a:p>
          <a:p>
            <a:pPr>
              <a:lnSpc>
                <a:spcPct val="90000"/>
              </a:lnSpc>
            </a:pPr>
            <a:r>
              <a:rPr lang="en-US" sz="2400"/>
              <a:t>Leisure is less important than work</a:t>
            </a:r>
          </a:p>
          <a:p>
            <a:pPr>
              <a:lnSpc>
                <a:spcPct val="90000"/>
              </a:lnSpc>
            </a:pPr>
            <a:r>
              <a:rPr lang="en-US" sz="2400"/>
              <a:t>Workaholics</a:t>
            </a:r>
          </a:p>
          <a:p>
            <a:pPr>
              <a:lnSpc>
                <a:spcPct val="90000"/>
              </a:lnSpc>
            </a:pPr>
            <a:r>
              <a:rPr lang="en-US" sz="2400"/>
              <a:t>Identify with your profession – that’s who you are</a:t>
            </a:r>
          </a:p>
          <a:p>
            <a:pPr>
              <a:lnSpc>
                <a:spcPct val="90000"/>
              </a:lnSpc>
            </a:pPr>
            <a:r>
              <a:rPr lang="en-US" sz="2400"/>
              <a:t>Physical labor is a positive thing</a:t>
            </a:r>
          </a:p>
        </p:txBody>
      </p:sp>
      <p:pic>
        <p:nvPicPr>
          <p:cNvPr id="19458" name="Picture 2" descr="See the source image">
            <a:extLst>
              <a:ext uri="{FF2B5EF4-FFF2-40B4-BE49-F238E27FC236}">
                <a16:creationId xmlns:a16="http://schemas.microsoft.com/office/drawing/2014/main" id="{B3B6F40F-05D5-4663-B074-E2CA8C11C3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48200" y="1843881"/>
            <a:ext cx="4038600" cy="4038600"/>
          </a:xfrm>
          <a:prstGeom prst="rect">
            <a:avLst/>
          </a:prstGeom>
          <a:solidFill>
            <a:srgbClr val="FFFFFF"/>
          </a:solidFill>
        </p:spPr>
      </p:pic>
    </p:spTree>
    <p:extLst>
      <p:ext uri="{BB962C8B-B14F-4D97-AF65-F5344CB8AC3E}">
        <p14:creationId xmlns:p14="http://schemas.microsoft.com/office/powerpoint/2010/main" val="2652711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a:xfrm>
            <a:off x="1134687" y="274638"/>
            <a:ext cx="6858000" cy="1143000"/>
          </a:xfrm>
        </p:spPr>
        <p:txBody>
          <a:bodyPr anchor="ctr">
            <a:normAutofit/>
          </a:bodyPr>
          <a:lstStyle/>
          <a:p>
            <a:r>
              <a:rPr lang="en-US" dirty="0"/>
              <a:t>Informality</a:t>
            </a:r>
          </a:p>
        </p:txBody>
      </p:sp>
      <p:pic>
        <p:nvPicPr>
          <p:cNvPr id="20482" name="Picture 2" descr="See the source image">
            <a:extLst>
              <a:ext uri="{FF2B5EF4-FFF2-40B4-BE49-F238E27FC236}">
                <a16:creationId xmlns:a16="http://schemas.microsoft.com/office/drawing/2014/main" id="{8A4E2FE5-4FE2-493F-B8D8-B2A72370AC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24841" y="3276601"/>
            <a:ext cx="6019159" cy="3581400"/>
          </a:xfrm>
          <a:prstGeom prst="rect">
            <a:avLst/>
          </a:prstGeom>
          <a:solidFill>
            <a:srgbClr val="FFFFFF"/>
          </a:solidFill>
        </p:spPr>
      </p:pic>
      <p:sp>
        <p:nvSpPr>
          <p:cNvPr id="3" name="Content Placeholder 2">
            <a:extLst>
              <a:ext uri="{FF2B5EF4-FFF2-40B4-BE49-F238E27FC236}">
                <a16:creationId xmlns:a16="http://schemas.microsoft.com/office/drawing/2014/main" id="{850BE5F4-0AED-41CA-A5D1-7E98664DB8D3}"/>
              </a:ext>
            </a:extLst>
          </p:cNvPr>
          <p:cNvSpPr>
            <a:spLocks noGrp="1"/>
          </p:cNvSpPr>
          <p:nvPr>
            <p:ph sz="half" idx="2"/>
          </p:nvPr>
        </p:nvSpPr>
        <p:spPr>
          <a:xfrm>
            <a:off x="685800" y="2057400"/>
            <a:ext cx="4038600" cy="2971800"/>
          </a:xfrm>
        </p:spPr>
        <p:txBody>
          <a:bodyPr>
            <a:normAutofit/>
          </a:bodyPr>
          <a:lstStyle/>
          <a:p>
            <a:r>
              <a:rPr lang="en-US" dirty="0"/>
              <a:t>Informal and casual is widespread</a:t>
            </a:r>
          </a:p>
          <a:p>
            <a:r>
              <a:rPr lang="en-US" dirty="0"/>
              <a:t>Uncomfortable with titles</a:t>
            </a:r>
          </a:p>
          <a:p>
            <a:r>
              <a:rPr lang="en-US" dirty="0"/>
              <a:t>Informal dress in formal situations</a:t>
            </a:r>
          </a:p>
          <a:p>
            <a:endParaRPr lang="en-US" dirty="0"/>
          </a:p>
        </p:txBody>
      </p:sp>
    </p:spTree>
    <p:extLst>
      <p:ext uri="{BB962C8B-B14F-4D97-AF65-F5344CB8AC3E}">
        <p14:creationId xmlns:p14="http://schemas.microsoft.com/office/powerpoint/2010/main" val="3376839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normAutofit fontScale="90000"/>
          </a:bodyPr>
          <a:lstStyle/>
          <a:p>
            <a:r>
              <a:rPr lang="en-US" dirty="0"/>
              <a:t>Directness / Openness / Honesty</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a:xfrm>
            <a:off x="457200" y="1600201"/>
            <a:ext cx="8153400" cy="2571750"/>
          </a:xfrm>
        </p:spPr>
        <p:txBody>
          <a:bodyPr>
            <a:normAutofit fontScale="85000" lnSpcReduction="20000"/>
          </a:bodyPr>
          <a:lstStyle/>
          <a:p>
            <a:r>
              <a:rPr lang="en-US" dirty="0"/>
              <a:t>Direct approach is preferred</a:t>
            </a:r>
          </a:p>
          <a:p>
            <a:r>
              <a:rPr lang="en-US" dirty="0"/>
              <a:t>Honest negative evaluations</a:t>
            </a:r>
          </a:p>
          <a:p>
            <a:r>
              <a:rPr lang="en-US" dirty="0"/>
              <a:t>Antithesis of saving face</a:t>
            </a:r>
          </a:p>
          <a:p>
            <a:r>
              <a:rPr lang="en-US" dirty="0"/>
              <a:t>Hinting and subtlety discouraged</a:t>
            </a:r>
          </a:p>
          <a:p>
            <a:r>
              <a:rPr lang="en-US" dirty="0"/>
              <a:t>Deliver the negative message yourself, don’t use intermediaries</a:t>
            </a:r>
          </a:p>
        </p:txBody>
      </p:sp>
      <p:pic>
        <p:nvPicPr>
          <p:cNvPr id="21506" name="Picture 2" descr="See the source image">
            <a:extLst>
              <a:ext uri="{FF2B5EF4-FFF2-40B4-BE49-F238E27FC236}">
                <a16:creationId xmlns:a16="http://schemas.microsoft.com/office/drawing/2014/main" id="{7EB1142C-72A1-4A5A-8FF7-AFF8C8B9C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1143000" y="4277783"/>
            <a:ext cx="6858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06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91036-E016-486A-8991-DD425C5917AB}"/>
              </a:ext>
            </a:extLst>
          </p:cNvPr>
          <p:cNvSpPr>
            <a:spLocks noGrp="1"/>
          </p:cNvSpPr>
          <p:nvPr>
            <p:ph type="title"/>
          </p:nvPr>
        </p:nvSpPr>
        <p:spPr/>
        <p:txBody>
          <a:bodyPr/>
          <a:lstStyle/>
          <a:p>
            <a:r>
              <a:rPr lang="en-US" dirty="0"/>
              <a:t>Practicality and Efficiency</a:t>
            </a:r>
          </a:p>
        </p:txBody>
      </p:sp>
      <p:sp>
        <p:nvSpPr>
          <p:cNvPr id="3" name="Content Placeholder 2">
            <a:extLst>
              <a:ext uri="{FF2B5EF4-FFF2-40B4-BE49-F238E27FC236}">
                <a16:creationId xmlns:a16="http://schemas.microsoft.com/office/drawing/2014/main" id="{6E1A8772-3E5D-4C26-9FC6-D1DCAF595BB1}"/>
              </a:ext>
            </a:extLst>
          </p:cNvPr>
          <p:cNvSpPr>
            <a:spLocks noGrp="1"/>
          </p:cNvSpPr>
          <p:nvPr>
            <p:ph idx="1"/>
          </p:nvPr>
        </p:nvSpPr>
        <p:spPr/>
        <p:txBody>
          <a:bodyPr/>
          <a:lstStyle/>
          <a:p>
            <a:r>
              <a:rPr lang="en-US" dirty="0"/>
              <a:t>Realistic, practical, efficient</a:t>
            </a:r>
          </a:p>
          <a:p>
            <a:r>
              <a:rPr lang="en-US" dirty="0"/>
              <a:t>Not philosophically or theoretically oriented</a:t>
            </a:r>
          </a:p>
          <a:p>
            <a:r>
              <a:rPr lang="en-US" dirty="0"/>
              <a:t>Philosophy of pragmatism</a:t>
            </a:r>
          </a:p>
          <a:p>
            <a:r>
              <a:rPr lang="en-US" dirty="0"/>
              <a:t>Rational and objective over emotional or subjective</a:t>
            </a:r>
          </a:p>
          <a:p>
            <a:r>
              <a:rPr lang="en-US" dirty="0"/>
              <a:t>Avoid sentimental decisions</a:t>
            </a:r>
          </a:p>
          <a:p>
            <a:r>
              <a:rPr lang="en-US" dirty="0"/>
              <a:t>Trial and error</a:t>
            </a:r>
          </a:p>
          <a:p>
            <a:pPr marL="0" indent="0">
              <a:buNone/>
            </a:pPr>
            <a:endParaRPr lang="en-US" dirty="0"/>
          </a:p>
        </p:txBody>
      </p:sp>
      <p:pic>
        <p:nvPicPr>
          <p:cNvPr id="22530" name="Picture 2" descr="See the source image">
            <a:extLst>
              <a:ext uri="{FF2B5EF4-FFF2-40B4-BE49-F238E27FC236}">
                <a16:creationId xmlns:a16="http://schemas.microsoft.com/office/drawing/2014/main" id="{2513AB15-95B6-4D33-A33F-E7151D2AA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111095"/>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410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13AE-0342-4431-8851-05EF5A8F3471}"/>
              </a:ext>
            </a:extLst>
          </p:cNvPr>
          <p:cNvSpPr>
            <a:spLocks noGrp="1"/>
          </p:cNvSpPr>
          <p:nvPr>
            <p:ph type="title"/>
          </p:nvPr>
        </p:nvSpPr>
        <p:spPr/>
        <p:txBody>
          <a:bodyPr>
            <a:normAutofit fontScale="90000"/>
          </a:bodyPr>
          <a:lstStyle/>
          <a:p>
            <a:r>
              <a:rPr lang="en-US" dirty="0"/>
              <a:t>Main Ideas in the </a:t>
            </a:r>
            <a:br>
              <a:rPr lang="en-US" dirty="0"/>
            </a:br>
            <a:r>
              <a:rPr lang="en-US" dirty="0"/>
              <a:t>Declaration of Independence</a:t>
            </a:r>
          </a:p>
        </p:txBody>
      </p:sp>
      <p:sp>
        <p:nvSpPr>
          <p:cNvPr id="3" name="Content Placeholder 2">
            <a:extLst>
              <a:ext uri="{FF2B5EF4-FFF2-40B4-BE49-F238E27FC236}">
                <a16:creationId xmlns:a16="http://schemas.microsoft.com/office/drawing/2014/main" id="{44F01902-A525-4CB5-B867-9F5B47B96884}"/>
              </a:ext>
            </a:extLst>
          </p:cNvPr>
          <p:cNvSpPr>
            <a:spLocks noGrp="1"/>
          </p:cNvSpPr>
          <p:nvPr>
            <p:ph idx="1"/>
          </p:nvPr>
        </p:nvSpPr>
        <p:spPr>
          <a:xfrm>
            <a:off x="457200" y="1600200"/>
            <a:ext cx="8382000" cy="4525963"/>
          </a:xfrm>
        </p:spPr>
        <p:txBody>
          <a:bodyPr/>
          <a:lstStyle/>
          <a:p>
            <a:pPr marL="0" indent="0">
              <a:buNone/>
            </a:pPr>
            <a:r>
              <a:rPr lang="en-US" dirty="0"/>
              <a:t>Main Ideas:</a:t>
            </a:r>
          </a:p>
          <a:p>
            <a:pPr lvl="1">
              <a:buFont typeface="Wingdings" panose="05000000000000000000" pitchFamily="2" charset="2"/>
              <a:buChar char="Ø"/>
            </a:pPr>
            <a:r>
              <a:rPr lang="en-US" dirty="0"/>
              <a:t>From </a:t>
            </a:r>
            <a:r>
              <a:rPr lang="en-US" i="1" dirty="0">
                <a:solidFill>
                  <a:schemeClr val="tx2">
                    <a:lumMod val="60000"/>
                    <a:lumOff val="40000"/>
                  </a:schemeClr>
                </a:solidFill>
              </a:rPr>
              <a:t>the Enlightenment </a:t>
            </a:r>
            <a:r>
              <a:rPr lang="en-US" dirty="0"/>
              <a:t>– European philosophies</a:t>
            </a:r>
          </a:p>
          <a:p>
            <a:pPr lvl="1">
              <a:buFont typeface="Wingdings" panose="05000000000000000000" pitchFamily="2" charset="2"/>
              <a:buChar char="Ø"/>
            </a:pPr>
            <a:r>
              <a:rPr lang="en-US" dirty="0"/>
              <a:t>Equality  </a:t>
            </a:r>
            <a:r>
              <a:rPr lang="en-US" i="1" dirty="0">
                <a:solidFill>
                  <a:schemeClr val="tx2">
                    <a:lumMod val="60000"/>
                    <a:lumOff val="40000"/>
                  </a:schemeClr>
                </a:solidFill>
              </a:rPr>
              <a:t>“all men are created equal”</a:t>
            </a:r>
          </a:p>
          <a:p>
            <a:pPr lvl="1">
              <a:buFont typeface="Wingdings" panose="05000000000000000000" pitchFamily="2" charset="2"/>
              <a:buChar char="Ø"/>
            </a:pPr>
            <a:r>
              <a:rPr lang="en-US" dirty="0"/>
              <a:t>Freedom  </a:t>
            </a:r>
            <a:r>
              <a:rPr lang="en-US" i="1" dirty="0">
                <a:solidFill>
                  <a:schemeClr val="tx2">
                    <a:lumMod val="60000"/>
                    <a:lumOff val="40000"/>
                  </a:schemeClr>
                </a:solidFill>
              </a:rPr>
              <a:t>“Life, Liberty, &amp; the pursuit of Happiness”</a:t>
            </a:r>
          </a:p>
          <a:p>
            <a:pPr lvl="1">
              <a:buFont typeface="Wingdings" panose="05000000000000000000" pitchFamily="2" charset="2"/>
              <a:buChar char="Ø"/>
            </a:pPr>
            <a:r>
              <a:rPr lang="en-US" dirty="0"/>
              <a:t>Opportunity  </a:t>
            </a:r>
            <a:r>
              <a:rPr lang="en-US" i="1" dirty="0">
                <a:solidFill>
                  <a:schemeClr val="tx2">
                    <a:lumMod val="60000"/>
                    <a:lumOff val="40000"/>
                  </a:schemeClr>
                </a:solidFill>
              </a:rPr>
              <a:t>“pursuit of Happiness”</a:t>
            </a:r>
          </a:p>
          <a:p>
            <a:pPr lvl="1">
              <a:buFont typeface="Wingdings" panose="05000000000000000000" pitchFamily="2" charset="2"/>
              <a:buChar char="Ø"/>
            </a:pPr>
            <a:r>
              <a:rPr lang="en-US" dirty="0"/>
              <a:t>Power of government comes from the consent of the people governed</a:t>
            </a:r>
          </a:p>
          <a:p>
            <a:pPr lvl="1">
              <a:buFont typeface="Wingdings" panose="05000000000000000000" pitchFamily="2" charset="2"/>
              <a:buChar char="Ø"/>
            </a:pPr>
            <a:r>
              <a:rPr lang="en-US" dirty="0"/>
              <a:t>People have the right to abolish their government and institute a new one</a:t>
            </a:r>
          </a:p>
        </p:txBody>
      </p:sp>
    </p:spTree>
    <p:extLst>
      <p:ext uri="{BB962C8B-B14F-4D97-AF65-F5344CB8AC3E}">
        <p14:creationId xmlns:p14="http://schemas.microsoft.com/office/powerpoint/2010/main" val="35383479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ee the source image">
            <a:extLst>
              <a:ext uri="{FF2B5EF4-FFF2-40B4-BE49-F238E27FC236}">
                <a16:creationId xmlns:a16="http://schemas.microsoft.com/office/drawing/2014/main" id="{8320CCB6-8278-400B-B0DB-183D9CD67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429000"/>
            <a:ext cx="2737840" cy="27056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959F05-32D4-4C04-9C48-47C9DC09A04E}"/>
              </a:ext>
            </a:extLst>
          </p:cNvPr>
          <p:cNvSpPr>
            <a:spLocks noGrp="1"/>
          </p:cNvSpPr>
          <p:nvPr>
            <p:ph type="title"/>
          </p:nvPr>
        </p:nvSpPr>
        <p:spPr/>
        <p:txBody>
          <a:bodyPr/>
          <a:lstStyle/>
          <a:p>
            <a:r>
              <a:rPr lang="en-US" dirty="0"/>
              <a:t>Materialism / Acquisitions</a:t>
            </a:r>
          </a:p>
        </p:txBody>
      </p:sp>
      <p:sp>
        <p:nvSpPr>
          <p:cNvPr id="3" name="Content Placeholder 2">
            <a:extLst>
              <a:ext uri="{FF2B5EF4-FFF2-40B4-BE49-F238E27FC236}">
                <a16:creationId xmlns:a16="http://schemas.microsoft.com/office/drawing/2014/main" id="{728ACF6B-27B0-4284-839D-628E1AC48CB9}"/>
              </a:ext>
            </a:extLst>
          </p:cNvPr>
          <p:cNvSpPr>
            <a:spLocks noGrp="1"/>
          </p:cNvSpPr>
          <p:nvPr>
            <p:ph idx="1"/>
          </p:nvPr>
        </p:nvSpPr>
        <p:spPr/>
        <p:txBody>
          <a:bodyPr/>
          <a:lstStyle/>
          <a:p>
            <a:r>
              <a:rPr lang="en-US" dirty="0"/>
              <a:t>The American Dream – ‘stuff’</a:t>
            </a:r>
          </a:p>
          <a:p>
            <a:r>
              <a:rPr lang="en-US" dirty="0"/>
              <a:t>May be generational, not as obvious as 50 years ago</a:t>
            </a:r>
          </a:p>
          <a:p>
            <a:r>
              <a:rPr lang="en-US" dirty="0"/>
              <a:t>Protection of property is important</a:t>
            </a:r>
          </a:p>
          <a:p>
            <a:r>
              <a:rPr lang="en-US" dirty="0"/>
              <a:t>Throw-away society</a:t>
            </a:r>
          </a:p>
          <a:p>
            <a:r>
              <a:rPr lang="en-US" dirty="0"/>
              <a:t>Trading up – car, house, etc.</a:t>
            </a:r>
          </a:p>
        </p:txBody>
      </p:sp>
    </p:spTree>
    <p:extLst>
      <p:ext uri="{BB962C8B-B14F-4D97-AF65-F5344CB8AC3E}">
        <p14:creationId xmlns:p14="http://schemas.microsoft.com/office/powerpoint/2010/main" val="22749517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525963"/>
          </a:xfrm>
        </p:spPr>
        <p:txBody>
          <a:bodyPr>
            <a:normAutofit lnSpcReduction="10000"/>
          </a:bodyPr>
          <a:lstStyle/>
          <a:p>
            <a:pPr marL="0" indent="0">
              <a:spcBef>
                <a:spcPts val="0"/>
              </a:spcBef>
              <a:spcAft>
                <a:spcPts val="1800"/>
              </a:spcAft>
              <a:buNone/>
            </a:pPr>
            <a:r>
              <a:rPr lang="en-US" dirty="0"/>
              <a:t>In your own words, define:</a:t>
            </a:r>
          </a:p>
          <a:p>
            <a:pPr marL="914400" lvl="1" indent="-514350">
              <a:spcBef>
                <a:spcPts val="0"/>
              </a:spcBef>
              <a:spcAft>
                <a:spcPts val="1800"/>
              </a:spcAft>
              <a:buFont typeface="+mj-lt"/>
              <a:buAutoNum type="arabicPeriod"/>
            </a:pPr>
            <a:r>
              <a:rPr lang="en-US" dirty="0"/>
              <a:t>Liberty</a:t>
            </a:r>
          </a:p>
          <a:p>
            <a:pPr marL="914400" lvl="1" indent="-514350">
              <a:spcBef>
                <a:spcPts val="0"/>
              </a:spcBef>
              <a:spcAft>
                <a:spcPts val="1800"/>
              </a:spcAft>
              <a:buFont typeface="+mj-lt"/>
              <a:buAutoNum type="arabicPeriod"/>
            </a:pPr>
            <a:r>
              <a:rPr lang="en-US" dirty="0"/>
              <a:t>Justice</a:t>
            </a:r>
          </a:p>
          <a:p>
            <a:pPr marL="914400" lvl="1" indent="-514350">
              <a:spcBef>
                <a:spcPts val="0"/>
              </a:spcBef>
              <a:spcAft>
                <a:spcPts val="1800"/>
              </a:spcAft>
              <a:buFont typeface="+mj-lt"/>
              <a:buAutoNum type="arabicPeriod"/>
            </a:pPr>
            <a:r>
              <a:rPr lang="en-US" dirty="0"/>
              <a:t>Diversity</a:t>
            </a:r>
          </a:p>
          <a:p>
            <a:pPr marL="914400" lvl="1" indent="-514350">
              <a:spcBef>
                <a:spcPts val="0"/>
              </a:spcBef>
              <a:spcAft>
                <a:spcPts val="1800"/>
              </a:spcAft>
              <a:buFont typeface="+mj-lt"/>
              <a:buAutoNum type="arabicPeriod"/>
            </a:pPr>
            <a:r>
              <a:rPr lang="en-US" dirty="0"/>
              <a:t>Time and its importance</a:t>
            </a:r>
          </a:p>
          <a:p>
            <a:pPr marL="914400" lvl="1" indent="-514350">
              <a:spcBef>
                <a:spcPts val="0"/>
              </a:spcBef>
              <a:spcAft>
                <a:spcPts val="1800"/>
              </a:spcAft>
              <a:buFont typeface="+mj-lt"/>
              <a:buAutoNum type="arabicPeriod"/>
            </a:pPr>
            <a:r>
              <a:rPr lang="en-US" dirty="0"/>
              <a:t>Competition and free enterprise</a:t>
            </a:r>
          </a:p>
          <a:p>
            <a:pPr marL="914400" lvl="1" indent="-514350">
              <a:spcBef>
                <a:spcPts val="0"/>
              </a:spcBef>
              <a:spcAft>
                <a:spcPts val="1800"/>
              </a:spcAft>
              <a:buFont typeface="+mj-lt"/>
              <a:buAutoNum type="arabicPeriod"/>
            </a:pPr>
            <a:r>
              <a:rPr lang="en-US" dirty="0"/>
              <a:t>Directness, openness, and honesty</a:t>
            </a:r>
          </a:p>
          <a:p>
            <a:pPr marL="914400" lvl="1" indent="-514350">
              <a:spcBef>
                <a:spcPts val="0"/>
              </a:spcBef>
              <a:spcAft>
                <a:spcPts val="1800"/>
              </a:spcAft>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48B02E58-F62C-428C-9AE9-42D248CC97C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5861154" y="1524000"/>
            <a:ext cx="259704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897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Capitalism</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spcBef>
                <a:spcPts val="0"/>
              </a:spcBef>
              <a:spcAft>
                <a:spcPts val="1000"/>
              </a:spcAft>
              <a:buFont typeface="+mj-lt"/>
              <a:buAutoNum type="arabicPeriod" startAt="14"/>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Define </a:t>
            </a: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capitalism</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identify its main characteristics</a:t>
            </a:r>
          </a:p>
          <a:p>
            <a:pPr marL="342900" marR="0" lvl="0" indent="-342900">
              <a:spcBef>
                <a:spcPts val="0"/>
              </a:spcBef>
              <a:spcAft>
                <a:spcPts val="1000"/>
              </a:spcAft>
              <a:buFont typeface="+mj-lt"/>
              <a:buAutoNum type="arabicPeriod" startAt="14"/>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tx1"/>
                </a:solidFill>
              </a:rPr>
              <a:t> </a:t>
            </a:r>
            <a:r>
              <a:rPr lang="en-US" b="1" u="sng" dirty="0">
                <a:solidFill>
                  <a:schemeClr val="tx1"/>
                </a:solidFill>
              </a:rPr>
              <a:t>Essential Question</a:t>
            </a:r>
            <a:r>
              <a:rPr lang="en-US" dirty="0">
                <a:solidFill>
                  <a:schemeClr val="tx1"/>
                </a:solidFill>
              </a:rPr>
              <a:t>: What is capitalism, and how does it contribute to the American governmental system?</a:t>
            </a:r>
            <a:endParaRPr lang="en-US" sz="4000" dirty="0">
              <a:solidFill>
                <a:schemeClr val="tx1"/>
              </a:solidFill>
            </a:endParaRPr>
          </a:p>
        </p:txBody>
      </p:sp>
    </p:spTree>
    <p:extLst>
      <p:ext uri="{BB962C8B-B14F-4D97-AF65-F5344CB8AC3E}">
        <p14:creationId xmlns:p14="http://schemas.microsoft.com/office/powerpoint/2010/main" val="842580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a:xfrm>
            <a:off x="1134687" y="274638"/>
            <a:ext cx="6858000" cy="1143000"/>
          </a:xfrm>
        </p:spPr>
        <p:txBody>
          <a:bodyPr anchor="ctr">
            <a:normAutofit/>
          </a:bodyPr>
          <a:lstStyle/>
          <a:p>
            <a:r>
              <a:rPr lang="en-US" dirty="0"/>
              <a:t>Capitalism</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sz="half" idx="1"/>
          </p:nvPr>
        </p:nvSpPr>
        <p:spPr>
          <a:xfrm>
            <a:off x="440267" y="1905000"/>
            <a:ext cx="4038600" cy="4525963"/>
          </a:xfrm>
        </p:spPr>
        <p:txBody>
          <a:bodyPr>
            <a:normAutofit/>
          </a:bodyPr>
          <a:lstStyle/>
          <a:p>
            <a:pPr marL="0" indent="0">
              <a:lnSpc>
                <a:spcPct val="90000"/>
              </a:lnSpc>
              <a:buNone/>
            </a:pPr>
            <a:r>
              <a:rPr lang="en-US" sz="2600" dirty="0">
                <a:effectLst/>
              </a:rPr>
              <a:t>Capitalism</a:t>
            </a:r>
            <a:r>
              <a:rPr lang="en-US" sz="2600" i="1" dirty="0">
                <a:effectLst/>
              </a:rPr>
              <a:t> refers to an economic system in which a society’s means of production are held by private individuals or organizations, not the government, and where products, prices, and the distribution of goods are determined mainly by competition in a free market.</a:t>
            </a:r>
            <a:endParaRPr lang="en-US" sz="2600" dirty="0"/>
          </a:p>
        </p:txBody>
      </p:sp>
      <p:pic>
        <p:nvPicPr>
          <p:cNvPr id="24578" name="Picture 2" descr="See the source image">
            <a:extLst>
              <a:ext uri="{FF2B5EF4-FFF2-40B4-BE49-F238E27FC236}">
                <a16:creationId xmlns:a16="http://schemas.microsoft.com/office/drawing/2014/main" id="{3B5C9E1B-BB7D-42E3-9502-872FE22267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8200" y="2663140"/>
            <a:ext cx="4038600" cy="2400082"/>
          </a:xfrm>
          <a:prstGeom prst="rect">
            <a:avLst/>
          </a:prstGeom>
          <a:solidFill>
            <a:srgbClr val="FFFFFF"/>
          </a:solidFill>
        </p:spPr>
      </p:pic>
    </p:spTree>
    <p:extLst>
      <p:ext uri="{BB962C8B-B14F-4D97-AF65-F5344CB8AC3E}">
        <p14:creationId xmlns:p14="http://schemas.microsoft.com/office/powerpoint/2010/main" val="1468074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p:txBody>
          <a:bodyPr/>
          <a:lstStyle/>
          <a:p>
            <a:r>
              <a:rPr lang="en-US" dirty="0"/>
              <a:t>The Good and the Bad</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idx="1"/>
          </p:nvPr>
        </p:nvSpPr>
        <p:spPr>
          <a:xfrm>
            <a:off x="457200" y="1600200"/>
            <a:ext cx="8229600" cy="4983162"/>
          </a:xfrm>
        </p:spPr>
        <p:txBody>
          <a:bodyPr>
            <a:normAutofit/>
          </a:bodyPr>
          <a:lstStyle/>
          <a:p>
            <a:r>
              <a:rPr lang="en-US" dirty="0"/>
              <a:t>At its best, capitalism is a system where people can be successful (i.e. make money) by working hard, being a good competitor, delivering products wanted by consumers</a:t>
            </a:r>
          </a:p>
          <a:p>
            <a:r>
              <a:rPr lang="en-US" dirty="0"/>
              <a:t>At its worst, capitalism is a system where greedy wealthy capitalists (the owner class) take advantage of a poor working class, making money at the expense of others.</a:t>
            </a:r>
          </a:p>
          <a:p>
            <a:r>
              <a:rPr lang="en-US" dirty="0"/>
              <a:t>Both aspects happen – not all good or bad</a:t>
            </a:r>
          </a:p>
        </p:txBody>
      </p:sp>
    </p:spTree>
    <p:extLst>
      <p:ext uri="{BB962C8B-B14F-4D97-AF65-F5344CB8AC3E}">
        <p14:creationId xmlns:p14="http://schemas.microsoft.com/office/powerpoint/2010/main" val="12170461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Characteristics of Capitalism</a:t>
            </a:r>
          </a:p>
        </p:txBody>
      </p:sp>
      <p:pic>
        <p:nvPicPr>
          <p:cNvPr id="25602" name="Picture 2" descr="See the source image">
            <a:extLst>
              <a:ext uri="{FF2B5EF4-FFF2-40B4-BE49-F238E27FC236}">
                <a16:creationId xmlns:a16="http://schemas.microsoft.com/office/drawing/2014/main" id="{203DDEAF-4CDB-49D6-82F7-54824FDFF5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33"/>
          <a:stretch/>
        </p:blipFill>
        <p:spPr bwMode="auto">
          <a:xfrm>
            <a:off x="3733534" y="3429000"/>
            <a:ext cx="4935682" cy="2895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a:xfrm>
            <a:off x="457200" y="1600200"/>
            <a:ext cx="8229600" cy="4983162"/>
          </a:xfrm>
        </p:spPr>
        <p:txBody>
          <a:bodyPr>
            <a:normAutofit lnSpcReduction="10000"/>
          </a:bodyPr>
          <a:lstStyle/>
          <a:p>
            <a:r>
              <a:rPr lang="en-US" dirty="0"/>
              <a:t>Private Ownership</a:t>
            </a:r>
          </a:p>
          <a:p>
            <a:r>
              <a:rPr lang="en-US" dirty="0"/>
              <a:t>Capital Accumulation</a:t>
            </a:r>
          </a:p>
          <a:p>
            <a:r>
              <a:rPr lang="en-US" dirty="0"/>
              <a:t>Capital Concentration (1%)</a:t>
            </a:r>
          </a:p>
          <a:p>
            <a:r>
              <a:rPr lang="en-US" dirty="0"/>
              <a:t>Voluntary Participation</a:t>
            </a:r>
          </a:p>
          <a:p>
            <a:r>
              <a:rPr lang="en-US" dirty="0"/>
              <a:t>Free Markets</a:t>
            </a:r>
          </a:p>
          <a:p>
            <a:r>
              <a:rPr lang="en-US" dirty="0"/>
              <a:t>Wage Labor</a:t>
            </a:r>
          </a:p>
          <a:p>
            <a:r>
              <a:rPr lang="en-US" dirty="0"/>
              <a:t>Competition</a:t>
            </a:r>
          </a:p>
          <a:p>
            <a:r>
              <a:rPr lang="en-US" dirty="0"/>
              <a:t>Innovation</a:t>
            </a:r>
          </a:p>
          <a:p>
            <a:r>
              <a:rPr lang="en-US" dirty="0"/>
              <a:t>Minimal government involvement</a:t>
            </a:r>
          </a:p>
        </p:txBody>
      </p:sp>
    </p:spTree>
    <p:extLst>
      <p:ext uri="{BB962C8B-B14F-4D97-AF65-F5344CB8AC3E}">
        <p14:creationId xmlns:p14="http://schemas.microsoft.com/office/powerpoint/2010/main" val="2081697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6E57F0-5558-452E-BF64-3CB360F8F6D6}"/>
              </a:ext>
            </a:extLst>
          </p:cNvPr>
          <p:cNvSpPr>
            <a:spLocks noGrp="1"/>
          </p:cNvSpPr>
          <p:nvPr>
            <p:ph type="title"/>
          </p:nvPr>
        </p:nvSpPr>
        <p:spPr/>
        <p:txBody>
          <a:bodyPr/>
          <a:lstStyle/>
          <a:p>
            <a:r>
              <a:rPr lang="en-US" dirty="0"/>
              <a:t>Capitalism Pro &amp; Con</a:t>
            </a:r>
          </a:p>
        </p:txBody>
      </p:sp>
      <p:sp>
        <p:nvSpPr>
          <p:cNvPr id="5" name="Text Placeholder 4">
            <a:extLst>
              <a:ext uri="{FF2B5EF4-FFF2-40B4-BE49-F238E27FC236}">
                <a16:creationId xmlns:a16="http://schemas.microsoft.com/office/drawing/2014/main" id="{1995FD15-C1E4-4767-B01A-1EE12A30AFA8}"/>
              </a:ext>
            </a:extLst>
          </p:cNvPr>
          <p:cNvSpPr>
            <a:spLocks noGrp="1"/>
          </p:cNvSpPr>
          <p:nvPr>
            <p:ph type="body" idx="1"/>
          </p:nvPr>
        </p:nvSpPr>
        <p:spPr/>
        <p:txBody>
          <a:bodyPr/>
          <a:lstStyle/>
          <a:p>
            <a:r>
              <a:rPr lang="en-US" dirty="0"/>
              <a:t>PRO	</a:t>
            </a:r>
          </a:p>
        </p:txBody>
      </p:sp>
      <p:sp>
        <p:nvSpPr>
          <p:cNvPr id="6" name="Content Placeholder 5">
            <a:extLst>
              <a:ext uri="{FF2B5EF4-FFF2-40B4-BE49-F238E27FC236}">
                <a16:creationId xmlns:a16="http://schemas.microsoft.com/office/drawing/2014/main" id="{D81182FC-6D54-49B5-9153-94FEB7602483}"/>
              </a:ext>
            </a:extLst>
          </p:cNvPr>
          <p:cNvSpPr>
            <a:spLocks noGrp="1"/>
          </p:cNvSpPr>
          <p:nvPr>
            <p:ph sz="half" idx="2"/>
          </p:nvPr>
        </p:nvSpPr>
        <p:spPr>
          <a:xfrm>
            <a:off x="457200" y="2174875"/>
            <a:ext cx="4040188" cy="2244725"/>
          </a:xfrm>
        </p:spPr>
        <p:txBody>
          <a:bodyPr>
            <a:normAutofit fontScale="92500" lnSpcReduction="10000"/>
          </a:bodyPr>
          <a:lstStyle/>
          <a:p>
            <a:r>
              <a:rPr lang="en-US" dirty="0"/>
              <a:t>Strong incentives to be productive, efficient, and to improve things</a:t>
            </a:r>
          </a:p>
          <a:p>
            <a:r>
              <a:rPr lang="en-US" dirty="0"/>
              <a:t>Tends to result in economic growth and improvement in standard of living</a:t>
            </a:r>
          </a:p>
        </p:txBody>
      </p:sp>
      <p:sp>
        <p:nvSpPr>
          <p:cNvPr id="7" name="Text Placeholder 6">
            <a:extLst>
              <a:ext uri="{FF2B5EF4-FFF2-40B4-BE49-F238E27FC236}">
                <a16:creationId xmlns:a16="http://schemas.microsoft.com/office/drawing/2014/main" id="{54AC5871-238F-47C9-9027-B7FC04F54CA8}"/>
              </a:ext>
            </a:extLst>
          </p:cNvPr>
          <p:cNvSpPr>
            <a:spLocks noGrp="1"/>
          </p:cNvSpPr>
          <p:nvPr>
            <p:ph type="body" sz="quarter" idx="3"/>
          </p:nvPr>
        </p:nvSpPr>
        <p:spPr/>
        <p:txBody>
          <a:bodyPr/>
          <a:lstStyle/>
          <a:p>
            <a:r>
              <a:rPr lang="en-US" dirty="0"/>
              <a:t>CON</a:t>
            </a:r>
          </a:p>
        </p:txBody>
      </p:sp>
      <p:sp>
        <p:nvSpPr>
          <p:cNvPr id="8" name="Content Placeholder 7">
            <a:extLst>
              <a:ext uri="{FF2B5EF4-FFF2-40B4-BE49-F238E27FC236}">
                <a16:creationId xmlns:a16="http://schemas.microsoft.com/office/drawing/2014/main" id="{1C7266C6-34BB-4BBE-8890-E379A927B889}"/>
              </a:ext>
            </a:extLst>
          </p:cNvPr>
          <p:cNvSpPr>
            <a:spLocks noGrp="1"/>
          </p:cNvSpPr>
          <p:nvPr>
            <p:ph sz="quarter" idx="4"/>
          </p:nvPr>
        </p:nvSpPr>
        <p:spPr>
          <a:xfrm>
            <a:off x="4645025" y="2174874"/>
            <a:ext cx="4041775" cy="4530725"/>
          </a:xfrm>
        </p:spPr>
        <p:txBody>
          <a:bodyPr>
            <a:normAutofit fontScale="92500" lnSpcReduction="10000"/>
          </a:bodyPr>
          <a:lstStyle/>
          <a:p>
            <a:r>
              <a:rPr lang="en-US" dirty="0"/>
              <a:t>Can result in a high concentration of wealth in the hands of a relatively small group of people</a:t>
            </a:r>
          </a:p>
          <a:p>
            <a:r>
              <a:rPr lang="en-US" dirty="0"/>
              <a:t>Produces undesirable outputs (i.e. pollution) with little incentive to prevent them</a:t>
            </a:r>
          </a:p>
          <a:p>
            <a:r>
              <a:rPr lang="en-US" dirty="0"/>
              <a:t>Government policy can mitigate these issues with regulation, taxation, and spending programs designed to improve quality of life and reduce bad outcomes</a:t>
            </a:r>
          </a:p>
        </p:txBody>
      </p:sp>
      <p:pic>
        <p:nvPicPr>
          <p:cNvPr id="9" name="Picture 8" descr="See the source image">
            <a:extLst>
              <a:ext uri="{FF2B5EF4-FFF2-40B4-BE49-F238E27FC236}">
                <a16:creationId xmlns:a16="http://schemas.microsoft.com/office/drawing/2014/main" id="{03C3D1CD-7580-447E-9AEC-46BD1142BB0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4419600"/>
            <a:ext cx="3276600" cy="1795780"/>
          </a:xfrm>
          <a:prstGeom prst="rect">
            <a:avLst/>
          </a:prstGeom>
          <a:noFill/>
          <a:ln>
            <a:noFill/>
          </a:ln>
        </p:spPr>
      </p:pic>
    </p:spTree>
    <p:extLst>
      <p:ext uri="{BB962C8B-B14F-4D97-AF65-F5344CB8AC3E}">
        <p14:creationId xmlns:p14="http://schemas.microsoft.com/office/powerpoint/2010/main" val="33894489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a:xfrm>
            <a:off x="457200" y="2819400"/>
            <a:ext cx="8229600" cy="3200400"/>
          </a:xfrm>
        </p:spPr>
        <p:txBody>
          <a:bodyPr/>
          <a:lstStyle/>
          <a:p>
            <a:r>
              <a:rPr lang="en-US" dirty="0"/>
              <a:t>Germany</a:t>
            </a:r>
          </a:p>
          <a:p>
            <a:r>
              <a:rPr lang="en-US" dirty="0"/>
              <a:t>Especially in banking and education</a:t>
            </a:r>
          </a:p>
          <a:p>
            <a:r>
              <a:rPr lang="en-US" dirty="0"/>
              <a:t>Prosperous industries – trained labor force</a:t>
            </a:r>
          </a:p>
          <a:p>
            <a:r>
              <a:rPr lang="en-US" dirty="0"/>
              <a:t>Specialization in certain markets</a:t>
            </a:r>
          </a:p>
          <a:p>
            <a:r>
              <a:rPr lang="en-US" dirty="0"/>
              <a:t>Local entrepreneurs develop new industries</a:t>
            </a:r>
          </a:p>
        </p:txBody>
      </p:sp>
      <p:pic>
        <p:nvPicPr>
          <p:cNvPr id="1026" name="Picture 2" descr="See the source image">
            <a:extLst>
              <a:ext uri="{FF2B5EF4-FFF2-40B4-BE49-F238E27FC236}">
                <a16:creationId xmlns:a16="http://schemas.microsoft.com/office/drawing/2014/main" id="{477452F6-C3E3-4EFA-A2A0-0CD460D887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274638"/>
            <a:ext cx="26670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0937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idx="1"/>
          </p:nvPr>
        </p:nvSpPr>
        <p:spPr/>
        <p:txBody>
          <a:bodyPr/>
          <a:lstStyle/>
          <a:p>
            <a:r>
              <a:rPr lang="en-US" dirty="0"/>
              <a:t>USA</a:t>
            </a:r>
          </a:p>
          <a:p>
            <a:r>
              <a:rPr lang="en-US" dirty="0"/>
              <a:t>Environment encourages risk taking and expansion of small businesses into larger</a:t>
            </a:r>
          </a:p>
          <a:p>
            <a:r>
              <a:rPr lang="en-US" dirty="0"/>
              <a:t>Encourages hard work – equal opportunity</a:t>
            </a:r>
          </a:p>
          <a:p>
            <a:r>
              <a:rPr lang="en-US" dirty="0"/>
              <a:t>National values support competition, hard work, reach for wealth</a:t>
            </a:r>
          </a:p>
          <a:p>
            <a:r>
              <a:rPr lang="en-US" dirty="0"/>
              <a:t>Rights and patents enforced</a:t>
            </a:r>
          </a:p>
          <a:p>
            <a:r>
              <a:rPr lang="en-US" dirty="0"/>
              <a:t>Allowances for some monopolies</a:t>
            </a:r>
          </a:p>
        </p:txBody>
      </p:sp>
      <p:pic>
        <p:nvPicPr>
          <p:cNvPr id="2050" name="Picture 2" descr="See the source image">
            <a:extLst>
              <a:ext uri="{FF2B5EF4-FFF2-40B4-BE49-F238E27FC236}">
                <a16:creationId xmlns:a16="http://schemas.microsoft.com/office/drawing/2014/main" id="{C9599B93-281B-41A4-A910-8A90DD2DA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88" t="20671" r="24879" b="35555"/>
          <a:stretch/>
        </p:blipFill>
        <p:spPr bwMode="auto">
          <a:xfrm>
            <a:off x="6248400" y="87923"/>
            <a:ext cx="2878014" cy="17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6523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p:txBody>
          <a:bodyPr/>
          <a:lstStyle/>
          <a:p>
            <a:r>
              <a:rPr lang="en-US" dirty="0"/>
              <a:t>China</a:t>
            </a:r>
          </a:p>
          <a:p>
            <a:r>
              <a:rPr lang="en-US" dirty="0"/>
              <a:t>Focused on educating the masses – work force</a:t>
            </a:r>
          </a:p>
          <a:p>
            <a:r>
              <a:rPr lang="en-US" dirty="0"/>
              <a:t>Encourages exports</a:t>
            </a:r>
          </a:p>
          <a:p>
            <a:r>
              <a:rPr lang="en-US" dirty="0"/>
              <a:t>Pro-business and pro-market</a:t>
            </a:r>
          </a:p>
          <a:p>
            <a:r>
              <a:rPr lang="en-US" dirty="0"/>
              <a:t>Jobs help country prosper, quality of life</a:t>
            </a:r>
          </a:p>
          <a:p>
            <a:r>
              <a:rPr lang="en-US" dirty="0"/>
              <a:t>Encourages entrepreneurship within political and social boundaries</a:t>
            </a:r>
          </a:p>
        </p:txBody>
      </p:sp>
      <p:pic>
        <p:nvPicPr>
          <p:cNvPr id="3074" name="Picture 2" descr="See the source image">
            <a:extLst>
              <a:ext uri="{FF2B5EF4-FFF2-40B4-BE49-F238E27FC236}">
                <a16:creationId xmlns:a16="http://schemas.microsoft.com/office/drawing/2014/main" id="{28F377D7-AC15-4674-9203-0E55207B17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0138" y="0"/>
            <a:ext cx="3048000" cy="2031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220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13AE-0342-4431-8851-05EF5A8F3471}"/>
              </a:ext>
            </a:extLst>
          </p:cNvPr>
          <p:cNvSpPr>
            <a:spLocks noGrp="1"/>
          </p:cNvSpPr>
          <p:nvPr>
            <p:ph type="title"/>
          </p:nvPr>
        </p:nvSpPr>
        <p:spPr/>
        <p:txBody>
          <a:bodyPr>
            <a:normAutofit fontScale="90000"/>
          </a:bodyPr>
          <a:lstStyle/>
          <a:p>
            <a:r>
              <a:rPr lang="en-US" dirty="0"/>
              <a:t>Values in the </a:t>
            </a:r>
            <a:br>
              <a:rPr lang="en-US" dirty="0"/>
            </a:br>
            <a:r>
              <a:rPr lang="en-US" dirty="0"/>
              <a:t>Declaration of Independence</a:t>
            </a:r>
          </a:p>
        </p:txBody>
      </p:sp>
      <p:sp>
        <p:nvSpPr>
          <p:cNvPr id="3" name="Content Placeholder 2">
            <a:extLst>
              <a:ext uri="{FF2B5EF4-FFF2-40B4-BE49-F238E27FC236}">
                <a16:creationId xmlns:a16="http://schemas.microsoft.com/office/drawing/2014/main" id="{44F01902-A525-4CB5-B867-9F5B47B96884}"/>
              </a:ext>
            </a:extLst>
          </p:cNvPr>
          <p:cNvSpPr>
            <a:spLocks noGrp="1"/>
          </p:cNvSpPr>
          <p:nvPr>
            <p:ph idx="1"/>
          </p:nvPr>
        </p:nvSpPr>
        <p:spPr>
          <a:xfrm>
            <a:off x="2705100" y="2400300"/>
            <a:ext cx="3733800" cy="2057400"/>
          </a:xfrm>
        </p:spPr>
        <p:txBody>
          <a:bodyPr/>
          <a:lstStyle/>
          <a:p>
            <a:pPr lvl="1">
              <a:buFont typeface="Wingdings" panose="05000000000000000000" pitchFamily="2" charset="2"/>
              <a:buChar char="Ø"/>
            </a:pPr>
            <a:r>
              <a:rPr lang="en-US" dirty="0"/>
              <a:t>Equality  </a:t>
            </a:r>
            <a:endParaRPr lang="en-US" i="1" dirty="0">
              <a:solidFill>
                <a:schemeClr val="tx2">
                  <a:lumMod val="60000"/>
                  <a:lumOff val="40000"/>
                </a:schemeClr>
              </a:solidFill>
            </a:endParaRPr>
          </a:p>
          <a:p>
            <a:pPr lvl="1">
              <a:buFont typeface="Wingdings" panose="05000000000000000000" pitchFamily="2" charset="2"/>
              <a:buChar char="Ø"/>
            </a:pPr>
            <a:r>
              <a:rPr lang="en-US" dirty="0"/>
              <a:t>Liberty  </a:t>
            </a:r>
            <a:endParaRPr lang="en-US" i="1" dirty="0">
              <a:solidFill>
                <a:schemeClr val="tx2">
                  <a:lumMod val="60000"/>
                  <a:lumOff val="40000"/>
                </a:schemeClr>
              </a:solidFill>
            </a:endParaRPr>
          </a:p>
          <a:p>
            <a:pPr lvl="1">
              <a:buFont typeface="Wingdings" panose="05000000000000000000" pitchFamily="2" charset="2"/>
              <a:buChar char="Ø"/>
            </a:pPr>
            <a:r>
              <a:rPr lang="en-US" dirty="0"/>
              <a:t>Opportunity</a:t>
            </a:r>
            <a:endParaRPr lang="en-US" i="1" dirty="0">
              <a:solidFill>
                <a:schemeClr val="tx2">
                  <a:lumMod val="60000"/>
                  <a:lumOff val="40000"/>
                </a:schemeClr>
              </a:solidFill>
            </a:endParaRPr>
          </a:p>
        </p:txBody>
      </p:sp>
      <p:pic>
        <p:nvPicPr>
          <p:cNvPr id="25602" name="Picture 2" descr="See the source image">
            <a:extLst>
              <a:ext uri="{FF2B5EF4-FFF2-40B4-BE49-F238E27FC236}">
                <a16:creationId xmlns:a16="http://schemas.microsoft.com/office/drawing/2014/main" id="{2330290A-3452-4E36-9F65-9B9F0CCB5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114800"/>
            <a:ext cx="466725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86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p:txBody>
          <a:bodyPr>
            <a:normAutofit lnSpcReduction="10000"/>
          </a:bodyPr>
          <a:lstStyle/>
          <a:p>
            <a:r>
              <a:rPr lang="en-US" dirty="0"/>
              <a:t>India</a:t>
            </a:r>
          </a:p>
          <a:p>
            <a:r>
              <a:rPr lang="en-US" dirty="0"/>
              <a:t>Provides human capital for offshore needs   (i.e. call center and telemarketing)</a:t>
            </a:r>
          </a:p>
          <a:p>
            <a:r>
              <a:rPr lang="en-US" dirty="0"/>
              <a:t>Struggling to outgrow its caste system</a:t>
            </a:r>
          </a:p>
          <a:p>
            <a:r>
              <a:rPr lang="en-US" dirty="0"/>
              <a:t>Many poor workers with little way up </a:t>
            </a:r>
          </a:p>
          <a:p>
            <a:r>
              <a:rPr lang="en-US" dirty="0"/>
              <a:t>Developing new industries </a:t>
            </a:r>
          </a:p>
          <a:p>
            <a:r>
              <a:rPr lang="en-US" dirty="0"/>
              <a:t>Well-educated working worldwide</a:t>
            </a:r>
          </a:p>
          <a:p>
            <a:r>
              <a:rPr lang="en-US" dirty="0"/>
              <a:t>Looking to the future</a:t>
            </a:r>
          </a:p>
        </p:txBody>
      </p:sp>
      <p:pic>
        <p:nvPicPr>
          <p:cNvPr id="4098" name="Picture 2" descr="See the source image">
            <a:extLst>
              <a:ext uri="{FF2B5EF4-FFF2-40B4-BE49-F238E27FC236}">
                <a16:creationId xmlns:a16="http://schemas.microsoft.com/office/drawing/2014/main" id="{334B44AC-490D-449E-AD28-11CE532AF1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7585"/>
            <a:ext cx="2590800" cy="183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885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p:txBody>
          <a:bodyPr>
            <a:normAutofit lnSpcReduction="10000"/>
          </a:bodyPr>
          <a:lstStyle/>
          <a:p>
            <a:r>
              <a:rPr lang="en-US" dirty="0"/>
              <a:t>Japan</a:t>
            </a:r>
          </a:p>
          <a:p>
            <a:r>
              <a:rPr lang="en-US" dirty="0"/>
              <a:t>Post World War II rebuild and boom</a:t>
            </a:r>
          </a:p>
          <a:p>
            <a:r>
              <a:rPr lang="en-US" dirty="0"/>
              <a:t>Near collapse in the 1990s – rebounding</a:t>
            </a:r>
          </a:p>
          <a:p>
            <a:r>
              <a:rPr lang="en-US" dirty="0"/>
              <a:t>State-led economic machine</a:t>
            </a:r>
          </a:p>
          <a:p>
            <a:r>
              <a:rPr lang="en-US" dirty="0"/>
              <a:t>Reforming labor, banking, corporate govern-</a:t>
            </a:r>
            <a:r>
              <a:rPr lang="en-US" dirty="0" err="1"/>
              <a:t>ance</a:t>
            </a:r>
            <a:r>
              <a:rPr lang="en-US" dirty="0"/>
              <a:t> (management) and supplier relations</a:t>
            </a:r>
          </a:p>
          <a:p>
            <a:r>
              <a:rPr lang="en-US" dirty="0"/>
              <a:t>Focus on a few key industries</a:t>
            </a:r>
          </a:p>
          <a:p>
            <a:r>
              <a:rPr lang="en-US" dirty="0"/>
              <a:t>Rewards loyalty &amp; long-term employment</a:t>
            </a:r>
          </a:p>
          <a:p>
            <a:endParaRPr lang="en-US" dirty="0"/>
          </a:p>
        </p:txBody>
      </p:sp>
      <p:pic>
        <p:nvPicPr>
          <p:cNvPr id="5122" name="Picture 2" descr="See the source image">
            <a:extLst>
              <a:ext uri="{FF2B5EF4-FFF2-40B4-BE49-F238E27FC236}">
                <a16:creationId xmlns:a16="http://schemas.microsoft.com/office/drawing/2014/main" id="{0B2EBE7D-128D-4AEA-93DF-A77D57C917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5259" y="30892"/>
            <a:ext cx="2590800" cy="18135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968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525963"/>
          </a:xfrm>
        </p:spPr>
        <p:txBody>
          <a:bodyPr>
            <a:normAutofit fontScale="92500" lnSpcReduction="10000"/>
          </a:bodyPr>
          <a:lstStyle/>
          <a:p>
            <a:pPr marL="514350" indent="-514350">
              <a:spcBef>
                <a:spcPts val="0"/>
              </a:spcBef>
              <a:spcAft>
                <a:spcPts val="1800"/>
              </a:spcAft>
              <a:buFont typeface="+mj-lt"/>
              <a:buAutoNum type="arabicPeriod"/>
            </a:pPr>
            <a:r>
              <a:rPr lang="en-US" dirty="0"/>
              <a:t>T / F Capitalism is a system where prices are set by the government</a:t>
            </a:r>
          </a:p>
          <a:p>
            <a:pPr marL="514350" indent="-514350">
              <a:spcBef>
                <a:spcPts val="0"/>
              </a:spcBef>
              <a:spcAft>
                <a:spcPts val="1800"/>
              </a:spcAft>
              <a:buFont typeface="+mj-lt"/>
              <a:buAutoNum type="arabicPeriod"/>
            </a:pPr>
            <a:r>
              <a:rPr lang="en-US" dirty="0"/>
              <a:t>Which of the following are characteristics of capitalism?</a:t>
            </a:r>
          </a:p>
          <a:p>
            <a:pPr marL="800100" lvl="2" indent="0">
              <a:spcBef>
                <a:spcPts val="0"/>
              </a:spcBef>
              <a:spcAft>
                <a:spcPts val="1800"/>
              </a:spcAft>
              <a:buNone/>
            </a:pPr>
            <a:r>
              <a:rPr lang="en-US" dirty="0"/>
              <a:t>Government-driven	Innovation</a:t>
            </a:r>
          </a:p>
          <a:p>
            <a:pPr marL="800100" lvl="2" indent="0">
              <a:spcBef>
                <a:spcPts val="0"/>
              </a:spcBef>
              <a:spcAft>
                <a:spcPts val="1800"/>
              </a:spcAft>
              <a:buNone/>
            </a:pPr>
            <a:r>
              <a:rPr lang="en-US" dirty="0"/>
              <a:t>Competition		Capital control</a:t>
            </a:r>
          </a:p>
          <a:p>
            <a:pPr marL="800100" lvl="2" indent="0">
              <a:spcBef>
                <a:spcPts val="0"/>
              </a:spcBef>
              <a:spcAft>
                <a:spcPts val="1800"/>
              </a:spcAft>
              <a:buNone/>
            </a:pPr>
            <a:r>
              <a:rPr lang="en-US" dirty="0"/>
              <a:t>Free markets		Capital concentration</a:t>
            </a:r>
          </a:p>
          <a:p>
            <a:pPr marL="800100" lvl="2" indent="0">
              <a:spcBef>
                <a:spcPts val="0"/>
              </a:spcBef>
              <a:spcAft>
                <a:spcPts val="1800"/>
              </a:spcAft>
              <a:buNone/>
            </a:pPr>
            <a:r>
              <a:rPr lang="en-US" dirty="0"/>
              <a:t>Slave labor		Private ownership</a:t>
            </a:r>
          </a:p>
          <a:p>
            <a:pPr marL="514350" indent="-514350">
              <a:spcBef>
                <a:spcPts val="0"/>
              </a:spcBef>
              <a:spcAft>
                <a:spcPts val="1800"/>
              </a:spcAft>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A1B1031F-1452-481A-9DC0-1DC00E4B819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7053886" y="3537423"/>
            <a:ext cx="2090114" cy="165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8676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Individualism</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15"/>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Define </a:t>
            </a: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individualism</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differentiate it from </a:t>
            </a: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collectivism</a:t>
            </a: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What is the concept of individualism, and how does it represent Americans as a key value of our nation?</a:t>
            </a:r>
            <a:endParaRPr lang="en-US" sz="4000" dirty="0">
              <a:solidFill>
                <a:schemeClr val="tx1"/>
              </a:solidFill>
            </a:endParaRPr>
          </a:p>
        </p:txBody>
      </p:sp>
    </p:spTree>
    <p:extLst>
      <p:ext uri="{BB962C8B-B14F-4D97-AF65-F5344CB8AC3E}">
        <p14:creationId xmlns:p14="http://schemas.microsoft.com/office/powerpoint/2010/main" val="42427279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Individualism</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idx="1"/>
          </p:nvPr>
        </p:nvSpPr>
        <p:spPr>
          <a:xfrm>
            <a:off x="457200" y="1600201"/>
            <a:ext cx="8153400" cy="533400"/>
          </a:xfrm>
        </p:spPr>
        <p:txBody>
          <a:bodyPr>
            <a:normAutofit fontScale="92500" lnSpcReduction="10000"/>
          </a:bodyPr>
          <a:lstStyle/>
          <a:p>
            <a:r>
              <a:rPr lang="en-US" dirty="0"/>
              <a:t>US Values of Individualism developed from:</a:t>
            </a:r>
          </a:p>
        </p:txBody>
      </p:sp>
      <p:sp>
        <p:nvSpPr>
          <p:cNvPr id="4" name="Content Placeholder 2">
            <a:extLst>
              <a:ext uri="{FF2B5EF4-FFF2-40B4-BE49-F238E27FC236}">
                <a16:creationId xmlns:a16="http://schemas.microsoft.com/office/drawing/2014/main" id="{2BF95677-F41A-4AF0-8229-55754C5B5FBE}"/>
              </a:ext>
            </a:extLst>
          </p:cNvPr>
          <p:cNvSpPr txBox="1">
            <a:spLocks/>
          </p:cNvSpPr>
          <p:nvPr/>
        </p:nvSpPr>
        <p:spPr>
          <a:xfrm>
            <a:off x="457200" y="2497097"/>
            <a:ext cx="2514600" cy="33703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u="sng" dirty="0"/>
              <a:t>New England Puritanism</a:t>
            </a:r>
          </a:p>
          <a:p>
            <a:r>
              <a:rPr lang="en-US" sz="1800" dirty="0"/>
              <a:t>Value of economic success</a:t>
            </a:r>
          </a:p>
          <a:p>
            <a:r>
              <a:rPr lang="en-US" sz="1800" dirty="0"/>
              <a:t>Work ethic</a:t>
            </a:r>
          </a:p>
          <a:p>
            <a:r>
              <a:rPr lang="en-US" sz="1800" dirty="0"/>
              <a:t>Emphasis on social conformity</a:t>
            </a:r>
          </a:p>
        </p:txBody>
      </p:sp>
      <p:sp>
        <p:nvSpPr>
          <p:cNvPr id="5" name="Content Placeholder 2">
            <a:extLst>
              <a:ext uri="{FF2B5EF4-FFF2-40B4-BE49-F238E27FC236}">
                <a16:creationId xmlns:a16="http://schemas.microsoft.com/office/drawing/2014/main" id="{6A1EB18D-F0DD-4417-A17A-17F8ACB72DFF}"/>
              </a:ext>
            </a:extLst>
          </p:cNvPr>
          <p:cNvSpPr txBox="1">
            <a:spLocks/>
          </p:cNvSpPr>
          <p:nvPr/>
        </p:nvSpPr>
        <p:spPr>
          <a:xfrm>
            <a:off x="3505202" y="2513575"/>
            <a:ext cx="2514600" cy="35824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u="sng" dirty="0"/>
              <a:t>Jeffersonianism</a:t>
            </a:r>
          </a:p>
          <a:p>
            <a:r>
              <a:rPr lang="en-US" sz="1800" dirty="0"/>
              <a:t>Limited federal power</a:t>
            </a:r>
          </a:p>
          <a:p>
            <a:r>
              <a:rPr lang="en-US" sz="1800" dirty="0"/>
              <a:t>Economic freedom</a:t>
            </a:r>
          </a:p>
          <a:p>
            <a:r>
              <a:rPr lang="en-US" sz="1800" dirty="0"/>
              <a:t>Agrarian emphasis</a:t>
            </a:r>
          </a:p>
        </p:txBody>
      </p:sp>
      <p:sp>
        <p:nvSpPr>
          <p:cNvPr id="6" name="Content Placeholder 2">
            <a:extLst>
              <a:ext uri="{FF2B5EF4-FFF2-40B4-BE49-F238E27FC236}">
                <a16:creationId xmlns:a16="http://schemas.microsoft.com/office/drawing/2014/main" id="{68CCE702-D4F9-4501-8C2C-3680E6D73F44}"/>
              </a:ext>
            </a:extLst>
          </p:cNvPr>
          <p:cNvSpPr txBox="1">
            <a:spLocks/>
          </p:cNvSpPr>
          <p:nvPr/>
        </p:nvSpPr>
        <p:spPr>
          <a:xfrm>
            <a:off x="6170140" y="2497097"/>
            <a:ext cx="2745259" cy="37513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u="sng" dirty="0"/>
              <a:t>Natural Rights</a:t>
            </a:r>
          </a:p>
          <a:p>
            <a:r>
              <a:rPr lang="en-US" sz="1800" dirty="0"/>
              <a:t>Universal/fundamental right to: </a:t>
            </a:r>
          </a:p>
          <a:p>
            <a:pPr lvl="1"/>
            <a:r>
              <a:rPr lang="en-US" sz="1800" dirty="0"/>
              <a:t>Life</a:t>
            </a:r>
          </a:p>
          <a:p>
            <a:pPr lvl="1"/>
            <a:r>
              <a:rPr lang="en-US" sz="1800" dirty="0"/>
              <a:t>Liberty</a:t>
            </a:r>
          </a:p>
          <a:p>
            <a:pPr lvl="1"/>
            <a:r>
              <a:rPr lang="en-US" sz="1800" dirty="0"/>
              <a:t>Property</a:t>
            </a:r>
          </a:p>
          <a:p>
            <a:pPr lvl="1"/>
            <a:r>
              <a:rPr lang="en-US" sz="1800" dirty="0"/>
              <a:t>Safety </a:t>
            </a:r>
          </a:p>
          <a:p>
            <a:pPr lvl="1"/>
            <a:r>
              <a:rPr lang="en-US" sz="1800" dirty="0"/>
              <a:t>Happiness</a:t>
            </a:r>
          </a:p>
          <a:p>
            <a:pPr lvl="1"/>
            <a:r>
              <a:rPr lang="en-US" sz="1800" dirty="0"/>
              <a:t>Privacy</a:t>
            </a:r>
            <a:endParaRPr lang="en-US" sz="1400" dirty="0"/>
          </a:p>
        </p:txBody>
      </p:sp>
      <p:sp>
        <p:nvSpPr>
          <p:cNvPr id="8" name="Content Placeholder 2">
            <a:extLst>
              <a:ext uri="{FF2B5EF4-FFF2-40B4-BE49-F238E27FC236}">
                <a16:creationId xmlns:a16="http://schemas.microsoft.com/office/drawing/2014/main" id="{CBAB93A4-E5D2-4E82-ADF9-BE580A62946E}"/>
              </a:ext>
            </a:extLst>
          </p:cNvPr>
          <p:cNvSpPr txBox="1">
            <a:spLocks/>
          </p:cNvSpPr>
          <p:nvPr/>
        </p:nvSpPr>
        <p:spPr>
          <a:xfrm>
            <a:off x="231693" y="5103340"/>
            <a:ext cx="5863278" cy="15281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u="sng" dirty="0"/>
              <a:t>Founding Fathers’ Belief:</a:t>
            </a:r>
          </a:p>
          <a:p>
            <a:pPr marL="0" indent="0">
              <a:buNone/>
            </a:pPr>
            <a:r>
              <a:rPr lang="en-US" sz="1800" dirty="0"/>
              <a:t>Each individual’s life belongs to himself &amp; he has the right to live it as he sees fit, to act on his own judgement, to use the products of his effort, and to pursue the values of his choosing.</a:t>
            </a:r>
          </a:p>
        </p:txBody>
      </p:sp>
    </p:spTree>
    <p:extLst>
      <p:ext uri="{BB962C8B-B14F-4D97-AF65-F5344CB8AC3E}">
        <p14:creationId xmlns:p14="http://schemas.microsoft.com/office/powerpoint/2010/main" val="3966576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B3B892-6185-46FC-AB19-E9470003CB15}"/>
              </a:ext>
            </a:extLst>
          </p:cNvPr>
          <p:cNvSpPr>
            <a:spLocks noGrp="1"/>
          </p:cNvSpPr>
          <p:nvPr>
            <p:ph type="title"/>
          </p:nvPr>
        </p:nvSpPr>
        <p:spPr>
          <a:xfrm>
            <a:off x="1600200" y="160337"/>
            <a:ext cx="6858000" cy="1143000"/>
          </a:xfrm>
        </p:spPr>
        <p:txBody>
          <a:bodyPr/>
          <a:lstStyle/>
          <a:p>
            <a:r>
              <a:rPr lang="en-US" dirty="0"/>
              <a:t>Individualism vs Collectivism</a:t>
            </a:r>
          </a:p>
        </p:txBody>
      </p:sp>
      <p:sp>
        <p:nvSpPr>
          <p:cNvPr id="5" name="Text Placeholder 4">
            <a:extLst>
              <a:ext uri="{FF2B5EF4-FFF2-40B4-BE49-F238E27FC236}">
                <a16:creationId xmlns:a16="http://schemas.microsoft.com/office/drawing/2014/main" id="{EED7B543-90B0-41B3-B663-0178594CD811}"/>
              </a:ext>
            </a:extLst>
          </p:cNvPr>
          <p:cNvSpPr>
            <a:spLocks noGrp="1"/>
          </p:cNvSpPr>
          <p:nvPr>
            <p:ph type="body" idx="1"/>
          </p:nvPr>
        </p:nvSpPr>
        <p:spPr/>
        <p:txBody>
          <a:bodyPr/>
          <a:lstStyle/>
          <a:p>
            <a:r>
              <a:rPr lang="en-US" dirty="0"/>
              <a:t>Individualism</a:t>
            </a:r>
          </a:p>
        </p:txBody>
      </p:sp>
      <p:sp>
        <p:nvSpPr>
          <p:cNvPr id="6" name="Content Placeholder 5">
            <a:extLst>
              <a:ext uri="{FF2B5EF4-FFF2-40B4-BE49-F238E27FC236}">
                <a16:creationId xmlns:a16="http://schemas.microsoft.com/office/drawing/2014/main" id="{E17246F1-6FF8-457E-B3CD-51597621097E}"/>
              </a:ext>
            </a:extLst>
          </p:cNvPr>
          <p:cNvSpPr>
            <a:spLocks noGrp="1"/>
          </p:cNvSpPr>
          <p:nvPr>
            <p:ph sz="half" idx="2"/>
          </p:nvPr>
        </p:nvSpPr>
        <p:spPr/>
        <p:txBody>
          <a:bodyPr>
            <a:normAutofit lnSpcReduction="10000"/>
          </a:bodyPr>
          <a:lstStyle/>
          <a:p>
            <a:r>
              <a:rPr lang="en-US" dirty="0"/>
              <a:t>Focuses on human independence and freedom</a:t>
            </a:r>
          </a:p>
          <a:p>
            <a:r>
              <a:rPr lang="en-US" dirty="0"/>
              <a:t>Against external interferences regarding personal choices</a:t>
            </a:r>
          </a:p>
          <a:p>
            <a:r>
              <a:rPr lang="en-US" dirty="0"/>
              <a:t>Common in Western Europe, Australia, &amp; New Zealand</a:t>
            </a:r>
          </a:p>
        </p:txBody>
      </p:sp>
      <p:sp>
        <p:nvSpPr>
          <p:cNvPr id="7" name="Text Placeholder 6">
            <a:extLst>
              <a:ext uri="{FF2B5EF4-FFF2-40B4-BE49-F238E27FC236}">
                <a16:creationId xmlns:a16="http://schemas.microsoft.com/office/drawing/2014/main" id="{2B358B2D-C974-4BE4-A60C-2BA2A7B7E534}"/>
              </a:ext>
            </a:extLst>
          </p:cNvPr>
          <p:cNvSpPr>
            <a:spLocks noGrp="1"/>
          </p:cNvSpPr>
          <p:nvPr>
            <p:ph type="body" sz="quarter" idx="3"/>
          </p:nvPr>
        </p:nvSpPr>
        <p:spPr/>
        <p:txBody>
          <a:bodyPr/>
          <a:lstStyle/>
          <a:p>
            <a:r>
              <a:rPr lang="en-US" dirty="0"/>
              <a:t>Collectivism</a:t>
            </a:r>
          </a:p>
        </p:txBody>
      </p:sp>
      <p:sp>
        <p:nvSpPr>
          <p:cNvPr id="8" name="Content Placeholder 7">
            <a:extLst>
              <a:ext uri="{FF2B5EF4-FFF2-40B4-BE49-F238E27FC236}">
                <a16:creationId xmlns:a16="http://schemas.microsoft.com/office/drawing/2014/main" id="{CB726F39-0C64-4B4A-998B-CCD28E0181EC}"/>
              </a:ext>
            </a:extLst>
          </p:cNvPr>
          <p:cNvSpPr>
            <a:spLocks noGrp="1"/>
          </p:cNvSpPr>
          <p:nvPr>
            <p:ph sz="quarter" idx="4"/>
          </p:nvPr>
        </p:nvSpPr>
        <p:spPr/>
        <p:txBody>
          <a:bodyPr>
            <a:normAutofit lnSpcReduction="10000"/>
          </a:bodyPr>
          <a:lstStyle/>
          <a:p>
            <a:r>
              <a:rPr lang="en-US" dirty="0"/>
              <a:t>Prioritizes group cohesion over individual pursuits.</a:t>
            </a:r>
          </a:p>
          <a:p>
            <a:r>
              <a:rPr lang="en-US" dirty="0"/>
              <a:t>Views long-term relationships as essential since it promotes group goals.</a:t>
            </a:r>
          </a:p>
          <a:p>
            <a:r>
              <a:rPr lang="en-US" dirty="0"/>
              <a:t>People sacrifice for the sake of the society</a:t>
            </a:r>
          </a:p>
          <a:p>
            <a:r>
              <a:rPr lang="en-US" dirty="0"/>
              <a:t>Common in Asia, Africa, &amp; Latin America</a:t>
            </a:r>
          </a:p>
        </p:txBody>
      </p:sp>
    </p:spTree>
    <p:extLst>
      <p:ext uri="{BB962C8B-B14F-4D97-AF65-F5344CB8AC3E}">
        <p14:creationId xmlns:p14="http://schemas.microsoft.com/office/powerpoint/2010/main" val="21541958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C76E-5880-4495-B625-0B55193D6E04}"/>
              </a:ext>
            </a:extLst>
          </p:cNvPr>
          <p:cNvSpPr>
            <a:spLocks noGrp="1"/>
          </p:cNvSpPr>
          <p:nvPr>
            <p:ph type="title"/>
          </p:nvPr>
        </p:nvSpPr>
        <p:spPr/>
        <p:txBody>
          <a:bodyPr/>
          <a:lstStyle/>
          <a:p>
            <a:r>
              <a:rPr lang="en-US" dirty="0"/>
              <a:t>Alexis de Tocqueville:</a:t>
            </a:r>
          </a:p>
        </p:txBody>
      </p:sp>
      <p:sp>
        <p:nvSpPr>
          <p:cNvPr id="4" name="Thought Bubble: Cloud 3">
            <a:extLst>
              <a:ext uri="{FF2B5EF4-FFF2-40B4-BE49-F238E27FC236}">
                <a16:creationId xmlns:a16="http://schemas.microsoft.com/office/drawing/2014/main" id="{2B6EC721-092D-4239-AA03-7B1AFEFA06BB}"/>
              </a:ext>
            </a:extLst>
          </p:cNvPr>
          <p:cNvSpPr/>
          <p:nvPr/>
        </p:nvSpPr>
        <p:spPr>
          <a:xfrm>
            <a:off x="609600" y="1524000"/>
            <a:ext cx="7543800" cy="3810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unavoidable results of individualism are egoism, the suppression of all virtues, and the concession of political deliberation to the “tyranny of the majority.”</a:t>
            </a:r>
          </a:p>
          <a:p>
            <a:pPr algn="ctr"/>
            <a:r>
              <a:rPr lang="en-US" sz="2000" dirty="0"/>
              <a:t>The only way America avoided that was that they valued liberty over equality as the basis of social relations.</a:t>
            </a:r>
          </a:p>
        </p:txBody>
      </p:sp>
      <p:pic>
        <p:nvPicPr>
          <p:cNvPr id="6148" name="Picture 4" descr="See the source image">
            <a:extLst>
              <a:ext uri="{FF2B5EF4-FFF2-40B4-BE49-F238E27FC236}">
                <a16:creationId xmlns:a16="http://schemas.microsoft.com/office/drawing/2014/main" id="{DB136C39-DA73-4F8A-A2C8-FD51C6E3B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810" t="13465" r="33122" b="55039"/>
          <a:stretch/>
        </p:blipFill>
        <p:spPr bwMode="auto">
          <a:xfrm>
            <a:off x="76200" y="4948518"/>
            <a:ext cx="14478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17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a:xfrm>
            <a:off x="1134687" y="274638"/>
            <a:ext cx="6858000" cy="1143000"/>
          </a:xfrm>
        </p:spPr>
        <p:txBody>
          <a:bodyPr anchor="ctr">
            <a:normAutofit/>
          </a:bodyPr>
          <a:lstStyle/>
          <a:p>
            <a:r>
              <a:rPr lang="en-US" dirty="0"/>
              <a:t>American Success</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sz="half" idx="1"/>
          </p:nvPr>
        </p:nvSpPr>
        <p:spPr>
          <a:xfrm>
            <a:off x="457200" y="1600200"/>
            <a:ext cx="4038600" cy="4525963"/>
          </a:xfrm>
        </p:spPr>
        <p:txBody>
          <a:bodyPr>
            <a:normAutofit/>
          </a:bodyPr>
          <a:lstStyle/>
          <a:p>
            <a:pPr>
              <a:lnSpc>
                <a:spcPct val="90000"/>
              </a:lnSpc>
            </a:pPr>
            <a:r>
              <a:rPr lang="en-US" sz="2400"/>
              <a:t>Individualism &amp; Capitalism have led to America’s success as a productive, efficient society</a:t>
            </a:r>
          </a:p>
          <a:p>
            <a:pPr>
              <a:lnSpc>
                <a:spcPct val="90000"/>
              </a:lnSpc>
            </a:pPr>
            <a:r>
              <a:rPr lang="en-US" sz="2400"/>
              <a:t>Technological advances result from freedom to pursue ideas &amp; dreams</a:t>
            </a:r>
          </a:p>
          <a:p>
            <a:pPr>
              <a:lnSpc>
                <a:spcPct val="90000"/>
              </a:lnSpc>
            </a:pPr>
            <a:r>
              <a:rPr lang="en-US" sz="2400"/>
              <a:t>Innovation led to invention, agricultural revolution, industrial revolution, &amp; affordable necessities and luxuries</a:t>
            </a:r>
          </a:p>
        </p:txBody>
      </p:sp>
      <p:pic>
        <p:nvPicPr>
          <p:cNvPr id="7170" name="Picture 2" descr="See the source image">
            <a:extLst>
              <a:ext uri="{FF2B5EF4-FFF2-40B4-BE49-F238E27FC236}">
                <a16:creationId xmlns:a16="http://schemas.microsoft.com/office/drawing/2014/main" id="{BB6BE14F-1939-4744-B944-96013EA4F18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76" r="-3" b="-3"/>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22544637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e the source image">
            <a:extLst>
              <a:ext uri="{FF2B5EF4-FFF2-40B4-BE49-F238E27FC236}">
                <a16:creationId xmlns:a16="http://schemas.microsoft.com/office/drawing/2014/main" id="{D0E17D12-4E2E-41F0-8B46-6FE88B007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856" y="814762"/>
            <a:ext cx="2900744" cy="57451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p:txBody>
          <a:bodyPr/>
          <a:lstStyle/>
          <a:p>
            <a:r>
              <a:rPr lang="en-US" dirty="0"/>
              <a:t>Military Benefits</a:t>
            </a:r>
          </a:p>
        </p:txBody>
      </p:sp>
      <p:sp>
        <p:nvSpPr>
          <p:cNvPr id="3" name="Content Placeholder 2">
            <a:extLst>
              <a:ext uri="{FF2B5EF4-FFF2-40B4-BE49-F238E27FC236}">
                <a16:creationId xmlns:a16="http://schemas.microsoft.com/office/drawing/2014/main" id="{A0426198-3E5C-40AB-8881-00B3F38BD813}"/>
              </a:ext>
            </a:extLst>
          </p:cNvPr>
          <p:cNvSpPr>
            <a:spLocks noGrp="1"/>
          </p:cNvSpPr>
          <p:nvPr>
            <p:ph idx="1"/>
          </p:nvPr>
        </p:nvSpPr>
        <p:spPr>
          <a:xfrm>
            <a:off x="152400" y="1600200"/>
            <a:ext cx="6096000" cy="4983162"/>
          </a:xfrm>
        </p:spPr>
        <p:txBody>
          <a:bodyPr>
            <a:normAutofit fontScale="85000" lnSpcReduction="10000"/>
          </a:bodyPr>
          <a:lstStyle/>
          <a:p>
            <a:r>
              <a:rPr lang="en-US" dirty="0"/>
              <a:t>American soldiers are known for their ability to act independently without direction once they know the mission and intent</a:t>
            </a:r>
          </a:p>
          <a:p>
            <a:r>
              <a:rPr lang="en-US" dirty="0"/>
              <a:t>There is still a focus on teamwork</a:t>
            </a:r>
          </a:p>
          <a:p>
            <a:r>
              <a:rPr lang="en-US" dirty="0"/>
              <a:t>Obeying orders is required, but American soldiers are expected to discern between legal and illegal orders, not to follow orders blindly</a:t>
            </a:r>
          </a:p>
          <a:p>
            <a:r>
              <a:rPr lang="en-US" dirty="0"/>
              <a:t>Very different from many more autocratic armies where soldiers are not allowed to take independent action</a:t>
            </a:r>
          </a:p>
        </p:txBody>
      </p:sp>
    </p:spTree>
    <p:extLst>
      <p:ext uri="{BB962C8B-B14F-4D97-AF65-F5344CB8AC3E}">
        <p14:creationId xmlns:p14="http://schemas.microsoft.com/office/powerpoint/2010/main" val="32769960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890F930-8FB6-4F5B-9202-2B311F6B44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6800" y="914400"/>
            <a:ext cx="7457017" cy="5592763"/>
          </a:xfrm>
          <a:prstGeom prst="rect">
            <a:avLst/>
          </a:prstGeom>
          <a:solidFill>
            <a:srgbClr val="FFFFFF"/>
          </a:solidFill>
        </p:spPr>
      </p:pic>
    </p:spTree>
    <p:extLst>
      <p:ext uri="{BB962C8B-B14F-4D97-AF65-F5344CB8AC3E}">
        <p14:creationId xmlns:p14="http://schemas.microsoft.com/office/powerpoint/2010/main" val="3011351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D280-E6C3-4BCC-A46E-81F0570B0DC2}"/>
              </a:ext>
            </a:extLst>
          </p:cNvPr>
          <p:cNvSpPr>
            <a:spLocks noGrp="1"/>
          </p:cNvSpPr>
          <p:nvPr>
            <p:ph type="title"/>
          </p:nvPr>
        </p:nvSpPr>
        <p:spPr/>
        <p:txBody>
          <a:bodyPr/>
          <a:lstStyle/>
          <a:p>
            <a:r>
              <a:rPr lang="en-US" dirty="0"/>
              <a:t>The Enlightenment</a:t>
            </a:r>
          </a:p>
        </p:txBody>
      </p:sp>
      <p:sp>
        <p:nvSpPr>
          <p:cNvPr id="3" name="Content Placeholder 2">
            <a:extLst>
              <a:ext uri="{FF2B5EF4-FFF2-40B4-BE49-F238E27FC236}">
                <a16:creationId xmlns:a16="http://schemas.microsoft.com/office/drawing/2014/main" id="{1812B7F8-9C58-4BFB-8BD8-6052E2D039B5}"/>
              </a:ext>
            </a:extLst>
          </p:cNvPr>
          <p:cNvSpPr>
            <a:spLocks noGrp="1"/>
          </p:cNvSpPr>
          <p:nvPr>
            <p:ph idx="1"/>
          </p:nvPr>
        </p:nvSpPr>
        <p:spPr>
          <a:xfrm>
            <a:off x="457200" y="1600200"/>
            <a:ext cx="8229600" cy="4876800"/>
          </a:xfrm>
        </p:spPr>
        <p:txBody>
          <a:bodyPr>
            <a:normAutofit fontScale="92500" lnSpcReduction="10000"/>
          </a:bodyPr>
          <a:lstStyle/>
          <a:p>
            <a:pPr marL="0" indent="0">
              <a:buNone/>
            </a:pPr>
            <a:r>
              <a:rPr lang="en-US"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a European intellectual movement of the 17</a:t>
            </a:r>
            <a:r>
              <a:rPr lang="en-US" i="1" baseline="3000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th</a:t>
            </a:r>
            <a:r>
              <a:rPr lang="en-US"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and 18</a:t>
            </a:r>
            <a:r>
              <a:rPr lang="en-US" i="1" baseline="3000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th</a:t>
            </a:r>
            <a:r>
              <a:rPr lang="en-US"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centuries that emphasized reason and science. The philosophy advocated for a society based upon reason rather than faith, a civil order based on natural law and science, with ideals such as liberty, progress, tolerance, fraternity, constitutional government, and separation of church and state. Radicals believed in democracy, individual liberty, freedom of expression, and eradication of religious authority.</a:t>
            </a:r>
          </a:p>
          <a:p>
            <a:pPr marL="0" indent="0">
              <a:buNone/>
            </a:pPr>
            <a:endParaRPr lang="en-US" sz="1800" i="1" dirty="0">
              <a:solidFill>
                <a:srgbClr val="4F81BD"/>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(Lumen, Accessed in OCT 2020)</a:t>
            </a:r>
            <a:endParaRPr lang="en-US" dirty="0"/>
          </a:p>
        </p:txBody>
      </p:sp>
      <p:pic>
        <p:nvPicPr>
          <p:cNvPr id="2050" name="Picture 2" descr="See the source image">
            <a:extLst>
              <a:ext uri="{FF2B5EF4-FFF2-40B4-BE49-F238E27FC236}">
                <a16:creationId xmlns:a16="http://schemas.microsoft.com/office/drawing/2014/main" id="{B15CE144-1BDF-4ECE-BF19-D26D73AB47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7133" y="5257800"/>
            <a:ext cx="2519667" cy="142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4246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5105400"/>
          </a:xfrm>
        </p:spPr>
        <p:txBody>
          <a:bodyPr>
            <a:normAutofit lnSpcReduction="10000"/>
          </a:bodyPr>
          <a:lstStyle/>
          <a:p>
            <a:pPr marL="514350" indent="-514350">
              <a:spcBef>
                <a:spcPts val="0"/>
              </a:spcBef>
              <a:spcAft>
                <a:spcPts val="1800"/>
              </a:spcAft>
              <a:buFont typeface="+mj-lt"/>
              <a:buAutoNum type="arabicPeriod"/>
            </a:pPr>
            <a:r>
              <a:rPr lang="en-US" dirty="0"/>
              <a:t>The opposite of individualism is:</a:t>
            </a:r>
          </a:p>
          <a:p>
            <a:pPr marL="0" indent="0">
              <a:spcBef>
                <a:spcPts val="0"/>
              </a:spcBef>
              <a:spcAft>
                <a:spcPts val="1800"/>
              </a:spcAft>
              <a:buNone/>
            </a:pPr>
            <a:r>
              <a:rPr lang="en-US" dirty="0"/>
              <a:t>	_____________________</a:t>
            </a:r>
          </a:p>
          <a:p>
            <a:pPr marL="514350" indent="-514350">
              <a:spcBef>
                <a:spcPts val="0"/>
              </a:spcBef>
              <a:buFont typeface="+mj-lt"/>
              <a:buAutoNum type="arabicPeriod" startAt="2"/>
            </a:pPr>
            <a:r>
              <a:rPr lang="en-US" dirty="0"/>
              <a:t>T / F  Individualism is a positive attribute for American soldiers.</a:t>
            </a:r>
          </a:p>
          <a:p>
            <a:pPr marL="514350" indent="-514350">
              <a:spcBef>
                <a:spcPts val="0"/>
              </a:spcBef>
              <a:buFont typeface="+mj-lt"/>
              <a:buAutoNum type="arabicPeriod" startAt="2"/>
            </a:pPr>
            <a:endParaRPr lang="en-US" dirty="0"/>
          </a:p>
          <a:p>
            <a:pPr marL="514350" indent="-514350">
              <a:spcBef>
                <a:spcPts val="0"/>
              </a:spcBef>
              <a:buFont typeface="+mj-lt"/>
              <a:buAutoNum type="arabicPeriod" startAt="2"/>
            </a:pPr>
            <a:r>
              <a:rPr lang="en-US" dirty="0"/>
              <a:t>Which of these cultures leans more toward individualism?</a:t>
            </a:r>
          </a:p>
          <a:p>
            <a:pPr marL="4057650" lvl="8" indent="-514350">
              <a:lnSpc>
                <a:spcPct val="110000"/>
              </a:lnSpc>
              <a:spcBef>
                <a:spcPts val="0"/>
              </a:spcBef>
              <a:buFont typeface="+mj-lt"/>
              <a:buAutoNum type="alphaLcParenR"/>
            </a:pPr>
            <a:r>
              <a:rPr lang="en-US" sz="2400" dirty="0"/>
              <a:t>Australia</a:t>
            </a:r>
          </a:p>
          <a:p>
            <a:pPr marL="4057650" lvl="8" indent="-514350">
              <a:lnSpc>
                <a:spcPct val="110000"/>
              </a:lnSpc>
              <a:spcBef>
                <a:spcPts val="0"/>
              </a:spcBef>
              <a:buFont typeface="+mj-lt"/>
              <a:buAutoNum type="alphaLcParenR"/>
            </a:pPr>
            <a:r>
              <a:rPr lang="en-US" sz="2400" dirty="0"/>
              <a:t>Russia</a:t>
            </a:r>
          </a:p>
          <a:p>
            <a:pPr marL="4057650" lvl="8" indent="-514350">
              <a:lnSpc>
                <a:spcPct val="110000"/>
              </a:lnSpc>
              <a:spcBef>
                <a:spcPts val="0"/>
              </a:spcBef>
              <a:buFont typeface="+mj-lt"/>
              <a:buAutoNum type="alphaLcParenR"/>
            </a:pPr>
            <a:r>
              <a:rPr lang="en-US" sz="2400" dirty="0"/>
              <a:t>China</a:t>
            </a:r>
          </a:p>
          <a:p>
            <a:pPr marL="4057650" lvl="8" indent="-514350">
              <a:lnSpc>
                <a:spcPct val="110000"/>
              </a:lnSpc>
              <a:spcBef>
                <a:spcPts val="0"/>
              </a:spcBef>
              <a:buFont typeface="+mj-lt"/>
              <a:buAutoNum type="alphaLcParenR"/>
            </a:pPr>
            <a:r>
              <a:rPr lang="en-US" sz="2400" dirty="0"/>
              <a:t>Pakistan</a:t>
            </a:r>
            <a:endParaRPr lang="en-US" dirty="0"/>
          </a:p>
        </p:txBody>
      </p:sp>
      <p:pic>
        <p:nvPicPr>
          <p:cNvPr id="5" name="Picture 2" descr="See the source image">
            <a:extLst>
              <a:ext uri="{FF2B5EF4-FFF2-40B4-BE49-F238E27FC236}">
                <a16:creationId xmlns:a16="http://schemas.microsoft.com/office/drawing/2014/main" id="{A3162E41-E07C-4555-A84D-E2D683D937E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934200" y="825543"/>
            <a:ext cx="2292246" cy="181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2048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Freedom</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16"/>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Define freedom as it relates to American culture.</a:t>
            </a: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What are Americans free to do and free from?</a:t>
            </a:r>
            <a:endParaRPr lang="en-US" sz="4000" dirty="0">
              <a:solidFill>
                <a:schemeClr val="tx1"/>
              </a:solidFill>
            </a:endParaRPr>
          </a:p>
        </p:txBody>
      </p:sp>
    </p:spTree>
    <p:extLst>
      <p:ext uri="{BB962C8B-B14F-4D97-AF65-F5344CB8AC3E}">
        <p14:creationId xmlns:p14="http://schemas.microsoft.com/office/powerpoint/2010/main" val="524625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e the source image">
            <a:extLst>
              <a:ext uri="{FF2B5EF4-FFF2-40B4-BE49-F238E27FC236}">
                <a16:creationId xmlns:a16="http://schemas.microsoft.com/office/drawing/2014/main" id="{0D4E8AB6-97A1-4C29-BBCD-A965EDBD4B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2362201"/>
            <a:ext cx="7162800" cy="3600448"/>
          </a:xfrm>
          <a:prstGeom prst="rect">
            <a:avLst/>
          </a:prstGeom>
          <a:solidFill>
            <a:srgbClr val="FFFFFF"/>
          </a:solidFill>
        </p:spPr>
      </p:pic>
      <p:sp>
        <p:nvSpPr>
          <p:cNvPr id="71" name="Title 1">
            <a:extLst>
              <a:ext uri="{FF2B5EF4-FFF2-40B4-BE49-F238E27FC236}">
                <a16:creationId xmlns:a16="http://schemas.microsoft.com/office/drawing/2014/main" id="{ECE379B8-FE42-43C6-8266-CFD0E64ED6CD}"/>
              </a:ext>
            </a:extLst>
          </p:cNvPr>
          <p:cNvSpPr>
            <a:spLocks noGrp="1"/>
          </p:cNvSpPr>
          <p:nvPr>
            <p:ph type="title"/>
          </p:nvPr>
        </p:nvSpPr>
        <p:spPr>
          <a:xfrm>
            <a:off x="1134687" y="274638"/>
            <a:ext cx="6858000" cy="1143000"/>
          </a:xfrm>
        </p:spPr>
        <p:txBody>
          <a:bodyPr/>
          <a:lstStyle/>
          <a:p>
            <a:r>
              <a:rPr lang="en-US" dirty="0"/>
              <a:t>Freedom</a:t>
            </a:r>
          </a:p>
        </p:txBody>
      </p:sp>
      <p:sp>
        <p:nvSpPr>
          <p:cNvPr id="3" name="Content Placeholder 2">
            <a:extLst>
              <a:ext uri="{FF2B5EF4-FFF2-40B4-BE49-F238E27FC236}">
                <a16:creationId xmlns:a16="http://schemas.microsoft.com/office/drawing/2014/main" id="{F6BA2BC9-4585-4587-B09A-2BE07087F7CB}"/>
              </a:ext>
            </a:extLst>
          </p:cNvPr>
          <p:cNvSpPr>
            <a:spLocks noGrp="1"/>
          </p:cNvSpPr>
          <p:nvPr>
            <p:ph sz="half" idx="1"/>
          </p:nvPr>
        </p:nvSpPr>
        <p:spPr>
          <a:xfrm>
            <a:off x="228600" y="1752600"/>
            <a:ext cx="8458200" cy="4525963"/>
          </a:xfrm>
        </p:spPr>
        <p:txBody>
          <a:bodyPr>
            <a:normAutofit/>
          </a:bodyPr>
          <a:lstStyle/>
          <a:p>
            <a:pPr marL="0" indent="0">
              <a:lnSpc>
                <a:spcPct val="90000"/>
              </a:lnSpc>
              <a:buNone/>
            </a:pPr>
            <a:r>
              <a:rPr lang="en-US" sz="2200" dirty="0"/>
              <a:t>The study of American cultural values is rife with terms that relate to freedom:</a:t>
            </a:r>
          </a:p>
          <a:p>
            <a:pPr marL="1143000" indent="-457200">
              <a:lnSpc>
                <a:spcPct val="90000"/>
              </a:lnSpc>
              <a:buFont typeface="Wingdings" panose="05000000000000000000" pitchFamily="2" charset="2"/>
              <a:buChar char="Ø"/>
            </a:pPr>
            <a:r>
              <a:rPr lang="en-US" sz="2400" dirty="0"/>
              <a:t>Liberty</a:t>
            </a:r>
          </a:p>
          <a:p>
            <a:pPr marL="1143000" indent="-457200">
              <a:lnSpc>
                <a:spcPct val="90000"/>
              </a:lnSpc>
              <a:buFont typeface="Wingdings" panose="05000000000000000000" pitchFamily="2" charset="2"/>
              <a:buChar char="Ø"/>
            </a:pPr>
            <a:r>
              <a:rPr lang="en-US" sz="2400" dirty="0"/>
              <a:t>Free Enterprise</a:t>
            </a:r>
          </a:p>
          <a:p>
            <a:pPr marL="1143000" indent="-457200">
              <a:lnSpc>
                <a:spcPct val="90000"/>
              </a:lnSpc>
              <a:buFont typeface="Wingdings" panose="05000000000000000000" pitchFamily="2" charset="2"/>
              <a:buChar char="Ø"/>
            </a:pPr>
            <a:r>
              <a:rPr lang="en-US" sz="2400" dirty="0"/>
              <a:t>Individualism</a:t>
            </a:r>
          </a:p>
          <a:p>
            <a:pPr marL="1143000" indent="-457200">
              <a:lnSpc>
                <a:spcPct val="90000"/>
              </a:lnSpc>
              <a:buFont typeface="Wingdings" panose="05000000000000000000" pitchFamily="2" charset="2"/>
              <a:buChar char="Ø"/>
            </a:pPr>
            <a:r>
              <a:rPr lang="en-US" sz="2400" dirty="0"/>
              <a:t>Capitalism</a:t>
            </a:r>
          </a:p>
          <a:p>
            <a:pPr marL="1143000" indent="-457200">
              <a:lnSpc>
                <a:spcPct val="90000"/>
              </a:lnSpc>
              <a:buFont typeface="Wingdings" panose="05000000000000000000" pitchFamily="2" charset="2"/>
              <a:buChar char="Ø"/>
            </a:pPr>
            <a:r>
              <a:rPr lang="en-US" sz="2400" dirty="0"/>
              <a:t>Privacy</a:t>
            </a:r>
          </a:p>
          <a:p>
            <a:pPr marL="1143000" indent="-457200">
              <a:lnSpc>
                <a:spcPct val="90000"/>
              </a:lnSpc>
              <a:buFont typeface="Wingdings" panose="05000000000000000000" pitchFamily="2" charset="2"/>
              <a:buChar char="Ø"/>
            </a:pPr>
            <a:r>
              <a:rPr lang="en-US" sz="2400" dirty="0"/>
              <a:t>Informality</a:t>
            </a:r>
          </a:p>
          <a:p>
            <a:pPr marL="1143000" indent="-457200">
              <a:lnSpc>
                <a:spcPct val="90000"/>
              </a:lnSpc>
              <a:buFont typeface="Wingdings" panose="05000000000000000000" pitchFamily="2" charset="2"/>
              <a:buChar char="Ø"/>
            </a:pPr>
            <a:r>
              <a:rPr lang="en-US" sz="2400" dirty="0"/>
              <a:t>Purs</a:t>
            </a:r>
            <a:r>
              <a:rPr lang="en-US" sz="2600" dirty="0"/>
              <a:t>uit of Happiness</a:t>
            </a:r>
          </a:p>
        </p:txBody>
      </p:sp>
      <p:sp>
        <p:nvSpPr>
          <p:cNvPr id="4" name="TextBox 3">
            <a:extLst>
              <a:ext uri="{FF2B5EF4-FFF2-40B4-BE49-F238E27FC236}">
                <a16:creationId xmlns:a16="http://schemas.microsoft.com/office/drawing/2014/main" id="{25CAA276-9EA4-4A1E-87FE-66AE722E1F1C}"/>
              </a:ext>
            </a:extLst>
          </p:cNvPr>
          <p:cNvSpPr txBox="1"/>
          <p:nvPr/>
        </p:nvSpPr>
        <p:spPr>
          <a:xfrm>
            <a:off x="1151313" y="6107668"/>
            <a:ext cx="6925887" cy="369332"/>
          </a:xfrm>
          <a:prstGeom prst="rect">
            <a:avLst/>
          </a:prstGeom>
          <a:noFill/>
        </p:spPr>
        <p:txBody>
          <a:bodyPr wrap="square" rtlCol="0">
            <a:spAutoFit/>
          </a:bodyPr>
          <a:lstStyle/>
          <a:p>
            <a:pPr algn="ctr"/>
            <a:r>
              <a:rPr lang="en-US" dirty="0"/>
              <a:t>What is your definition of each of these concepts?</a:t>
            </a:r>
          </a:p>
        </p:txBody>
      </p:sp>
    </p:spTree>
    <p:extLst>
      <p:ext uri="{BB962C8B-B14F-4D97-AF65-F5344CB8AC3E}">
        <p14:creationId xmlns:p14="http://schemas.microsoft.com/office/powerpoint/2010/main" val="29069278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p:txBody>
          <a:bodyPr/>
          <a:lstStyle/>
          <a:p>
            <a:r>
              <a:rPr lang="en-US" dirty="0"/>
              <a:t>Definition of Freedom</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idx="1"/>
          </p:nvPr>
        </p:nvSpPr>
        <p:spPr>
          <a:xfrm>
            <a:off x="457200" y="1828800"/>
            <a:ext cx="8229600" cy="4525963"/>
          </a:xfrm>
        </p:spPr>
        <p:txBody>
          <a:bodyPr>
            <a:normAutofit fontScale="85000" lnSpcReduction="20000"/>
          </a:bodyPr>
          <a:lstStyle/>
          <a:p>
            <a:r>
              <a:rPr lang="en-US" dirty="0"/>
              <a:t>The state of being free rather than confined</a:t>
            </a:r>
          </a:p>
          <a:p>
            <a:r>
              <a:rPr lang="en-US" dirty="0"/>
              <a:t>Exemption from external control, interference</a:t>
            </a:r>
          </a:p>
          <a:p>
            <a:r>
              <a:rPr lang="en-US" dirty="0"/>
              <a:t>Political or national independence</a:t>
            </a:r>
          </a:p>
          <a:p>
            <a:r>
              <a:rPr lang="en-US" dirty="0"/>
              <a:t>Personal liberty (as opposed to slavery)</a:t>
            </a:r>
          </a:p>
          <a:p>
            <a:r>
              <a:rPr lang="en-US" dirty="0"/>
              <a:t>Ease of movement or action</a:t>
            </a:r>
          </a:p>
          <a:p>
            <a:r>
              <a:rPr lang="en-US" dirty="0"/>
              <a:t>Frankness of manner of speech</a:t>
            </a:r>
          </a:p>
          <a:p>
            <a:r>
              <a:rPr lang="en-US" dirty="0"/>
              <a:t>Civil liberty</a:t>
            </a:r>
          </a:p>
          <a:p>
            <a:r>
              <a:rPr lang="en-US" dirty="0"/>
              <a:t>The right to enjoy privileges in a community</a:t>
            </a:r>
          </a:p>
          <a:p>
            <a:r>
              <a:rPr lang="en-US" dirty="0"/>
              <a:t>The power to exercise choice</a:t>
            </a:r>
          </a:p>
          <a:p>
            <a:r>
              <a:rPr lang="en-US" dirty="0"/>
              <a:t>Self-determination</a:t>
            </a:r>
          </a:p>
        </p:txBody>
      </p:sp>
    </p:spTree>
    <p:extLst>
      <p:ext uri="{BB962C8B-B14F-4D97-AF65-F5344CB8AC3E}">
        <p14:creationId xmlns:p14="http://schemas.microsoft.com/office/powerpoint/2010/main" val="1349775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ee the source image">
            <a:extLst>
              <a:ext uri="{FF2B5EF4-FFF2-40B4-BE49-F238E27FC236}">
                <a16:creationId xmlns:a16="http://schemas.microsoft.com/office/drawing/2014/main" id="{618C2408-C195-47DE-8BD3-49C642AD5C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36091" y="1143000"/>
            <a:ext cx="7786192" cy="4983163"/>
          </a:xfrm>
          <a:prstGeom prst="rect">
            <a:avLst/>
          </a:prstGeom>
          <a:solidFill>
            <a:srgbClr val="FFFFFF"/>
          </a:solidFill>
        </p:spPr>
      </p:pic>
    </p:spTree>
    <p:extLst>
      <p:ext uri="{BB962C8B-B14F-4D97-AF65-F5344CB8AC3E}">
        <p14:creationId xmlns:p14="http://schemas.microsoft.com/office/powerpoint/2010/main" val="24064410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525963"/>
          </a:xfrm>
        </p:spPr>
        <p:txBody>
          <a:bodyPr>
            <a:normAutofit/>
          </a:bodyPr>
          <a:lstStyle/>
          <a:p>
            <a:pPr marL="514350" indent="-514350">
              <a:spcBef>
                <a:spcPts val="0"/>
              </a:spcBef>
              <a:spcAft>
                <a:spcPts val="1800"/>
              </a:spcAft>
              <a:buFont typeface="+mj-lt"/>
              <a:buAutoNum type="arabicPeriod"/>
            </a:pPr>
            <a:r>
              <a:rPr lang="en-US" dirty="0"/>
              <a:t>How does free enterprise relate to freedom?</a:t>
            </a:r>
          </a:p>
          <a:p>
            <a:pPr marL="514350" indent="-514350">
              <a:spcBef>
                <a:spcPts val="0"/>
              </a:spcBef>
              <a:spcAft>
                <a:spcPts val="1800"/>
              </a:spcAft>
              <a:buFont typeface="+mj-lt"/>
              <a:buAutoNum type="arabicPeriod"/>
            </a:pPr>
            <a:r>
              <a:rPr lang="en-US" dirty="0"/>
              <a:t>How does privacy relate to freedom?</a:t>
            </a:r>
          </a:p>
          <a:p>
            <a:pPr marL="514350" indent="-514350">
              <a:spcBef>
                <a:spcPts val="0"/>
              </a:spcBef>
              <a:spcAft>
                <a:spcPts val="1800"/>
              </a:spcAft>
              <a:buFont typeface="+mj-lt"/>
              <a:buAutoNum type="arabicPeriod"/>
            </a:pPr>
            <a:r>
              <a:rPr lang="en-US" dirty="0"/>
              <a:t>How does choice relate to freedom?</a:t>
            </a:r>
          </a:p>
          <a:p>
            <a:pPr marL="514350" indent="-514350">
              <a:spcBef>
                <a:spcPts val="0"/>
              </a:spcBef>
              <a:spcAft>
                <a:spcPts val="1800"/>
              </a:spcAft>
              <a:buFont typeface="+mj-lt"/>
              <a:buAutoNum type="arabicPeriod"/>
            </a:pPr>
            <a:r>
              <a:rPr lang="en-US" dirty="0"/>
              <a:t>How does freedom relate to “Life, Liberty, and the pursuit of Happiness?”</a:t>
            </a:r>
          </a:p>
          <a:p>
            <a:pPr marL="514350" indent="-514350">
              <a:spcBef>
                <a:spcPts val="0"/>
              </a:spcBef>
              <a:spcAft>
                <a:spcPts val="1800"/>
              </a:spcAft>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CD4D3939-5EB4-46BC-A4EC-7AC4DBDE0CB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659694" y="4930346"/>
            <a:ext cx="2057998" cy="163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4898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6"/>
            <a:ext cx="7772400" cy="1211263"/>
          </a:xfrm>
        </p:spPr>
        <p:txBody>
          <a:bodyPr>
            <a:normAutofit fontScale="90000"/>
          </a:bodyPr>
          <a:lstStyle/>
          <a:p>
            <a:r>
              <a:rPr lang="en-US" dirty="0"/>
              <a:t>Importance of Time </a:t>
            </a:r>
            <a:br>
              <a:rPr lang="en-US" dirty="0"/>
            </a:br>
            <a:r>
              <a:rPr lang="en-US" dirty="0"/>
              <a:t>and Work Ethic</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have a better concept of the values that Americans as a nation hold dear, their meaning, and the sources of those values.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17"/>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Explain how time and work ethic differ in some cultures</a:t>
            </a: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How do Americans’ focus on time and our work ethic define us as a culture?</a:t>
            </a:r>
            <a:endParaRPr lang="en-US" sz="4000" dirty="0">
              <a:solidFill>
                <a:schemeClr val="tx1"/>
              </a:solidFill>
            </a:endParaRPr>
          </a:p>
        </p:txBody>
      </p:sp>
    </p:spTree>
    <p:extLst>
      <p:ext uri="{BB962C8B-B14F-4D97-AF65-F5344CB8AC3E}">
        <p14:creationId xmlns:p14="http://schemas.microsoft.com/office/powerpoint/2010/main" val="40668425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401084D9-ACBC-47A5-B093-4A26447274A0}"/>
              </a:ext>
            </a:extLst>
          </p:cNvPr>
          <p:cNvSpPr>
            <a:spLocks noGrp="1"/>
          </p:cNvSpPr>
          <p:nvPr>
            <p:ph type="title"/>
          </p:nvPr>
        </p:nvSpPr>
        <p:spPr>
          <a:xfrm>
            <a:off x="1134687" y="274638"/>
            <a:ext cx="6858000" cy="1143000"/>
          </a:xfrm>
        </p:spPr>
        <p:txBody>
          <a:bodyPr/>
          <a:lstStyle/>
          <a:p>
            <a:r>
              <a:rPr lang="en-US" dirty="0"/>
              <a:t>Work Ethic</a:t>
            </a:r>
          </a:p>
        </p:txBody>
      </p:sp>
      <p:sp>
        <p:nvSpPr>
          <p:cNvPr id="73" name="Content Placeholder 2">
            <a:extLst>
              <a:ext uri="{FF2B5EF4-FFF2-40B4-BE49-F238E27FC236}">
                <a16:creationId xmlns:a16="http://schemas.microsoft.com/office/drawing/2014/main" id="{7CA7E76B-23F1-4FA8-A280-AA145061D063}"/>
              </a:ext>
            </a:extLst>
          </p:cNvPr>
          <p:cNvSpPr>
            <a:spLocks noGrp="1"/>
          </p:cNvSpPr>
          <p:nvPr>
            <p:ph sz="half" idx="1"/>
          </p:nvPr>
        </p:nvSpPr>
        <p:spPr>
          <a:xfrm>
            <a:off x="457200" y="1600200"/>
            <a:ext cx="4953000" cy="5105400"/>
          </a:xfrm>
        </p:spPr>
        <p:txBody>
          <a:bodyPr/>
          <a:lstStyle/>
          <a:p>
            <a:r>
              <a:rPr lang="en-US" dirty="0"/>
              <a:t>This is what our cultural message is to our society</a:t>
            </a:r>
          </a:p>
          <a:p>
            <a:r>
              <a:rPr lang="en-US" dirty="0"/>
              <a:t>Think of the American Values we’ve discussed:</a:t>
            </a:r>
          </a:p>
          <a:p>
            <a:pPr lvl="1"/>
            <a:r>
              <a:rPr lang="en-US" dirty="0"/>
              <a:t>The American Dream</a:t>
            </a:r>
          </a:p>
          <a:p>
            <a:pPr lvl="1"/>
            <a:r>
              <a:rPr lang="en-US" dirty="0"/>
              <a:t>Free Enterprise</a:t>
            </a:r>
          </a:p>
          <a:p>
            <a:pPr lvl="1"/>
            <a:r>
              <a:rPr lang="en-US" dirty="0"/>
              <a:t>Pursuit of Happiness</a:t>
            </a:r>
          </a:p>
          <a:p>
            <a:pPr lvl="1"/>
            <a:r>
              <a:rPr lang="en-US" dirty="0"/>
              <a:t>Freedom to achieve what you’re capable of</a:t>
            </a:r>
          </a:p>
          <a:p>
            <a:pPr lvl="1"/>
            <a:r>
              <a:rPr lang="en-US" dirty="0"/>
              <a:t>Work to build a better future</a:t>
            </a:r>
          </a:p>
        </p:txBody>
      </p:sp>
      <p:pic>
        <p:nvPicPr>
          <p:cNvPr id="12290" name="Picture 2" descr="See the source image">
            <a:extLst>
              <a:ext uri="{FF2B5EF4-FFF2-40B4-BE49-F238E27FC236}">
                <a16:creationId xmlns:a16="http://schemas.microsoft.com/office/drawing/2014/main" id="{B8A06F10-048E-44F4-8862-A4BC9E030D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91200" y="2057400"/>
            <a:ext cx="3167592" cy="2375694"/>
          </a:xfrm>
          <a:prstGeom prst="rect">
            <a:avLst/>
          </a:prstGeom>
          <a:solidFill>
            <a:srgbClr val="FFFFFF"/>
          </a:solidFill>
        </p:spPr>
      </p:pic>
    </p:spTree>
    <p:extLst>
      <p:ext uri="{BB962C8B-B14F-4D97-AF65-F5344CB8AC3E}">
        <p14:creationId xmlns:p14="http://schemas.microsoft.com/office/powerpoint/2010/main" val="32449605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B1C8-DA6C-4F42-9844-BF022798D5B2}"/>
              </a:ext>
            </a:extLst>
          </p:cNvPr>
          <p:cNvSpPr>
            <a:spLocks noGrp="1"/>
          </p:cNvSpPr>
          <p:nvPr>
            <p:ph type="title"/>
          </p:nvPr>
        </p:nvSpPr>
        <p:spPr>
          <a:xfrm>
            <a:off x="1134687" y="274638"/>
            <a:ext cx="6858000" cy="1143000"/>
          </a:xfrm>
        </p:spPr>
        <p:txBody>
          <a:bodyPr anchor="ctr">
            <a:normAutofit/>
          </a:bodyPr>
          <a:lstStyle/>
          <a:p>
            <a:r>
              <a:rPr lang="en-US" dirty="0"/>
              <a:t>American Dream</a:t>
            </a:r>
          </a:p>
        </p:txBody>
      </p:sp>
      <p:sp>
        <p:nvSpPr>
          <p:cNvPr id="3" name="Content Placeholder 2">
            <a:extLst>
              <a:ext uri="{FF2B5EF4-FFF2-40B4-BE49-F238E27FC236}">
                <a16:creationId xmlns:a16="http://schemas.microsoft.com/office/drawing/2014/main" id="{850BE5F4-0AED-41CA-A5D1-7E98664DB8D3}"/>
              </a:ext>
            </a:extLst>
          </p:cNvPr>
          <p:cNvSpPr>
            <a:spLocks noGrp="1"/>
          </p:cNvSpPr>
          <p:nvPr>
            <p:ph sz="half" idx="1"/>
          </p:nvPr>
        </p:nvSpPr>
        <p:spPr>
          <a:xfrm>
            <a:off x="457200" y="1600200"/>
            <a:ext cx="4038600" cy="4525963"/>
          </a:xfrm>
        </p:spPr>
        <p:txBody>
          <a:bodyPr>
            <a:normAutofit/>
          </a:bodyPr>
          <a:lstStyle/>
          <a:p>
            <a:pPr>
              <a:lnSpc>
                <a:spcPct val="90000"/>
              </a:lnSpc>
            </a:pPr>
            <a:r>
              <a:rPr lang="en-US" sz="2400"/>
              <a:t>Americans are free to pursue their dreams</a:t>
            </a:r>
          </a:p>
          <a:p>
            <a:pPr>
              <a:lnSpc>
                <a:spcPct val="90000"/>
              </a:lnSpc>
            </a:pPr>
            <a:r>
              <a:rPr lang="en-US" sz="2400"/>
              <a:t>Traditionally, that has meant to improve your status in life</a:t>
            </a:r>
          </a:p>
          <a:p>
            <a:pPr lvl="1">
              <a:lnSpc>
                <a:spcPct val="90000"/>
              </a:lnSpc>
            </a:pPr>
            <a:r>
              <a:rPr lang="en-US" dirty="0"/>
              <a:t>Gain wealth</a:t>
            </a:r>
            <a:endParaRPr lang="en-US"/>
          </a:p>
          <a:p>
            <a:pPr lvl="1">
              <a:lnSpc>
                <a:spcPct val="90000"/>
              </a:lnSpc>
            </a:pPr>
            <a:r>
              <a:rPr lang="en-US" dirty="0"/>
              <a:t>Build an empire</a:t>
            </a:r>
            <a:endParaRPr lang="en-US"/>
          </a:p>
          <a:p>
            <a:pPr lvl="1">
              <a:lnSpc>
                <a:spcPct val="90000"/>
              </a:lnSpc>
            </a:pPr>
            <a:r>
              <a:rPr lang="en-US" dirty="0"/>
              <a:t>Do better and gain more than your parents had</a:t>
            </a:r>
            <a:endParaRPr lang="en-US"/>
          </a:p>
          <a:p>
            <a:pPr>
              <a:lnSpc>
                <a:spcPct val="90000"/>
              </a:lnSpc>
            </a:pPr>
            <a:r>
              <a:rPr lang="en-US" sz="2400"/>
              <a:t>Work hard and you’ll get ahead</a:t>
            </a:r>
          </a:p>
        </p:txBody>
      </p:sp>
      <p:pic>
        <p:nvPicPr>
          <p:cNvPr id="13314" name="Picture 2" descr="See the source image">
            <a:extLst>
              <a:ext uri="{FF2B5EF4-FFF2-40B4-BE49-F238E27FC236}">
                <a16:creationId xmlns:a16="http://schemas.microsoft.com/office/drawing/2014/main" id="{186ECB9F-FCD7-497C-ABC6-07FBE402E37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76" r="13715" b="-1"/>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40574082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66BB-F33B-4D70-AF1E-0FEF3E128D50}"/>
              </a:ext>
            </a:extLst>
          </p:cNvPr>
          <p:cNvSpPr>
            <a:spLocks noGrp="1"/>
          </p:cNvSpPr>
          <p:nvPr>
            <p:ph type="title"/>
          </p:nvPr>
        </p:nvSpPr>
        <p:spPr>
          <a:xfrm>
            <a:off x="1134687" y="274638"/>
            <a:ext cx="6858000" cy="1143000"/>
          </a:xfrm>
        </p:spPr>
        <p:txBody>
          <a:bodyPr anchor="ctr">
            <a:normAutofit/>
          </a:bodyPr>
          <a:lstStyle/>
          <a:p>
            <a:r>
              <a:rPr lang="en-US" dirty="0"/>
              <a:t>Time is Cultural</a:t>
            </a:r>
          </a:p>
        </p:txBody>
      </p:sp>
      <p:pic>
        <p:nvPicPr>
          <p:cNvPr id="14338" name="Picture 2" descr="See the source image">
            <a:extLst>
              <a:ext uri="{FF2B5EF4-FFF2-40B4-BE49-F238E27FC236}">
                <a16:creationId xmlns:a16="http://schemas.microsoft.com/office/drawing/2014/main" id="{64B086B9-A696-4BA0-8D46-CF12A0F19B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1843881"/>
            <a:ext cx="3413919" cy="3413919"/>
          </a:xfrm>
          <a:prstGeom prst="rect">
            <a:avLst/>
          </a:prstGeom>
          <a:solidFill>
            <a:srgbClr val="FFFFFF"/>
          </a:solidFill>
        </p:spPr>
      </p:pic>
      <p:sp>
        <p:nvSpPr>
          <p:cNvPr id="3" name="Content Placeholder 2">
            <a:extLst>
              <a:ext uri="{FF2B5EF4-FFF2-40B4-BE49-F238E27FC236}">
                <a16:creationId xmlns:a16="http://schemas.microsoft.com/office/drawing/2014/main" id="{A0426198-3E5C-40AB-8881-00B3F38BD813}"/>
              </a:ext>
            </a:extLst>
          </p:cNvPr>
          <p:cNvSpPr>
            <a:spLocks noGrp="1"/>
          </p:cNvSpPr>
          <p:nvPr>
            <p:ph sz="half" idx="2"/>
          </p:nvPr>
        </p:nvSpPr>
        <p:spPr>
          <a:xfrm>
            <a:off x="3871119" y="1843881"/>
            <a:ext cx="4815681" cy="4525963"/>
          </a:xfrm>
        </p:spPr>
        <p:txBody>
          <a:bodyPr>
            <a:normAutofit/>
          </a:bodyPr>
          <a:lstStyle/>
          <a:p>
            <a:pPr>
              <a:lnSpc>
                <a:spcPct val="90000"/>
              </a:lnSpc>
            </a:pPr>
            <a:r>
              <a:rPr lang="en-US" sz="2000" dirty="0"/>
              <a:t>Americans are known for being focused on time</a:t>
            </a:r>
          </a:p>
          <a:p>
            <a:pPr>
              <a:lnSpc>
                <a:spcPct val="90000"/>
              </a:lnSpc>
            </a:pPr>
            <a:r>
              <a:rPr lang="en-US" sz="2000" dirty="0"/>
              <a:t>After all, Time is Money!</a:t>
            </a:r>
          </a:p>
          <a:p>
            <a:pPr>
              <a:lnSpc>
                <a:spcPct val="90000"/>
              </a:lnSpc>
            </a:pPr>
            <a:r>
              <a:rPr lang="en-US" sz="2000" dirty="0"/>
              <a:t>Other cultures value relationships more</a:t>
            </a:r>
          </a:p>
          <a:p>
            <a:pPr lvl="1">
              <a:lnSpc>
                <a:spcPct val="90000"/>
              </a:lnSpc>
            </a:pPr>
            <a:r>
              <a:rPr lang="en-US" sz="2000" dirty="0"/>
              <a:t>A business meeting will likely start late, be more focused on building relationships than the matter at hand, go late, and may not accomplish much</a:t>
            </a:r>
          </a:p>
          <a:p>
            <a:pPr lvl="1">
              <a:lnSpc>
                <a:spcPct val="90000"/>
              </a:lnSpc>
            </a:pPr>
            <a:r>
              <a:rPr lang="en-US" sz="2000" dirty="0"/>
              <a:t>Americans want to start and end to a preset time schedule, accomplish a list of tasks</a:t>
            </a:r>
          </a:p>
          <a:p>
            <a:pPr lvl="1">
              <a:lnSpc>
                <a:spcPct val="90000"/>
              </a:lnSpc>
            </a:pPr>
            <a:r>
              <a:rPr lang="en-US" sz="2000" dirty="0"/>
              <a:t>Other cultures find this rude and short-sighted</a:t>
            </a:r>
          </a:p>
        </p:txBody>
      </p:sp>
    </p:spTree>
    <p:extLst>
      <p:ext uri="{BB962C8B-B14F-4D97-AF65-F5344CB8AC3E}">
        <p14:creationId xmlns:p14="http://schemas.microsoft.com/office/powerpoint/2010/main" val="2227667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A00655A302474D88B2B49F2E449606" ma:contentTypeVersion="12" ma:contentTypeDescription="Create a new document." ma:contentTypeScope="" ma:versionID="f216cd87623845bc0d84cdbf854e4cfe">
  <xsd:schema xmlns:xsd="http://www.w3.org/2001/XMLSchema" xmlns:xs="http://www.w3.org/2001/XMLSchema" xmlns:p="http://schemas.microsoft.com/office/2006/metadata/properties" xmlns:ns2="2665fec4-cfca-41c5-9f2f-25aa23ac4cd6" xmlns:ns3="8c6ba933-d8ba-4763-869f-28ea2b188e6f" targetNamespace="http://schemas.microsoft.com/office/2006/metadata/properties" ma:root="true" ma:fieldsID="be0b24c83c9f7e726db38c948ca0ec3f" ns2:_="" ns3:_="">
    <xsd:import namespace="2665fec4-cfca-41c5-9f2f-25aa23ac4cd6"/>
    <xsd:import namespace="8c6ba933-d8ba-4763-869f-28ea2b188e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65fec4-cfca-41c5-9f2f-25aa23ac4c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6ba933-d8ba-4763-869f-28ea2b188e6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3BF1FA-09A6-4E8A-B2BA-10A467A331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65fec4-cfca-41c5-9f2f-25aa23ac4cd6"/>
    <ds:schemaRef ds:uri="8c6ba933-d8ba-4763-869f-28ea2b188e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1ADF0A-3631-4432-BEBF-0E6935DD71E5}">
  <ds:schemaRefs>
    <ds:schemaRef ds:uri="http://schemas.microsoft.com/sharepoint/v3/contenttype/forms"/>
  </ds:schemaRefs>
</ds:datastoreItem>
</file>

<file path=customXml/itemProps3.xml><?xml version="1.0" encoding="utf-8"?>
<ds:datastoreItem xmlns:ds="http://schemas.openxmlformats.org/officeDocument/2006/customXml" ds:itemID="{335B669D-C493-4369-A173-5428A5B0425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1488</TotalTime>
  <Words>5226</Words>
  <Application>Microsoft Office PowerPoint</Application>
  <PresentationFormat>On-screen Show (4:3)</PresentationFormat>
  <Paragraphs>705</Paragraphs>
  <Slides>113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113</vt:i4>
      </vt:variant>
    </vt:vector>
  </HeadingPairs>
  <TitlesOfParts>
    <vt:vector size="118" baseType="lpstr">
      <vt:lpstr>Arial</vt:lpstr>
      <vt:lpstr>Calibri</vt:lpstr>
      <vt:lpstr>Symbol</vt:lpstr>
      <vt:lpstr>Wingdings</vt:lpstr>
      <vt:lpstr>Office Theme</vt:lpstr>
      <vt:lpstr>PowerPoint Presentation</vt:lpstr>
      <vt:lpstr>Common American Values Agenda</vt:lpstr>
      <vt:lpstr>The Declaration of Independence</vt:lpstr>
      <vt:lpstr>Declaration of Independence</vt:lpstr>
      <vt:lpstr>5 Parts</vt:lpstr>
      <vt:lpstr>The Signers</vt:lpstr>
      <vt:lpstr>Main Ideas in the  Declaration of Independence</vt:lpstr>
      <vt:lpstr>Values in the  Declaration of Independence</vt:lpstr>
      <vt:lpstr>The Enlightenment</vt:lpstr>
      <vt:lpstr>Equality</vt:lpstr>
      <vt:lpstr>Liberty</vt:lpstr>
      <vt:lpstr>Opportunity</vt:lpstr>
      <vt:lpstr>Check on Learning</vt:lpstr>
      <vt:lpstr>The Constitution</vt:lpstr>
      <vt:lpstr>US Constitution</vt:lpstr>
      <vt:lpstr>Principles in the Constitution</vt:lpstr>
      <vt:lpstr>Justice</vt:lpstr>
      <vt:lpstr>Parts of the Constitution</vt:lpstr>
      <vt:lpstr>Seven Articles</vt:lpstr>
      <vt:lpstr>Values in the Constitution</vt:lpstr>
      <vt:lpstr>Privacy</vt:lpstr>
      <vt:lpstr>Key Constitutional Amendments</vt:lpstr>
      <vt:lpstr>Check on Learning</vt:lpstr>
      <vt:lpstr>The Bill of Rights</vt:lpstr>
      <vt:lpstr>Why the Bill of Rights</vt:lpstr>
      <vt:lpstr>Debate</vt:lpstr>
      <vt:lpstr>Ratification of the Constitution</vt:lpstr>
      <vt:lpstr>First Amendment</vt:lpstr>
      <vt:lpstr>2nd &amp; 3rd Amendments</vt:lpstr>
      <vt:lpstr>4th &amp; 5th Amendments</vt:lpstr>
      <vt:lpstr>6th &amp; 7th Amendments</vt:lpstr>
      <vt:lpstr>8th &amp; 9th Amendments</vt:lpstr>
      <vt:lpstr>10th Amendment</vt:lpstr>
      <vt:lpstr>State Rights</vt:lpstr>
      <vt:lpstr>Check on Learning</vt:lpstr>
      <vt:lpstr>A Democratic Republic</vt:lpstr>
      <vt:lpstr>Forms of Government</vt:lpstr>
      <vt:lpstr>How they Work</vt:lpstr>
      <vt:lpstr>Democracy vs Republic</vt:lpstr>
      <vt:lpstr>Meaning has Changed</vt:lpstr>
      <vt:lpstr>Why?</vt:lpstr>
      <vt:lpstr>Attributes of US System</vt:lpstr>
      <vt:lpstr>Check on Learning</vt:lpstr>
      <vt:lpstr>Democratic Values</vt:lpstr>
      <vt:lpstr>Values</vt:lpstr>
      <vt:lpstr>Core Democratic Values</vt:lpstr>
      <vt:lpstr>Life</vt:lpstr>
      <vt:lpstr>Liberty</vt:lpstr>
      <vt:lpstr>Pursuit of Happiness</vt:lpstr>
      <vt:lpstr>Justice</vt:lpstr>
      <vt:lpstr>Common Good</vt:lpstr>
      <vt:lpstr>Equality</vt:lpstr>
      <vt:lpstr>Truth</vt:lpstr>
      <vt:lpstr>Diversity</vt:lpstr>
      <vt:lpstr>Popular Sovereignty</vt:lpstr>
      <vt:lpstr>Patriotism</vt:lpstr>
      <vt:lpstr>Cultural Values</vt:lpstr>
      <vt:lpstr>Personal Control Over the Environment</vt:lpstr>
      <vt:lpstr>Change / Mobility</vt:lpstr>
      <vt:lpstr>Time &amp; its Importance</vt:lpstr>
      <vt:lpstr>Equality / Egalitarianism</vt:lpstr>
      <vt:lpstr>Individualism and Privacy</vt:lpstr>
      <vt:lpstr>Self Help</vt:lpstr>
      <vt:lpstr>Competition &amp; Free Enterprise</vt:lpstr>
      <vt:lpstr>Future Orientation</vt:lpstr>
      <vt:lpstr>Action &amp; Work Orientation</vt:lpstr>
      <vt:lpstr>Informality</vt:lpstr>
      <vt:lpstr>Directness / Openness / Honesty</vt:lpstr>
      <vt:lpstr>Practicality and Efficiency</vt:lpstr>
      <vt:lpstr>Materialism / Acquisitions</vt:lpstr>
      <vt:lpstr>Check on Learning</vt:lpstr>
      <vt:lpstr>Capitalism</vt:lpstr>
      <vt:lpstr>Capitalism</vt:lpstr>
      <vt:lpstr>The Good and the Bad</vt:lpstr>
      <vt:lpstr>Characteristics of Capitalism</vt:lpstr>
      <vt:lpstr>Capitalism Pro &amp; Con</vt:lpstr>
      <vt:lpstr>Case Study</vt:lpstr>
      <vt:lpstr>Case Study</vt:lpstr>
      <vt:lpstr>Case Study</vt:lpstr>
      <vt:lpstr>Case Study</vt:lpstr>
      <vt:lpstr>Case Study</vt:lpstr>
      <vt:lpstr>Check on Learning</vt:lpstr>
      <vt:lpstr>Individualism</vt:lpstr>
      <vt:lpstr>Individualism</vt:lpstr>
      <vt:lpstr>Individualism vs Collectivism</vt:lpstr>
      <vt:lpstr>Alexis de Tocqueville:</vt:lpstr>
      <vt:lpstr>American Success</vt:lpstr>
      <vt:lpstr>Military Benefits</vt:lpstr>
      <vt:lpstr>PowerPoint Presentation</vt:lpstr>
      <vt:lpstr>Check on Learning</vt:lpstr>
      <vt:lpstr>Freedom</vt:lpstr>
      <vt:lpstr>Freedom</vt:lpstr>
      <vt:lpstr>Definition of Freedom</vt:lpstr>
      <vt:lpstr>PowerPoint Presentation</vt:lpstr>
      <vt:lpstr>Check on Learning</vt:lpstr>
      <vt:lpstr>Importance of Time  and Work Ethic</vt:lpstr>
      <vt:lpstr>Work Ethic</vt:lpstr>
      <vt:lpstr>American Dream</vt:lpstr>
      <vt:lpstr>Time is Cultural</vt:lpstr>
      <vt:lpstr>Work Ethic</vt:lpstr>
      <vt:lpstr>Check on Learning</vt:lpstr>
      <vt:lpstr>Equality</vt:lpstr>
      <vt:lpstr>Equality</vt:lpstr>
      <vt:lpstr>Protected Classes</vt:lpstr>
      <vt:lpstr>California Protected Classes</vt:lpstr>
      <vt:lpstr>Unprotected Classes</vt:lpstr>
      <vt:lpstr>Employment Decisions</vt:lpstr>
      <vt:lpstr>Equality Act</vt:lpstr>
      <vt:lpstr>Harassment</vt:lpstr>
      <vt:lpstr>Examples of Discrimination</vt:lpstr>
      <vt:lpstr>PowerPoint Presentation</vt:lpstr>
      <vt:lpstr>Immutable Characteristics</vt:lpstr>
      <vt:lpstr>Check on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Edinboro, COL, CACC</dc:creator>
  <cp:lastModifiedBy>Grace Edinboro, COL, CACC</cp:lastModifiedBy>
  <cp:revision>10</cp:revision>
  <dcterms:created xsi:type="dcterms:W3CDTF">2020-10-25T17:16:39Z</dcterms:created>
  <dcterms:modified xsi:type="dcterms:W3CDTF">2020-10-26T20:04:09Z</dcterms:modified>
</cp:coreProperties>
</file>