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321" r:id="rId5"/>
    <p:sldId id="327" r:id="rId6"/>
    <p:sldId id="391" r:id="rId7"/>
    <p:sldId id="390" r:id="rId8"/>
    <p:sldId id="574" r:id="rId9"/>
    <p:sldId id="575" r:id="rId10"/>
    <p:sldId id="576" r:id="rId11"/>
    <p:sldId id="577" r:id="rId12"/>
    <p:sldId id="578" r:id="rId13"/>
    <p:sldId id="595" r:id="rId14"/>
    <p:sldId id="596" r:id="rId15"/>
    <p:sldId id="597" r:id="rId16"/>
    <p:sldId id="598" r:id="rId17"/>
    <p:sldId id="580" r:id="rId18"/>
    <p:sldId id="581" r:id="rId19"/>
    <p:sldId id="326" r:id="rId20"/>
    <p:sldId id="329" r:id="rId21"/>
    <p:sldId id="599" r:id="rId22"/>
    <p:sldId id="600" r:id="rId23"/>
    <p:sldId id="601" r:id="rId24"/>
    <p:sldId id="602" r:id="rId25"/>
    <p:sldId id="333" r:id="rId26"/>
    <p:sldId id="352" r:id="rId27"/>
    <p:sldId id="584" r:id="rId28"/>
    <p:sldId id="603" r:id="rId29"/>
    <p:sldId id="604" r:id="rId30"/>
    <p:sldId id="605" r:id="rId31"/>
    <p:sldId id="362" r:id="rId32"/>
    <p:sldId id="356" r:id="rId33"/>
    <p:sldId id="606" r:id="rId34"/>
    <p:sldId id="607" r:id="rId35"/>
    <p:sldId id="608" r:id="rId36"/>
    <p:sldId id="609" r:id="rId37"/>
    <p:sldId id="589" r:id="rId38"/>
    <p:sldId id="590" r:id="rId39"/>
    <p:sldId id="591" r:id="rId40"/>
    <p:sldId id="592" r:id="rId41"/>
    <p:sldId id="57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4" autoAdjust="0"/>
    <p:restoredTop sz="93794" autoAdjust="0"/>
  </p:normalViewPr>
  <p:slideViewPr>
    <p:cSldViewPr>
      <p:cViewPr varScale="1">
        <p:scale>
          <a:sx n="54" d="100"/>
          <a:sy n="54" d="100"/>
        </p:scale>
        <p:origin x="84" y="11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7/11/2020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7/11/2020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7/11/2020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slide" Target="slide29.xml"/><Relationship Id="rId4" Type="http://schemas.openxmlformats.org/officeDocument/2006/relationships/slide" Target="slide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ybjwGLHA88?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ady.gov/evacuation" TargetMode="External"/><Relationship Id="rId2" Type="http://schemas.openxmlformats.org/officeDocument/2006/relationships/hyperlink" Target="http://www.ready.gov/alerts" TargetMode="External"/><Relationship Id="rId1" Type="http://schemas.openxmlformats.org/officeDocument/2006/relationships/slideLayout" Target="../slideLayouts/slideLayout2.xml"/><Relationship Id="rId6" Type="http://schemas.openxmlformats.org/officeDocument/2006/relationships/hyperlink" Target="https://www.ready.gov/sites/default/files/2020-03/create-your-family-emergency-communication-plan.pdf" TargetMode="External"/><Relationship Id="rId5" Type="http://schemas.openxmlformats.org/officeDocument/2006/relationships/hyperlink" Target="https://www.cdc.gov/coronavirus/2019-ncov/index.html" TargetMode="External"/><Relationship Id="rId4" Type="http://schemas.openxmlformats.org/officeDocument/2006/relationships/hyperlink" Target="https://www.ready.gov/ki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ready.gov/be-informed"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448310"/>
            <a:ext cx="7162800" cy="1200329"/>
          </a:xfrm>
          <a:prstGeom prst="rect">
            <a:avLst/>
          </a:prstGeom>
          <a:noFill/>
        </p:spPr>
        <p:txBody>
          <a:bodyPr wrap="square" rtlCol="0">
            <a:spAutoFit/>
          </a:bodyPr>
          <a:lstStyle/>
          <a:p>
            <a:pPr algn="ctr"/>
            <a:r>
              <a:rPr lang="en-US" sz="3600" dirty="0"/>
              <a:t>California Cadet Corps</a:t>
            </a:r>
          </a:p>
          <a:p>
            <a:pPr algn="ctr"/>
            <a:r>
              <a:rPr lang="en-US" sz="3600" dirty="0"/>
              <a:t>Curriculum on Citizenship </a:t>
            </a:r>
          </a:p>
        </p:txBody>
      </p:sp>
      <p:pic>
        <p:nvPicPr>
          <p:cNvPr id="4" name="Picture 3" descr="See the source image">
            <a:extLst>
              <a:ext uri="{FF2B5EF4-FFF2-40B4-BE49-F238E27FC236}">
                <a16:creationId xmlns:a16="http://schemas.microsoft.com/office/drawing/2014/main" id="{13CB453E-B0FF-418B-98A6-566FEC19C5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1051" y="1752600"/>
            <a:ext cx="5101749" cy="3581400"/>
          </a:xfrm>
          <a:prstGeom prst="rect">
            <a:avLst/>
          </a:prstGeom>
          <a:noFill/>
          <a:ln>
            <a:noFill/>
          </a:ln>
        </p:spPr>
      </p:pic>
      <p:sp>
        <p:nvSpPr>
          <p:cNvPr id="2" name="TextBox 1">
            <a:extLst>
              <a:ext uri="{FF2B5EF4-FFF2-40B4-BE49-F238E27FC236}">
                <a16:creationId xmlns:a16="http://schemas.microsoft.com/office/drawing/2014/main" id="{AFE7DE07-B738-48A9-9813-89E8B7830291}"/>
              </a:ext>
            </a:extLst>
          </p:cNvPr>
          <p:cNvSpPr txBox="1"/>
          <p:nvPr/>
        </p:nvSpPr>
        <p:spPr>
          <a:xfrm>
            <a:off x="2325925" y="5638800"/>
            <a:ext cx="4572000" cy="923330"/>
          </a:xfrm>
          <a:prstGeom prst="rect">
            <a:avLst/>
          </a:prstGeom>
          <a:noFill/>
        </p:spPr>
        <p:txBody>
          <a:bodyPr wrap="square" rtlCol="0">
            <a:spAutoFit/>
          </a:bodyPr>
          <a:lstStyle/>
          <a:p>
            <a:pPr algn="ctr"/>
            <a:r>
              <a:rPr lang="en-US" dirty="0"/>
              <a:t>“Disasters happen. Prepare Now, Learn How”</a:t>
            </a:r>
          </a:p>
          <a:p>
            <a:pPr algn="ctr"/>
            <a:endParaRPr lang="en-US" dirty="0"/>
          </a:p>
          <a:p>
            <a:pPr algn="ctr"/>
            <a:r>
              <a:rPr lang="en-US" b="1" dirty="0"/>
              <a:t>C5/B: Family Disaster Planning</a:t>
            </a:r>
          </a:p>
        </p:txBody>
      </p:sp>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EFB4-E7E0-4CE5-9FC7-6B22E1979DBB}"/>
              </a:ext>
            </a:extLst>
          </p:cNvPr>
          <p:cNvSpPr>
            <a:spLocks noGrp="1"/>
          </p:cNvSpPr>
          <p:nvPr>
            <p:ph type="title"/>
          </p:nvPr>
        </p:nvSpPr>
        <p:spPr>
          <a:xfrm>
            <a:off x="762000" y="1066800"/>
            <a:ext cx="2819400" cy="3429000"/>
          </a:xfrm>
        </p:spPr>
        <p:txBody>
          <a:bodyPr>
            <a:normAutofit/>
          </a:bodyPr>
          <a:lstStyle/>
          <a:p>
            <a:r>
              <a:rPr lang="en-US" dirty="0"/>
              <a:t>Basic Emergency Plan</a:t>
            </a:r>
            <a:br>
              <a:rPr lang="en-US" dirty="0"/>
            </a:br>
            <a:br>
              <a:rPr lang="en-US" dirty="0"/>
            </a:br>
            <a:r>
              <a:rPr lang="en-US" sz="2000" dirty="0"/>
              <a:t>Page 1 of 3</a:t>
            </a:r>
            <a:endParaRPr lang="en-US" dirty="0"/>
          </a:p>
        </p:txBody>
      </p:sp>
      <p:pic>
        <p:nvPicPr>
          <p:cNvPr id="4" name="Picture 3" descr="A screenshot of a cell phone&#10;&#10;Description automatically generated">
            <a:extLst>
              <a:ext uri="{FF2B5EF4-FFF2-40B4-BE49-F238E27FC236}">
                <a16:creationId xmlns:a16="http://schemas.microsoft.com/office/drawing/2014/main" id="{8DBF003F-DAAB-45D7-81F7-90CE9E09FA97}"/>
              </a:ext>
            </a:extLst>
          </p:cNvPr>
          <p:cNvPicPr/>
          <p:nvPr/>
        </p:nvPicPr>
        <p:blipFill>
          <a:blip r:embed="rId2">
            <a:extLst>
              <a:ext uri="{28A0092B-C50C-407E-A947-70E740481C1C}">
                <a14:useLocalDpi xmlns:a14="http://schemas.microsoft.com/office/drawing/2010/main" val="0"/>
              </a:ext>
            </a:extLst>
          </a:blip>
          <a:stretch>
            <a:fillRect/>
          </a:stretch>
        </p:blipFill>
        <p:spPr>
          <a:xfrm>
            <a:off x="3581400" y="0"/>
            <a:ext cx="5562600" cy="6705600"/>
          </a:xfrm>
          <a:prstGeom prst="rect">
            <a:avLst/>
          </a:prstGeom>
          <a:ln>
            <a:solidFill>
              <a:schemeClr val="tx1"/>
            </a:solidFill>
          </a:ln>
        </p:spPr>
      </p:pic>
    </p:spTree>
    <p:extLst>
      <p:ext uri="{BB962C8B-B14F-4D97-AF65-F5344CB8AC3E}">
        <p14:creationId xmlns:p14="http://schemas.microsoft.com/office/powerpoint/2010/main" val="3423433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EFB4-E7E0-4CE5-9FC7-6B22E1979DBB}"/>
              </a:ext>
            </a:extLst>
          </p:cNvPr>
          <p:cNvSpPr>
            <a:spLocks noGrp="1"/>
          </p:cNvSpPr>
          <p:nvPr>
            <p:ph type="title"/>
          </p:nvPr>
        </p:nvSpPr>
        <p:spPr>
          <a:xfrm>
            <a:off x="762000" y="1066800"/>
            <a:ext cx="2819400" cy="3429000"/>
          </a:xfrm>
        </p:spPr>
        <p:txBody>
          <a:bodyPr>
            <a:normAutofit/>
          </a:bodyPr>
          <a:lstStyle/>
          <a:p>
            <a:r>
              <a:rPr lang="en-US" dirty="0"/>
              <a:t>Basic Emergency Plan</a:t>
            </a:r>
            <a:br>
              <a:rPr lang="en-US" dirty="0"/>
            </a:br>
            <a:br>
              <a:rPr lang="en-US" dirty="0"/>
            </a:br>
            <a:r>
              <a:rPr lang="en-US" sz="2000" dirty="0"/>
              <a:t>Page 2 of 3</a:t>
            </a:r>
            <a:endParaRPr lang="en-US" dirty="0"/>
          </a:p>
        </p:txBody>
      </p:sp>
      <p:pic>
        <p:nvPicPr>
          <p:cNvPr id="5" name="Picture 4" descr="A screenshot of a cell phone&#10;&#10;Description automatically generated">
            <a:extLst>
              <a:ext uri="{FF2B5EF4-FFF2-40B4-BE49-F238E27FC236}">
                <a16:creationId xmlns:a16="http://schemas.microsoft.com/office/drawing/2014/main" id="{E86EC7FA-902C-4691-9CCE-6022311DB32F}"/>
              </a:ext>
            </a:extLst>
          </p:cNvPr>
          <p:cNvPicPr/>
          <p:nvPr/>
        </p:nvPicPr>
        <p:blipFill>
          <a:blip r:embed="rId2">
            <a:extLst>
              <a:ext uri="{28A0092B-C50C-407E-A947-70E740481C1C}">
                <a14:useLocalDpi xmlns:a14="http://schemas.microsoft.com/office/drawing/2010/main" val="0"/>
              </a:ext>
            </a:extLst>
          </a:blip>
          <a:stretch>
            <a:fillRect/>
          </a:stretch>
        </p:blipFill>
        <p:spPr>
          <a:xfrm>
            <a:off x="3733800" y="0"/>
            <a:ext cx="5410200" cy="6858000"/>
          </a:xfrm>
          <a:prstGeom prst="rect">
            <a:avLst/>
          </a:prstGeom>
          <a:ln>
            <a:solidFill>
              <a:schemeClr val="tx1"/>
            </a:solidFill>
          </a:ln>
        </p:spPr>
      </p:pic>
    </p:spTree>
    <p:extLst>
      <p:ext uri="{BB962C8B-B14F-4D97-AF65-F5344CB8AC3E}">
        <p14:creationId xmlns:p14="http://schemas.microsoft.com/office/powerpoint/2010/main" val="4120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EFB4-E7E0-4CE5-9FC7-6B22E1979DBB}"/>
              </a:ext>
            </a:extLst>
          </p:cNvPr>
          <p:cNvSpPr>
            <a:spLocks noGrp="1"/>
          </p:cNvSpPr>
          <p:nvPr>
            <p:ph type="title"/>
          </p:nvPr>
        </p:nvSpPr>
        <p:spPr>
          <a:xfrm>
            <a:off x="762000" y="1066800"/>
            <a:ext cx="2819400" cy="3429000"/>
          </a:xfrm>
        </p:spPr>
        <p:txBody>
          <a:bodyPr>
            <a:normAutofit/>
          </a:bodyPr>
          <a:lstStyle/>
          <a:p>
            <a:r>
              <a:rPr lang="en-US" dirty="0"/>
              <a:t>Basic Emergency Plan</a:t>
            </a:r>
            <a:br>
              <a:rPr lang="en-US" dirty="0"/>
            </a:br>
            <a:br>
              <a:rPr lang="en-US" dirty="0"/>
            </a:br>
            <a:r>
              <a:rPr lang="en-US" sz="2000" dirty="0"/>
              <a:t>Page 3 of 3</a:t>
            </a:r>
            <a:endParaRPr lang="en-US" dirty="0"/>
          </a:p>
        </p:txBody>
      </p:sp>
      <p:pic>
        <p:nvPicPr>
          <p:cNvPr id="5" name="Picture 4" descr="A screenshot of a cell phone&#10;&#10;Description automatically generated">
            <a:extLst>
              <a:ext uri="{FF2B5EF4-FFF2-40B4-BE49-F238E27FC236}">
                <a16:creationId xmlns:a16="http://schemas.microsoft.com/office/drawing/2014/main" id="{65D92FD3-071B-41DA-A9C1-7E144A04FE63}"/>
              </a:ext>
            </a:extLst>
          </p:cNvPr>
          <p:cNvPicPr/>
          <p:nvPr/>
        </p:nvPicPr>
        <p:blipFill>
          <a:blip r:embed="rId2">
            <a:extLst>
              <a:ext uri="{28A0092B-C50C-407E-A947-70E740481C1C}">
                <a14:useLocalDpi xmlns:a14="http://schemas.microsoft.com/office/drawing/2010/main" val="0"/>
              </a:ext>
            </a:extLst>
          </a:blip>
          <a:stretch>
            <a:fillRect/>
          </a:stretch>
        </p:blipFill>
        <p:spPr>
          <a:xfrm>
            <a:off x="3581400" y="0"/>
            <a:ext cx="5562600" cy="6858000"/>
          </a:xfrm>
          <a:prstGeom prst="rect">
            <a:avLst/>
          </a:prstGeom>
          <a:ln>
            <a:solidFill>
              <a:schemeClr val="tx1"/>
            </a:solidFill>
          </a:ln>
        </p:spPr>
      </p:pic>
    </p:spTree>
    <p:extLst>
      <p:ext uri="{BB962C8B-B14F-4D97-AF65-F5344CB8AC3E}">
        <p14:creationId xmlns:p14="http://schemas.microsoft.com/office/powerpoint/2010/main" val="3860455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B328-1478-4707-911A-FA8C1A0D05A2}"/>
              </a:ext>
            </a:extLst>
          </p:cNvPr>
          <p:cNvSpPr>
            <a:spLocks noGrp="1"/>
          </p:cNvSpPr>
          <p:nvPr>
            <p:ph type="title"/>
          </p:nvPr>
        </p:nvSpPr>
        <p:spPr/>
        <p:txBody>
          <a:bodyPr/>
          <a:lstStyle/>
          <a:p>
            <a:r>
              <a:rPr lang="en-US" dirty="0"/>
              <a:t>Plan for Pets</a:t>
            </a:r>
          </a:p>
        </p:txBody>
      </p:sp>
      <p:sp>
        <p:nvSpPr>
          <p:cNvPr id="3" name="Content Placeholder 2">
            <a:extLst>
              <a:ext uri="{FF2B5EF4-FFF2-40B4-BE49-F238E27FC236}">
                <a16:creationId xmlns:a16="http://schemas.microsoft.com/office/drawing/2014/main" id="{95E3413B-DB15-4D7F-9C2E-2C04BA71771A}"/>
              </a:ext>
            </a:extLst>
          </p:cNvPr>
          <p:cNvSpPr>
            <a:spLocks noGrp="1"/>
          </p:cNvSpPr>
          <p:nvPr>
            <p:ph idx="1"/>
          </p:nvPr>
        </p:nvSpPr>
        <p:spPr>
          <a:xfrm>
            <a:off x="457200" y="1600201"/>
            <a:ext cx="4419600" cy="4191000"/>
          </a:xfrm>
        </p:spPr>
        <p:txBody>
          <a:bodyPr>
            <a:normAutofit/>
          </a:bodyPr>
          <a:lstStyle/>
          <a:p>
            <a:pPr marL="0" indent="0">
              <a:buNone/>
            </a:pPr>
            <a:r>
              <a:rPr lang="en-US" dirty="0"/>
              <a:t>Pet Emergency Supplies:</a:t>
            </a:r>
          </a:p>
          <a:p>
            <a:r>
              <a:rPr lang="en-US" dirty="0"/>
              <a:t>Food</a:t>
            </a:r>
          </a:p>
          <a:p>
            <a:r>
              <a:rPr lang="en-US" dirty="0"/>
              <a:t>Water</a:t>
            </a:r>
          </a:p>
          <a:p>
            <a:r>
              <a:rPr lang="en-US" dirty="0"/>
              <a:t>Medicines/Records</a:t>
            </a:r>
          </a:p>
          <a:p>
            <a:r>
              <a:rPr lang="en-US" dirty="0"/>
              <a:t>First Aid Kit</a:t>
            </a:r>
          </a:p>
          <a:p>
            <a:r>
              <a:rPr lang="en-US" dirty="0"/>
              <a:t>Collar w/ID</a:t>
            </a:r>
          </a:p>
          <a:p>
            <a:r>
              <a:rPr lang="en-US" dirty="0"/>
              <a:t>Leash</a:t>
            </a:r>
          </a:p>
          <a:p>
            <a:endParaRPr lang="en-US" dirty="0"/>
          </a:p>
          <a:p>
            <a:pPr marL="0" indent="0">
              <a:buNone/>
            </a:pPr>
            <a:endParaRPr lang="en-US" dirty="0"/>
          </a:p>
        </p:txBody>
      </p:sp>
      <p:sp>
        <p:nvSpPr>
          <p:cNvPr id="4" name="Content Placeholder 2">
            <a:extLst>
              <a:ext uri="{FF2B5EF4-FFF2-40B4-BE49-F238E27FC236}">
                <a16:creationId xmlns:a16="http://schemas.microsoft.com/office/drawing/2014/main" id="{DDA4BA94-3634-41ED-AC18-11AB16B7AB08}"/>
              </a:ext>
            </a:extLst>
          </p:cNvPr>
          <p:cNvSpPr txBox="1">
            <a:spLocks/>
          </p:cNvSpPr>
          <p:nvPr/>
        </p:nvSpPr>
        <p:spPr>
          <a:xfrm>
            <a:off x="4953000" y="2184401"/>
            <a:ext cx="3657600" cy="391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Documents</a:t>
            </a:r>
          </a:p>
          <a:p>
            <a:r>
              <a:rPr lang="en-US" dirty="0"/>
              <a:t>Crate/Carrier</a:t>
            </a:r>
          </a:p>
          <a:p>
            <a:r>
              <a:rPr lang="en-US" dirty="0"/>
              <a:t>Sanitation Items</a:t>
            </a:r>
          </a:p>
          <a:p>
            <a:r>
              <a:rPr lang="en-US" dirty="0"/>
              <a:t>Photo of you and pet</a:t>
            </a:r>
          </a:p>
          <a:p>
            <a:r>
              <a:rPr lang="en-US" dirty="0"/>
              <a:t>Toys, treats, bedding</a:t>
            </a:r>
          </a:p>
          <a:p>
            <a:endParaRPr lang="en-US" dirty="0"/>
          </a:p>
          <a:p>
            <a:endParaRPr lang="en-US" dirty="0"/>
          </a:p>
        </p:txBody>
      </p:sp>
      <p:sp>
        <p:nvSpPr>
          <p:cNvPr id="5" name="TextBox 4">
            <a:extLst>
              <a:ext uri="{FF2B5EF4-FFF2-40B4-BE49-F238E27FC236}">
                <a16:creationId xmlns:a16="http://schemas.microsoft.com/office/drawing/2014/main" id="{E0CB8E84-D792-4A3A-A38C-5C92C8623E76}"/>
              </a:ext>
            </a:extLst>
          </p:cNvPr>
          <p:cNvSpPr txBox="1"/>
          <p:nvPr/>
        </p:nvSpPr>
        <p:spPr>
          <a:xfrm>
            <a:off x="762000" y="6096001"/>
            <a:ext cx="7391400" cy="369332"/>
          </a:xfrm>
          <a:prstGeom prst="rect">
            <a:avLst/>
          </a:prstGeom>
          <a:noFill/>
        </p:spPr>
        <p:txBody>
          <a:bodyPr wrap="square" rtlCol="0">
            <a:spAutoFit/>
          </a:bodyPr>
          <a:lstStyle/>
          <a:p>
            <a:r>
              <a:rPr lang="en-US" dirty="0"/>
              <a:t>Consider 2 Kits: One full kit, one smaller version if you have to evacuate</a:t>
            </a:r>
          </a:p>
        </p:txBody>
      </p:sp>
    </p:spTree>
    <p:extLst>
      <p:ext uri="{BB962C8B-B14F-4D97-AF65-F5344CB8AC3E}">
        <p14:creationId xmlns:p14="http://schemas.microsoft.com/office/powerpoint/2010/main" val="114521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Plan for Pets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lnSpcReduction="10000"/>
          </a:bodyPr>
          <a:lstStyle/>
          <a:p>
            <a:pPr marL="0" indent="0">
              <a:buNone/>
            </a:pPr>
            <a:r>
              <a:rPr lang="en-US" dirty="0"/>
              <a:t>Make a Plan</a:t>
            </a:r>
          </a:p>
          <a:p>
            <a:r>
              <a:rPr lang="en-US" dirty="0"/>
              <a:t>Evacuate – how you will gather pets and where you’ll go</a:t>
            </a:r>
          </a:p>
          <a:p>
            <a:r>
              <a:rPr lang="en-US" dirty="0"/>
              <a:t>Develop a buddy system – neighbors, friends, or relatives</a:t>
            </a:r>
          </a:p>
          <a:p>
            <a:r>
              <a:rPr lang="en-US" dirty="0"/>
              <a:t>Talk to your Vet about planning</a:t>
            </a:r>
          </a:p>
          <a:p>
            <a:r>
              <a:rPr lang="en-US" dirty="0"/>
              <a:t>Gather contact information – animal control agencies, including Humane Society, ASPCA, and emergency vet hospitals</a:t>
            </a:r>
          </a:p>
        </p:txBody>
      </p:sp>
    </p:spTree>
    <p:extLst>
      <p:ext uri="{BB962C8B-B14F-4D97-AF65-F5344CB8AC3E}">
        <p14:creationId xmlns:p14="http://schemas.microsoft.com/office/powerpoint/2010/main" val="33153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Practice!</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lnSpcReduction="10000"/>
          </a:bodyPr>
          <a:lstStyle/>
          <a:p>
            <a:r>
              <a:rPr lang="en-US" sz="1800" b="1" u="sng" dirty="0">
                <a:solidFill>
                  <a:srgbClr val="1B1B1B"/>
                </a:solidFill>
                <a:effectLst/>
                <a:latin typeface="Calibri" panose="020F0502020204030204" pitchFamily="34" charset="0"/>
                <a:ea typeface="Calibri" panose="020F0502020204030204" pitchFamily="34" charset="0"/>
              </a:rPr>
              <a:t>Step 3: Fill out a Family Emergency Communications Plan </a:t>
            </a:r>
            <a:r>
              <a:rPr lang="en-US" sz="1800" b="1" dirty="0">
                <a:solidFill>
                  <a:srgbClr val="1B1B1B"/>
                </a:solidFill>
                <a:effectLst/>
                <a:latin typeface="Calibri" panose="020F0502020204030204" pitchFamily="34" charset="0"/>
                <a:ea typeface="Calibri" panose="020F0502020204030204" pitchFamily="34" charset="0"/>
              </a:rPr>
              <a:t>(Lesson B4)</a:t>
            </a:r>
            <a:r>
              <a:rPr lang="en-US" sz="1800" dirty="0">
                <a:solidFill>
                  <a:srgbClr val="1B1B1B"/>
                </a:solidFill>
                <a:effectLst/>
                <a:latin typeface="Calibri" panose="020F0502020204030204" pitchFamily="34" charset="0"/>
                <a:ea typeface="Calibri" panose="020F0502020204030204" pitchFamily="34" charset="0"/>
              </a:rPr>
              <a:t> </a:t>
            </a:r>
          </a:p>
          <a:p>
            <a:r>
              <a:rPr lang="en-US" sz="1800" b="1" u="sng"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Step 4: Practice your plan with your family/househo</a:t>
            </a:r>
            <a:r>
              <a:rPr lang="en-US" sz="1800" b="1" u="sng" dirty="0">
                <a:solidFill>
                  <a:srgbClr val="1B1B1B"/>
                </a:solidFill>
                <a:latin typeface="Calibri" panose="020F0502020204030204" pitchFamily="34" charset="0"/>
                <a:ea typeface="Calibri" panose="020F0502020204030204" pitchFamily="34" charset="0"/>
                <a:cs typeface="Helvetica" panose="020B0604020202020204" pitchFamily="34" charset="0"/>
              </a:rPr>
              <a:t>ld</a:t>
            </a:r>
          </a:p>
          <a:p>
            <a:pPr lvl="1"/>
            <a:r>
              <a:rPr lang="en-US" dirty="0">
                <a:solidFill>
                  <a:srgbClr val="1B1B1B"/>
                </a:solidFill>
                <a:latin typeface="Calibri" panose="020F0502020204030204" pitchFamily="34" charset="0"/>
                <a:cs typeface="Helvetica" panose="020B0604020202020204" pitchFamily="34" charset="0"/>
              </a:rPr>
              <a:t>Practice texting and calling</a:t>
            </a:r>
          </a:p>
          <a:p>
            <a:pPr lvl="1"/>
            <a:r>
              <a:rPr lang="en-US" dirty="0">
                <a:solidFill>
                  <a:srgbClr val="1B1B1B"/>
                </a:solidFill>
                <a:latin typeface="Calibri" panose="020F0502020204030204" pitchFamily="34" charset="0"/>
                <a:cs typeface="Helvetica" panose="020B0604020202020204" pitchFamily="34" charset="0"/>
              </a:rPr>
              <a:t>Discuss what information you should text</a:t>
            </a:r>
          </a:p>
          <a:p>
            <a:pPr lvl="1"/>
            <a:r>
              <a:rPr lang="en-US" dirty="0">
                <a:solidFill>
                  <a:srgbClr val="1B1B1B"/>
                </a:solidFill>
                <a:latin typeface="Calibri" panose="020F0502020204030204" pitchFamily="34" charset="0"/>
                <a:cs typeface="Helvetica" panose="020B0604020202020204" pitchFamily="34" charset="0"/>
              </a:rPr>
              <a:t>Who will be the lead person to send out info about the meeting place</a:t>
            </a:r>
          </a:p>
          <a:p>
            <a:pPr lvl="1"/>
            <a:r>
              <a:rPr lang="en-US" dirty="0">
                <a:solidFill>
                  <a:srgbClr val="1B1B1B"/>
                </a:solidFill>
                <a:latin typeface="Calibri" panose="020F0502020204030204" pitchFamily="34" charset="0"/>
                <a:cs typeface="Helvetica" panose="020B0604020202020204" pitchFamily="34" charset="0"/>
              </a:rPr>
              <a:t>Practice gathering at meeting places</a:t>
            </a:r>
          </a:p>
          <a:p>
            <a:pPr lvl="1"/>
            <a:r>
              <a:rPr lang="en-US" dirty="0">
                <a:solidFill>
                  <a:srgbClr val="1B1B1B"/>
                </a:solidFill>
                <a:latin typeface="Calibri" panose="020F0502020204030204" pitchFamily="34" charset="0"/>
                <a:cs typeface="Helvetica" panose="020B0604020202020204" pitchFamily="34" charset="0"/>
              </a:rPr>
              <a:t>Regularly discuss the plan (at least annually)</a:t>
            </a:r>
          </a:p>
          <a:p>
            <a:pPr lvl="1"/>
            <a:r>
              <a:rPr lang="en-US" dirty="0">
                <a:solidFill>
                  <a:srgbClr val="1B1B1B"/>
                </a:solidFill>
                <a:latin typeface="Calibri" panose="020F0502020204030204" pitchFamily="34" charset="0"/>
                <a:cs typeface="Helvetica" panose="020B0604020202020204" pitchFamily="34" charset="0"/>
              </a:rPr>
              <a:t>Challenge memorization of phone numbers</a:t>
            </a:r>
          </a:p>
          <a:p>
            <a:pPr lvl="1"/>
            <a:r>
              <a:rPr lang="en-US" dirty="0">
                <a:solidFill>
                  <a:srgbClr val="1B1B1B"/>
                </a:solidFill>
                <a:latin typeface="Calibri" panose="020F0502020204030204" pitchFamily="34" charset="0"/>
                <a:cs typeface="Helvetica" panose="020B0604020202020204" pitchFamily="34" charset="0"/>
              </a:rPr>
              <a:t>Make sure everyone understands when to call 911</a:t>
            </a:r>
            <a:endParaRPr lang="en-US" dirty="0"/>
          </a:p>
        </p:txBody>
      </p:sp>
    </p:spTree>
    <p:extLst>
      <p:ext uri="{BB962C8B-B14F-4D97-AF65-F5344CB8AC3E}">
        <p14:creationId xmlns:p14="http://schemas.microsoft.com/office/powerpoint/2010/main" val="30155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1"/>
            <a:ext cx="7772400" cy="990600"/>
          </a:xfrm>
        </p:spPr>
        <p:txBody>
          <a:bodyPr/>
          <a:lstStyle/>
          <a:p>
            <a:r>
              <a:rPr lang="en-US" dirty="0"/>
              <a:t>Check On LEARNING</a:t>
            </a:r>
          </a:p>
        </p:txBody>
      </p:sp>
      <p:sp>
        <p:nvSpPr>
          <p:cNvPr id="3" name="Text Placeholder 2"/>
          <p:cNvSpPr>
            <a:spLocks noGrp="1"/>
          </p:cNvSpPr>
          <p:nvPr>
            <p:ph type="body" idx="1"/>
          </p:nvPr>
        </p:nvSpPr>
        <p:spPr>
          <a:xfrm>
            <a:off x="3200400" y="1447800"/>
            <a:ext cx="5105401" cy="5181599"/>
          </a:xfrm>
        </p:spPr>
        <p:txBody>
          <a:bodyPr anchor="t">
            <a:normAutofit fontScale="85000" lnSpcReduction="20000"/>
          </a:bodyPr>
          <a:lstStyle/>
          <a:p>
            <a:pPr marL="0" marR="0">
              <a:spcBef>
                <a:spcPts val="20"/>
              </a:spcBef>
              <a:spcAft>
                <a:spcPts val="0"/>
              </a:spcAft>
            </a:pPr>
            <a:r>
              <a:rPr lang="en-US" sz="1800" dirty="0">
                <a:solidFill>
                  <a:schemeClr val="tx1"/>
                </a:solidFill>
                <a:effectLst/>
                <a:ea typeface="Times New Roman" panose="02020603050405020304" pitchFamily="18" charset="0"/>
              </a:rPr>
              <a:t>1.  Your plan needs to take into account your specific needs. Examples of these are (select all that apply):</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Age of household members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Favorite foods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Disabilities and medical equipment used</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Political opinions about the government’s ability to manage an emergency</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2.  FEMA has published guidance on many types of disasters. Which of the following isn’t among them?</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Space Weather</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Nuclear Explosion</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Floods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Zombie </a:t>
            </a:r>
            <a:r>
              <a:rPr lang="en-US" sz="1600" dirty="0" err="1">
                <a:solidFill>
                  <a:schemeClr val="tx1"/>
                </a:solidFill>
                <a:effectLst/>
                <a:ea typeface="Times New Roman" panose="02020603050405020304" pitchFamily="18" charset="0"/>
              </a:rPr>
              <a:t>Apocolypse</a:t>
            </a:r>
            <a:endParaRPr lang="en-US" sz="1600" dirty="0">
              <a:solidFill>
                <a:schemeClr val="tx1"/>
              </a:solidFill>
              <a:effectLst/>
              <a:ea typeface="Times New Roman" panose="02020603050405020304" pitchFamily="18" charset="0"/>
            </a:endParaRP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3.  T / F  The Disaster Planning Checklist helps you fit general disaster information to your specific situation.</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342900" marR="0" indent="-342900">
              <a:spcBef>
                <a:spcPts val="20"/>
              </a:spcBef>
              <a:spcAft>
                <a:spcPts val="0"/>
              </a:spcAft>
              <a:buAutoNum type="arabicPeriod" startAt="4"/>
            </a:pPr>
            <a:r>
              <a:rPr lang="en-US" sz="1800" dirty="0">
                <a:solidFill>
                  <a:schemeClr val="tx1"/>
                </a:solidFill>
                <a:effectLst/>
                <a:ea typeface="Times New Roman" panose="02020603050405020304" pitchFamily="18" charset="0"/>
              </a:rPr>
              <a:t>Your Disaster Plan should include (select all that apply):</a:t>
            </a:r>
          </a:p>
          <a:p>
            <a:pPr marR="0">
              <a:spcBef>
                <a:spcPts val="20"/>
              </a:spcBef>
              <a:spcAft>
                <a:spcPts val="0"/>
              </a:spcAft>
            </a:pPr>
            <a:endParaRPr lang="en-US" sz="1800" dirty="0">
              <a:solidFill>
                <a:schemeClr val="tx1"/>
              </a:solidFill>
              <a:effectLst/>
              <a:ea typeface="Times New Roman" panose="02020603050405020304" pitchFamily="18" charset="0"/>
            </a:endParaRPr>
          </a:p>
          <a:p>
            <a:pPr lvl="1">
              <a:spcBef>
                <a:spcPts val="20"/>
              </a:spcBef>
            </a:pPr>
            <a:r>
              <a:rPr lang="en-US" sz="1600" dirty="0">
                <a:solidFill>
                  <a:schemeClr val="tx1"/>
                </a:solidFill>
                <a:effectLst/>
                <a:ea typeface="Times New Roman" panose="02020603050405020304" pitchFamily="18" charset="0"/>
              </a:rPr>
              <a:t>a.  Communications Plan</a:t>
            </a:r>
          </a:p>
          <a:p>
            <a:pPr lvl="1">
              <a:spcBef>
                <a:spcPts val="20"/>
              </a:spcBef>
            </a:pPr>
            <a:r>
              <a:rPr lang="en-US" sz="1600" dirty="0">
                <a:solidFill>
                  <a:schemeClr val="tx1"/>
                </a:solidFill>
                <a:effectLst/>
                <a:ea typeface="Times New Roman" panose="02020603050405020304" pitchFamily="18" charset="0"/>
              </a:rPr>
              <a:t>b.  Meeting places or ways to contact each other</a:t>
            </a:r>
          </a:p>
          <a:p>
            <a:pPr lvl="1">
              <a:spcBef>
                <a:spcPts val="20"/>
              </a:spcBef>
            </a:pPr>
            <a:r>
              <a:rPr lang="en-US" sz="1600" dirty="0">
                <a:solidFill>
                  <a:schemeClr val="tx1"/>
                </a:solidFill>
                <a:effectLst/>
                <a:ea typeface="Times New Roman" panose="02020603050405020304" pitchFamily="18" charset="0"/>
              </a:rPr>
              <a:t>c.  A list of your Panic Room supplies</a:t>
            </a:r>
          </a:p>
          <a:p>
            <a:pPr lvl="1">
              <a:spcBef>
                <a:spcPts val="20"/>
              </a:spcBef>
            </a:pPr>
            <a:r>
              <a:rPr lang="en-US" sz="1600" dirty="0">
                <a:solidFill>
                  <a:schemeClr val="tx1"/>
                </a:solidFill>
                <a:effectLst/>
                <a:ea typeface="Times New Roman" panose="02020603050405020304" pitchFamily="18" charset="0"/>
              </a:rPr>
              <a:t>d.  Information on how you’ll save your pets</a:t>
            </a:r>
          </a:p>
          <a:p>
            <a:pPr marL="0" marR="0">
              <a:spcBef>
                <a:spcPts val="20"/>
              </a:spcBef>
              <a:spcAft>
                <a:spcPts val="0"/>
              </a:spcAft>
            </a:pPr>
            <a:r>
              <a:rPr lang="en-US" sz="1800" dirty="0">
                <a:solidFill>
                  <a:schemeClr val="tx1"/>
                </a:solidFill>
                <a:effectLst/>
                <a:ea typeface="Times New Roman" panose="02020603050405020304" pitchFamily="18" charset="0"/>
              </a:rPr>
              <a:t> </a:t>
            </a:r>
            <a:endParaRPr lang="en-US" sz="2400" dirty="0">
              <a:solidFill>
                <a:schemeClr val="tx1"/>
              </a:solidFill>
            </a:endParaRP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8471" r="28824"/>
          <a:stretch/>
        </p:blipFill>
        <p:spPr bwMode="auto">
          <a:xfrm>
            <a:off x="381000" y="2133600"/>
            <a:ext cx="2514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1"/>
            <a:ext cx="7772400" cy="838200"/>
          </a:xfrm>
        </p:spPr>
        <p:txBody>
          <a:bodyPr>
            <a:normAutofit/>
          </a:bodyPr>
          <a:lstStyle/>
          <a:p>
            <a:r>
              <a:rPr lang="en-US" dirty="0"/>
              <a:t>Shelter Plan</a:t>
            </a:r>
          </a:p>
        </p:txBody>
      </p:sp>
      <p:sp>
        <p:nvSpPr>
          <p:cNvPr id="6" name="Content Placeholder 3">
            <a:extLst>
              <a:ext uri="{FF2B5EF4-FFF2-40B4-BE49-F238E27FC236}">
                <a16:creationId xmlns:a16="http://schemas.microsoft.com/office/drawing/2014/main" id="{02C66ABB-29C8-450B-8065-0A2C8645ADE6}"/>
              </a:ext>
            </a:extLst>
          </p:cNvPr>
          <p:cNvSpPr txBox="1">
            <a:spLocks/>
          </p:cNvSpPr>
          <p:nvPr/>
        </p:nvSpPr>
        <p:spPr>
          <a:xfrm>
            <a:off x="838200" y="1600200"/>
            <a:ext cx="77724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pPr marL="0" marR="0">
              <a:lnSpc>
                <a:spcPct val="115000"/>
              </a:lnSpc>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Cadets are familiar with the disaster emergencies that commonly occur in California and how to prepare, respond, and recover from them.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B2.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Develop an adequate shelter plan for your family.</a:t>
            </a:r>
            <a:endPar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20000"/>
              </a:lnSpc>
              <a:spcBef>
                <a:spcPts val="0"/>
              </a:spcBef>
            </a:pPr>
            <a:endParaRPr lang="en-US" dirty="0">
              <a:solidFill>
                <a:schemeClr val="tx1"/>
              </a:solidFill>
            </a:endParaRPr>
          </a:p>
          <a:p>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are the types of shelters and when do you use them?</a:t>
            </a:r>
            <a:endParaRPr lang="en-US" sz="4000" dirty="0">
              <a:solidFill>
                <a:schemeClr val="tx1"/>
              </a:solidFill>
              <a:highlight>
                <a:srgbClr val="FFFF00"/>
              </a:highlight>
            </a:endParaRPr>
          </a:p>
        </p:txBody>
      </p:sp>
    </p:spTree>
    <p:extLst>
      <p:ext uri="{BB962C8B-B14F-4D97-AF65-F5344CB8AC3E}">
        <p14:creationId xmlns:p14="http://schemas.microsoft.com/office/powerpoint/2010/main" val="124297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You Need Water</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lstStyle/>
          <a:p>
            <a:r>
              <a:rPr lang="en-US" dirty="0"/>
              <a:t>Never ration drinking water</a:t>
            </a:r>
          </a:p>
          <a:p>
            <a:r>
              <a:rPr lang="en-US" dirty="0"/>
              <a:t>Drink water you know in not contaminated first</a:t>
            </a:r>
          </a:p>
          <a:p>
            <a:r>
              <a:rPr lang="en-US" dirty="0"/>
              <a:t>Don’t drink carbonated/caffeinated beverages instead of drinking water</a:t>
            </a:r>
          </a:p>
          <a:p>
            <a:r>
              <a:rPr lang="en-US" dirty="0"/>
              <a:t>Treat water by boiling, chlorinating, or distilling</a:t>
            </a:r>
          </a:p>
        </p:txBody>
      </p:sp>
    </p:spTree>
    <p:extLst>
      <p:ext uri="{BB962C8B-B14F-4D97-AF65-F5344CB8AC3E}">
        <p14:creationId xmlns:p14="http://schemas.microsoft.com/office/powerpoint/2010/main" val="257751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You Need Food</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a:xfrm>
            <a:off x="457200" y="1600200"/>
            <a:ext cx="8229600" cy="4983162"/>
          </a:xfrm>
        </p:spPr>
        <p:txBody>
          <a:bodyPr>
            <a:normAutofit fontScale="92500" lnSpcReduction="10000"/>
          </a:bodyPr>
          <a:lstStyle/>
          <a:p>
            <a:r>
              <a:rPr lang="en-US" dirty="0"/>
              <a:t>Store 3 days of emergency food supplies</a:t>
            </a:r>
          </a:p>
          <a:p>
            <a:r>
              <a:rPr lang="en-US" dirty="0"/>
              <a:t>Canned, dry goods, non-perishables</a:t>
            </a:r>
          </a:p>
          <a:p>
            <a:r>
              <a:rPr lang="en-US" dirty="0"/>
              <a:t>Keep food in covered containers</a:t>
            </a:r>
          </a:p>
          <a:p>
            <a:r>
              <a:rPr lang="en-US" dirty="0"/>
              <a:t>Throw away refrigerated food that has been at room temperature for two hours or more or has an unusual odor, color, or texture</a:t>
            </a:r>
          </a:p>
          <a:p>
            <a:r>
              <a:rPr lang="en-US" dirty="0"/>
              <a:t>Don’t eat food from cans that are swollen, dented, or corroded, or smells abnormal</a:t>
            </a:r>
          </a:p>
          <a:p>
            <a:r>
              <a:rPr lang="en-US" dirty="0"/>
              <a:t>Keep garbage outside</a:t>
            </a:r>
          </a:p>
          <a:p>
            <a:r>
              <a:rPr lang="en-US" dirty="0"/>
              <a:t>Use dry ice to keep food cold</a:t>
            </a:r>
          </a:p>
        </p:txBody>
      </p:sp>
    </p:spTree>
    <p:extLst>
      <p:ext uri="{BB962C8B-B14F-4D97-AF65-F5344CB8AC3E}">
        <p14:creationId xmlns:p14="http://schemas.microsoft.com/office/powerpoint/2010/main" val="323757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799"/>
            <a:ext cx="7772400" cy="1156159"/>
          </a:xfrm>
        </p:spPr>
        <p:txBody>
          <a:bodyPr>
            <a:normAutofit fontScale="90000"/>
          </a:bodyPr>
          <a:lstStyle/>
          <a:p>
            <a:r>
              <a:rPr lang="en-US" dirty="0"/>
              <a:t>California Disasters</a:t>
            </a:r>
            <a:br>
              <a:rPr lang="en-US" dirty="0"/>
            </a:br>
            <a:r>
              <a:rPr lang="en-US" dirty="0"/>
              <a:t>Agenda</a:t>
            </a:r>
          </a:p>
        </p:txBody>
      </p:sp>
      <p:sp>
        <p:nvSpPr>
          <p:cNvPr id="3" name="Rectangle 1"/>
          <p:cNvSpPr>
            <a:spLocks noGrp="1" noChangeArrowheads="1"/>
          </p:cNvSpPr>
          <p:nvPr>
            <p:ph type="body" idx="1"/>
          </p:nvPr>
        </p:nvSpPr>
        <p:spPr bwMode="auto">
          <a:xfrm>
            <a:off x="1943100" y="2521059"/>
            <a:ext cx="5257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2" action="ppaction://hlinksldjump"/>
              </a:rPr>
              <a:t>B1. Make a Plan</a:t>
            </a:r>
            <a:endPar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3" action="ppaction://hlinksldjump"/>
              </a:rPr>
              <a:t>B2. Shelter Plan</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hlinkClick r:id="rId4" action="ppaction://hlinksldjump"/>
              </a:rPr>
              <a:t>B3. Evacuation Plan and Route</a:t>
            </a:r>
            <a:endPar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37250" algn="r"/>
              </a:tabLs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5" action="ppaction://hlinksldjump"/>
              </a:rPr>
              <a:t>B4. Communications Plan</a:t>
            </a:r>
            <a:endParaRPr kumimoji="0" lang="en-US" altLang="en-US" sz="2800"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Shelters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lstStyle/>
          <a:p>
            <a:r>
              <a:rPr lang="en-US" dirty="0"/>
              <a:t>Stay-At-Home – remain indoors as much as possible. Patios, porches, &amp; yards are okay</a:t>
            </a:r>
          </a:p>
          <a:p>
            <a:r>
              <a:rPr lang="en-US" dirty="0"/>
              <a:t>Mass Care Shelter – provides life sustaining services to disaster survivors</a:t>
            </a:r>
          </a:p>
          <a:p>
            <a:pPr lvl="1"/>
            <a:r>
              <a:rPr lang="en-US" dirty="0"/>
              <a:t>Text SHELTER and a ZIP Code to 43362 for list</a:t>
            </a:r>
          </a:p>
          <a:p>
            <a:r>
              <a:rPr lang="en-US" dirty="0"/>
              <a:t>Sheltering in Place – at home, work, other</a:t>
            </a:r>
          </a:p>
          <a:p>
            <a:pPr lvl="1"/>
            <a:r>
              <a:rPr lang="en-US" dirty="0"/>
              <a:t>Assess situation for signs you can leave</a:t>
            </a:r>
          </a:p>
          <a:p>
            <a:pPr marL="457200" lvl="1" indent="0">
              <a:buNone/>
            </a:pPr>
            <a:endParaRPr lang="en-US" dirty="0"/>
          </a:p>
        </p:txBody>
      </p:sp>
    </p:spTree>
    <p:extLst>
      <p:ext uri="{BB962C8B-B14F-4D97-AF65-F5344CB8AC3E}">
        <p14:creationId xmlns:p14="http://schemas.microsoft.com/office/powerpoint/2010/main" val="227412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a:xfrm>
            <a:off x="1134686" y="274638"/>
            <a:ext cx="7704513" cy="1143000"/>
          </a:xfrm>
        </p:spPr>
        <p:txBody>
          <a:bodyPr anchor="ctr">
            <a:normAutofit/>
          </a:bodyPr>
          <a:lstStyle/>
          <a:p>
            <a:r>
              <a:rPr lang="en-US" dirty="0"/>
              <a:t>Shelter in Place – Sealing a Room</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sz="half" idx="1"/>
          </p:nvPr>
        </p:nvSpPr>
        <p:spPr>
          <a:xfrm>
            <a:off x="457200" y="1600200"/>
            <a:ext cx="4191000" cy="4983162"/>
          </a:xfrm>
        </p:spPr>
        <p:txBody>
          <a:bodyPr>
            <a:normAutofit lnSpcReduction="10000"/>
          </a:bodyPr>
          <a:lstStyle/>
          <a:p>
            <a:r>
              <a:rPr lang="en-US" dirty="0"/>
              <a:t>Local authorities may not be up and running</a:t>
            </a:r>
          </a:p>
          <a:p>
            <a:r>
              <a:rPr lang="en-US" dirty="0"/>
              <a:t>TV/radio/internet</a:t>
            </a:r>
          </a:p>
          <a:p>
            <a:r>
              <a:rPr lang="en-US" dirty="0"/>
              <a:t>Family &amp; Pets inside</a:t>
            </a:r>
          </a:p>
          <a:p>
            <a:r>
              <a:rPr lang="en-US" dirty="0"/>
              <a:t>Secure doors, windows, vents, fireplace dampers</a:t>
            </a:r>
          </a:p>
          <a:p>
            <a:r>
              <a:rPr lang="en-US" dirty="0"/>
              <a:t>Interior room if possible</a:t>
            </a:r>
          </a:p>
          <a:p>
            <a:r>
              <a:rPr lang="en-US" dirty="0"/>
              <a:t>Duct tape plastic sheeting over cracks around doors, windows, vents, etc.</a:t>
            </a:r>
          </a:p>
        </p:txBody>
      </p:sp>
      <p:pic>
        <p:nvPicPr>
          <p:cNvPr id="6" name="Picture 5" descr="See the source image">
            <a:extLst>
              <a:ext uri="{FF2B5EF4-FFF2-40B4-BE49-F238E27FC236}">
                <a16:creationId xmlns:a16="http://schemas.microsoft.com/office/drawing/2014/main" id="{BE754F58-1658-4A48-8268-385A0600674B}"/>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1843881"/>
            <a:ext cx="4038600" cy="4038600"/>
          </a:xfrm>
          <a:prstGeom prst="rect">
            <a:avLst/>
          </a:prstGeom>
          <a:noFill/>
          <a:ln>
            <a:noFill/>
          </a:ln>
        </p:spPr>
      </p:pic>
    </p:spTree>
    <p:extLst>
      <p:ext uri="{BB962C8B-B14F-4D97-AF65-F5344CB8AC3E}">
        <p14:creationId xmlns:p14="http://schemas.microsoft.com/office/powerpoint/2010/main" val="46953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LEARNING</a:t>
            </a:r>
          </a:p>
        </p:txBody>
      </p:sp>
      <p:sp>
        <p:nvSpPr>
          <p:cNvPr id="3" name="Text Placeholder 2"/>
          <p:cNvSpPr>
            <a:spLocks noGrp="1"/>
          </p:cNvSpPr>
          <p:nvPr>
            <p:ph type="body" idx="1"/>
          </p:nvPr>
        </p:nvSpPr>
        <p:spPr>
          <a:xfrm>
            <a:off x="2667001" y="1600201"/>
            <a:ext cx="6248400" cy="5105400"/>
          </a:xfrm>
        </p:spPr>
        <p:txBody>
          <a:bodyPr anchor="t">
            <a:normAutofit fontScale="85000" lnSpcReduction="20000"/>
          </a:bodyPr>
          <a:lstStyle/>
          <a:p>
            <a:pPr marL="0" marR="0">
              <a:spcBef>
                <a:spcPts val="20"/>
              </a:spcBef>
              <a:spcAft>
                <a:spcPts val="0"/>
              </a:spcAft>
            </a:pPr>
            <a:r>
              <a:rPr lang="en-US" sz="1800" dirty="0">
                <a:solidFill>
                  <a:schemeClr val="tx1"/>
                </a:solidFill>
                <a:effectLst/>
                <a:ea typeface="Times New Roman" panose="02020603050405020304" pitchFamily="18" charset="0"/>
              </a:rPr>
              <a:t>1.  Types of shelter in your Shelter Plan include all EXCEPT:</a:t>
            </a:r>
          </a:p>
          <a:p>
            <a:pPr marL="45720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Stay-At-Home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Shelter-With-Family</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Mass Care Shelter</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Shelter In Place</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2.  Which of the following guidelines are given for Sheltering in Place (select all that apply)?</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Lock the doors, close the windows, air vents, and fireplace dampers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Seal windows, doors, and air vents with thick plastic sheeting and duct tape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Leave pets outside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Watch TV and listen to the radio or check the internet for updates and official news</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3. Which of the following conform to guidance on food safety?</a:t>
            </a:r>
          </a:p>
          <a:p>
            <a:pPr marL="0" marR="0">
              <a:spcBef>
                <a:spcPts val="20"/>
              </a:spcBef>
              <a:spcAft>
                <a:spcPts val="0"/>
              </a:spcAft>
            </a:pPr>
            <a:endParaRPr lang="en-US" sz="1800" dirty="0">
              <a:solidFill>
                <a:schemeClr val="tx1"/>
              </a:solidFill>
              <a:effectLst/>
              <a:ea typeface="Times New Roman" panose="02020603050405020304" pitchFamily="18" charset="0"/>
            </a:endParaRPr>
          </a:p>
          <a:p>
            <a:pPr lvl="1">
              <a:spcBef>
                <a:spcPts val="20"/>
              </a:spcBef>
            </a:pPr>
            <a:r>
              <a:rPr lang="en-US" sz="1600" dirty="0">
                <a:solidFill>
                  <a:schemeClr val="tx1"/>
                </a:solidFill>
                <a:effectLst/>
                <a:ea typeface="Times New Roman" panose="02020603050405020304" pitchFamily="18" charset="0"/>
              </a:rPr>
              <a:t>a.  Keep food in covered containers</a:t>
            </a:r>
          </a:p>
          <a:p>
            <a:pPr lvl="1">
              <a:spcBef>
                <a:spcPts val="20"/>
              </a:spcBef>
            </a:pPr>
            <a:r>
              <a:rPr lang="en-US" sz="1600" dirty="0">
                <a:solidFill>
                  <a:schemeClr val="tx1"/>
                </a:solidFill>
                <a:effectLst/>
                <a:ea typeface="Times New Roman" panose="02020603050405020304" pitchFamily="18" charset="0"/>
              </a:rPr>
              <a:t>b.  Quickly eat any food that looks or smells abnormal, before it completely goes bad</a:t>
            </a:r>
          </a:p>
          <a:p>
            <a:pPr lvl="1">
              <a:spcBef>
                <a:spcPts val="20"/>
              </a:spcBef>
            </a:pPr>
            <a:r>
              <a:rPr lang="en-US" sz="1600" dirty="0">
                <a:solidFill>
                  <a:schemeClr val="tx1"/>
                </a:solidFill>
                <a:effectLst/>
                <a:ea typeface="Times New Roman" panose="02020603050405020304" pitchFamily="18" charset="0"/>
              </a:rPr>
              <a:t>c.  Don’t let garbage accumulate inside</a:t>
            </a:r>
          </a:p>
          <a:p>
            <a:pPr lvl="1">
              <a:spcBef>
                <a:spcPts val="20"/>
              </a:spcBef>
            </a:pPr>
            <a:r>
              <a:rPr lang="en-US" sz="1600" dirty="0">
                <a:solidFill>
                  <a:schemeClr val="tx1"/>
                </a:solidFill>
                <a:effectLst/>
                <a:ea typeface="Times New Roman" panose="02020603050405020304" pitchFamily="18" charset="0"/>
              </a:rPr>
              <a:t>d.  Throw away any food that has come into contact with contaminated flood water</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8600" y="2262544"/>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1"/>
            <a:ext cx="7772400" cy="838200"/>
          </a:xfrm>
        </p:spPr>
        <p:txBody>
          <a:bodyPr>
            <a:normAutofit/>
          </a:bodyPr>
          <a:lstStyle/>
          <a:p>
            <a:r>
              <a:rPr lang="en-US" dirty="0"/>
              <a:t>Evacuation plan and route</a:t>
            </a:r>
          </a:p>
        </p:txBody>
      </p:sp>
      <p:sp>
        <p:nvSpPr>
          <p:cNvPr id="6" name="Content Placeholder 3">
            <a:extLst>
              <a:ext uri="{FF2B5EF4-FFF2-40B4-BE49-F238E27FC236}">
                <a16:creationId xmlns:a16="http://schemas.microsoft.com/office/drawing/2014/main" id="{B99FED14-4887-4CCD-A7BA-5AFD46F1A8FB}"/>
              </a:ext>
            </a:extLst>
          </p:cNvPr>
          <p:cNvSpPr txBox="1">
            <a:spLocks/>
          </p:cNvSpPr>
          <p:nvPr/>
        </p:nvSpPr>
        <p:spPr>
          <a:xfrm>
            <a:off x="965200" y="1524000"/>
            <a:ext cx="77724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Cadets are familiar with the disaster emergencies that commonly occur in California and how to prepare, respond, and recover from them.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i="1"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r>
              <a:rPr lang="en-US" sz="1600" dirty="0">
                <a:solidFill>
                  <a:schemeClr val="tx1"/>
                </a:solidFill>
                <a:highlight>
                  <a:srgbClr val="FFFF00"/>
                </a:highlight>
              </a:rPr>
              <a:t>B3.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Develop an evacuation plan and routes.</a:t>
            </a: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 What do you need to take into account if you have to evacuate?</a:t>
            </a:r>
            <a:endParaRPr lang="en-US" sz="4000" dirty="0">
              <a:solidFill>
                <a:schemeClr val="tx1"/>
              </a:solidFill>
              <a:highlight>
                <a:srgbClr val="FFFF00"/>
              </a:highlight>
            </a:endParaRPr>
          </a:p>
        </p:txBody>
      </p:sp>
    </p:spTree>
    <p:extLst>
      <p:ext uri="{BB962C8B-B14F-4D97-AF65-F5344CB8AC3E}">
        <p14:creationId xmlns:p14="http://schemas.microsoft.com/office/powerpoint/2010/main" val="4173500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D8589B-24FC-4B09-AE01-F38DE2390196}"/>
              </a:ext>
            </a:extLst>
          </p:cNvPr>
          <p:cNvSpPr>
            <a:spLocks noGrp="1"/>
          </p:cNvSpPr>
          <p:nvPr>
            <p:ph type="title"/>
          </p:nvPr>
        </p:nvSpPr>
        <p:spPr>
          <a:xfrm>
            <a:off x="1134687" y="274638"/>
            <a:ext cx="6858000" cy="1143000"/>
          </a:xfrm>
        </p:spPr>
        <p:txBody>
          <a:bodyPr/>
          <a:lstStyle/>
          <a:p>
            <a:r>
              <a:rPr lang="en-US" dirty="0"/>
              <a:t>Evacuate!</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sz="half" idx="1"/>
          </p:nvPr>
        </p:nvSpPr>
        <p:spPr>
          <a:xfrm>
            <a:off x="457200" y="1600200"/>
            <a:ext cx="4038600" cy="4525963"/>
          </a:xfrm>
        </p:spPr>
        <p:txBody>
          <a:bodyPr>
            <a:normAutofit/>
          </a:bodyPr>
          <a:lstStyle/>
          <a:p>
            <a:pPr marL="0" indent="0">
              <a:buNone/>
            </a:pPr>
            <a:r>
              <a:rPr lang="en-US" sz="2600">
                <a:effectLst/>
              </a:rPr>
              <a:t>Many kinds of emergencies can cause you to have to evacuate. In some cases, you may have a day or two to prepare while other situations might call for an immediate evacuation. Planning is vital to making sure that you can evacuate quickly and safely no matter what the circumstances.</a:t>
            </a:r>
          </a:p>
          <a:p>
            <a:pPr marL="0" indent="0">
              <a:buNone/>
            </a:pPr>
            <a:endParaRPr lang="en-US" sz="2600"/>
          </a:p>
        </p:txBody>
      </p:sp>
      <p:pic>
        <p:nvPicPr>
          <p:cNvPr id="3" name="Picture 2" descr="A close up of a map&#10;&#10;Description automatically generated">
            <a:extLst>
              <a:ext uri="{FF2B5EF4-FFF2-40B4-BE49-F238E27FC236}">
                <a16:creationId xmlns:a16="http://schemas.microsoft.com/office/drawing/2014/main" id="{D649CBDB-646B-4927-A124-0950F94D5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894365"/>
            <a:ext cx="4038600" cy="3937633"/>
          </a:xfrm>
          <a:prstGeom prst="rect">
            <a:avLst/>
          </a:prstGeom>
          <a:noFill/>
        </p:spPr>
      </p:pic>
    </p:spTree>
    <p:extLst>
      <p:ext uri="{BB962C8B-B14F-4D97-AF65-F5344CB8AC3E}">
        <p14:creationId xmlns:p14="http://schemas.microsoft.com/office/powerpoint/2010/main" val="2530627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1CB078-3221-4C60-BFE6-847054769692}"/>
              </a:ext>
            </a:extLst>
          </p:cNvPr>
          <p:cNvSpPr>
            <a:spLocks noGrp="1"/>
          </p:cNvSpPr>
          <p:nvPr>
            <p:ph type="title"/>
          </p:nvPr>
        </p:nvSpPr>
        <p:spPr>
          <a:xfrm>
            <a:off x="1134687" y="274638"/>
            <a:ext cx="6858000" cy="1143000"/>
          </a:xfrm>
        </p:spPr>
        <p:txBody>
          <a:bodyPr/>
          <a:lstStyle/>
          <a:p>
            <a:r>
              <a:rPr lang="en-US" dirty="0"/>
              <a:t>Evacuating</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sz="half" idx="1"/>
          </p:nvPr>
        </p:nvSpPr>
        <p:spPr>
          <a:xfrm>
            <a:off x="457200" y="1600200"/>
            <a:ext cx="5334000" cy="4525963"/>
          </a:xfrm>
        </p:spPr>
        <p:txBody>
          <a:bodyPr>
            <a:normAutofit/>
          </a:bodyPr>
          <a:lstStyle/>
          <a:p>
            <a:pPr>
              <a:lnSpc>
                <a:spcPct val="90000"/>
              </a:lnSpc>
            </a:pPr>
            <a:r>
              <a:rPr lang="en-US" sz="2400" dirty="0"/>
              <a:t>Different disasters – different routes</a:t>
            </a:r>
          </a:p>
          <a:p>
            <a:pPr>
              <a:lnSpc>
                <a:spcPct val="90000"/>
              </a:lnSpc>
            </a:pPr>
            <a:r>
              <a:rPr lang="en-US" sz="2400" dirty="0"/>
              <a:t>What do emergency planners tell you?</a:t>
            </a:r>
          </a:p>
          <a:p>
            <a:pPr>
              <a:lnSpc>
                <a:spcPct val="90000"/>
              </a:lnSpc>
            </a:pPr>
            <a:r>
              <a:rPr lang="en-US" sz="2400" dirty="0"/>
              <a:t>If told to go – GO!</a:t>
            </a:r>
          </a:p>
          <a:p>
            <a:pPr>
              <a:lnSpc>
                <a:spcPct val="90000"/>
              </a:lnSpc>
            </a:pPr>
            <a:r>
              <a:rPr lang="en-US" sz="2400" dirty="0"/>
              <a:t>Bring pets – but shelters may not allow them</a:t>
            </a:r>
          </a:p>
          <a:p>
            <a:pPr>
              <a:lnSpc>
                <a:spcPct val="90000"/>
              </a:lnSpc>
            </a:pPr>
            <a:r>
              <a:rPr lang="en-US" sz="2400" dirty="0"/>
              <a:t>Communications &amp; meeting plan</a:t>
            </a:r>
          </a:p>
          <a:p>
            <a:pPr>
              <a:lnSpc>
                <a:spcPct val="90000"/>
              </a:lnSpc>
            </a:pPr>
            <a:r>
              <a:rPr lang="en-US" sz="2400" dirty="0"/>
              <a:t>If evacuation seems likely, keep a full gas tank</a:t>
            </a:r>
          </a:p>
          <a:p>
            <a:pPr>
              <a:lnSpc>
                <a:spcPct val="90000"/>
              </a:lnSpc>
            </a:pPr>
            <a:r>
              <a:rPr lang="en-US" sz="2400" dirty="0"/>
              <a:t>Have an emergency kit in the car</a:t>
            </a:r>
          </a:p>
          <a:p>
            <a:pPr>
              <a:lnSpc>
                <a:spcPct val="90000"/>
              </a:lnSpc>
            </a:pPr>
            <a:r>
              <a:rPr lang="en-US" sz="2400" dirty="0"/>
              <a:t>Plan for the weather</a:t>
            </a:r>
          </a:p>
        </p:txBody>
      </p:sp>
      <p:pic>
        <p:nvPicPr>
          <p:cNvPr id="3" name="Picture 2" descr="A picture containing transport, riding, drawing&#10;&#10;Description automatically generated">
            <a:extLst>
              <a:ext uri="{FF2B5EF4-FFF2-40B4-BE49-F238E27FC236}">
                <a16:creationId xmlns:a16="http://schemas.microsoft.com/office/drawing/2014/main" id="{E6B92D8A-7746-4976-B05B-011162532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348706"/>
            <a:ext cx="3200400" cy="2400300"/>
          </a:xfrm>
          <a:prstGeom prst="rect">
            <a:avLst/>
          </a:prstGeom>
          <a:noFill/>
        </p:spPr>
      </p:pic>
    </p:spTree>
    <p:extLst>
      <p:ext uri="{BB962C8B-B14F-4D97-AF65-F5344CB8AC3E}">
        <p14:creationId xmlns:p14="http://schemas.microsoft.com/office/powerpoint/2010/main" val="579850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Before You Leave</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lstStyle/>
          <a:p>
            <a:r>
              <a:rPr lang="en-US" dirty="0"/>
              <a:t>Notify your out-of-area contact in your family communications plan</a:t>
            </a:r>
          </a:p>
          <a:p>
            <a:r>
              <a:rPr lang="en-US" dirty="0"/>
              <a:t>Lock doors and windows</a:t>
            </a:r>
          </a:p>
          <a:p>
            <a:r>
              <a:rPr lang="en-US" dirty="0"/>
              <a:t>Unplug electrical equipment</a:t>
            </a:r>
          </a:p>
          <a:p>
            <a:r>
              <a:rPr lang="en-US" dirty="0"/>
              <a:t>Leave a note saying where you went &amp; when</a:t>
            </a:r>
          </a:p>
          <a:p>
            <a:r>
              <a:rPr lang="en-US" dirty="0"/>
              <a:t>Wear sturdy shoes, protective clothing (long shirt &amp; pants) and a hat</a:t>
            </a:r>
          </a:p>
          <a:p>
            <a:r>
              <a:rPr lang="en-US" dirty="0"/>
              <a:t>Check on neighbors before you go</a:t>
            </a:r>
          </a:p>
        </p:txBody>
      </p:sp>
    </p:spTree>
    <p:extLst>
      <p:ext uri="{BB962C8B-B14F-4D97-AF65-F5344CB8AC3E}">
        <p14:creationId xmlns:p14="http://schemas.microsoft.com/office/powerpoint/2010/main" val="2879941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a:xfrm>
            <a:off x="1134687" y="274638"/>
            <a:ext cx="6858000" cy="1143000"/>
          </a:xfrm>
        </p:spPr>
        <p:txBody>
          <a:bodyPr anchor="ctr">
            <a:normAutofit/>
          </a:bodyPr>
          <a:lstStyle/>
          <a:p>
            <a:r>
              <a:rPr lang="en-US" dirty="0"/>
              <a:t>Coming Home</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sz="half" idx="1"/>
          </p:nvPr>
        </p:nvSpPr>
        <p:spPr>
          <a:xfrm>
            <a:off x="457200" y="1600200"/>
            <a:ext cx="4038600" cy="4525963"/>
          </a:xfrm>
        </p:spPr>
        <p:txBody>
          <a:bodyPr>
            <a:normAutofit/>
          </a:bodyPr>
          <a:lstStyle/>
          <a:p>
            <a:pPr>
              <a:lnSpc>
                <a:spcPct val="90000"/>
              </a:lnSpc>
            </a:pPr>
            <a:r>
              <a:rPr lang="en-US" dirty="0"/>
              <a:t>Don’t come until officials say you can</a:t>
            </a:r>
            <a:endParaRPr lang="en-US"/>
          </a:p>
          <a:p>
            <a:pPr>
              <a:lnSpc>
                <a:spcPct val="90000"/>
              </a:lnSpc>
            </a:pPr>
            <a:r>
              <a:rPr lang="en-US" dirty="0"/>
              <a:t>Notify friends and family</a:t>
            </a:r>
            <a:endParaRPr lang="en-US"/>
          </a:p>
          <a:p>
            <a:pPr>
              <a:lnSpc>
                <a:spcPct val="90000"/>
              </a:lnSpc>
            </a:pPr>
            <a:r>
              <a:rPr lang="en-US" dirty="0"/>
              <a:t>Keep a full gas tank</a:t>
            </a:r>
            <a:endParaRPr lang="en-US"/>
          </a:p>
          <a:p>
            <a:pPr>
              <a:lnSpc>
                <a:spcPct val="90000"/>
              </a:lnSpc>
            </a:pPr>
            <a:r>
              <a:rPr lang="en-US" dirty="0"/>
              <a:t>Bring food and water</a:t>
            </a:r>
            <a:endParaRPr lang="en-US"/>
          </a:p>
          <a:p>
            <a:pPr>
              <a:lnSpc>
                <a:spcPct val="90000"/>
              </a:lnSpc>
            </a:pPr>
            <a:r>
              <a:rPr lang="en-US" dirty="0"/>
              <a:t>Avoid downed power lines</a:t>
            </a:r>
            <a:endParaRPr lang="en-US"/>
          </a:p>
          <a:p>
            <a:pPr>
              <a:lnSpc>
                <a:spcPct val="90000"/>
              </a:lnSpc>
            </a:pPr>
            <a:r>
              <a:rPr lang="en-US" dirty="0"/>
              <a:t>Only use generators outside the home</a:t>
            </a:r>
            <a:endParaRPr lang="en-US"/>
          </a:p>
        </p:txBody>
      </p:sp>
      <p:pic>
        <p:nvPicPr>
          <p:cNvPr id="3" name="Picture 2" descr="A drawing of a cartoon character&#10;&#10;Description automatically generated">
            <a:extLst>
              <a:ext uri="{FF2B5EF4-FFF2-40B4-BE49-F238E27FC236}">
                <a16:creationId xmlns:a16="http://schemas.microsoft.com/office/drawing/2014/main" id="{52252F90-6E08-4614-A223-D4EB67FB8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31911"/>
            <a:ext cx="4038600" cy="4462541"/>
          </a:xfrm>
          <a:prstGeom prst="rect">
            <a:avLst/>
          </a:prstGeom>
          <a:noFill/>
        </p:spPr>
      </p:pic>
    </p:spTree>
    <p:extLst>
      <p:ext uri="{BB962C8B-B14F-4D97-AF65-F5344CB8AC3E}">
        <p14:creationId xmlns:p14="http://schemas.microsoft.com/office/powerpoint/2010/main" val="630805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LEARNING</a:t>
            </a:r>
          </a:p>
        </p:txBody>
      </p:sp>
      <p:sp>
        <p:nvSpPr>
          <p:cNvPr id="3" name="Text Placeholder 2"/>
          <p:cNvSpPr>
            <a:spLocks noGrp="1"/>
          </p:cNvSpPr>
          <p:nvPr>
            <p:ph type="body" idx="1"/>
          </p:nvPr>
        </p:nvSpPr>
        <p:spPr>
          <a:xfrm>
            <a:off x="2521425" y="1447800"/>
            <a:ext cx="6470175" cy="5181600"/>
          </a:xfrm>
        </p:spPr>
        <p:txBody>
          <a:bodyPr anchor="t">
            <a:normAutofit fontScale="92500" lnSpcReduction="20000"/>
          </a:bodyPr>
          <a:lstStyle/>
          <a:p>
            <a:pPr marL="0" marR="0">
              <a:spcBef>
                <a:spcPts val="20"/>
              </a:spcBef>
              <a:spcAft>
                <a:spcPts val="0"/>
              </a:spcAft>
            </a:pPr>
            <a:r>
              <a:rPr lang="en-US" sz="1800" dirty="0">
                <a:solidFill>
                  <a:schemeClr val="tx1"/>
                </a:solidFill>
                <a:effectLst/>
                <a:ea typeface="Times New Roman" panose="02020603050405020304" pitchFamily="18" charset="0"/>
              </a:rPr>
              <a:t>1.  If you’re evacuating because of an emergency, which of the following is NOT true?</a:t>
            </a:r>
          </a:p>
          <a:p>
            <a:pPr lvl="1">
              <a:spcBef>
                <a:spcPts val="20"/>
              </a:spcBef>
            </a:pPr>
            <a:r>
              <a:rPr lang="en-US" sz="16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Identify several places you could go ahead of time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Assume public shelters will allow you to bring your pets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Develop a family plan to stay in touch in case you become separated</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Keep a full tank of gas if an evacuation seems likely</a:t>
            </a:r>
          </a:p>
          <a:p>
            <a:pPr marL="68580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2. T / F  FEMA keeps a list of shelters you can access if evacuating. Other governmental agencies provide this information as well.</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3.  Which of the following is true for an evacuation (select all that apply)?</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Leave your doors unlocked so emergency personnel don’t have to break in to secure your house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Unplug electrical equipment. Leave freezers and refrigerators plugged in except in a flood.</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If there is damage to your home, you may need to shut off gas, water, and electricity before leaving.</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Wear sturdy shoes and clothing that provides some protection – long pants &amp; shirt, a hat</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4.  T / F  When returning after an evacuation, it’s a good idea to bring the items you’ll need to survive: water, food, gas, etc.</a:t>
            </a:r>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6824" y="2576015"/>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06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1"/>
            <a:ext cx="7848600" cy="914400"/>
          </a:xfrm>
        </p:spPr>
        <p:txBody>
          <a:bodyPr>
            <a:normAutofit/>
          </a:bodyPr>
          <a:lstStyle/>
          <a:p>
            <a:r>
              <a:rPr lang="en-US" dirty="0"/>
              <a:t>Communications Plan</a:t>
            </a:r>
          </a:p>
        </p:txBody>
      </p:sp>
      <p:sp>
        <p:nvSpPr>
          <p:cNvPr id="6" name="Content Placeholder 3">
            <a:extLst>
              <a:ext uri="{FF2B5EF4-FFF2-40B4-BE49-F238E27FC236}">
                <a16:creationId xmlns:a16="http://schemas.microsoft.com/office/drawing/2014/main" id="{FFBAE7B6-25B3-4433-97CC-01D0050AF501}"/>
              </a:ext>
            </a:extLst>
          </p:cNvPr>
          <p:cNvSpPr txBox="1">
            <a:spLocks/>
          </p:cNvSpPr>
          <p:nvPr/>
        </p:nvSpPr>
        <p:spPr>
          <a:xfrm>
            <a:off x="838200" y="1600200"/>
            <a:ext cx="7772400" cy="4525963"/>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pPr marL="0" marR="0">
              <a:lnSpc>
                <a:spcPct val="115000"/>
              </a:lnSpc>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Cadets are familiar with the disaster emergencies that commonly occur in California and how to prepare, respond, and recover from them.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marR="0" lvl="0">
              <a:lnSpc>
                <a:spcPct val="115000"/>
              </a:lnSpc>
              <a:spcBef>
                <a:spcPts val="0"/>
              </a:spcBef>
              <a:spcAft>
                <a:spcPts val="0"/>
              </a:spcAft>
            </a:pP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B4. Develop a disaster communications plan for your family.</a:t>
            </a: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How can you ensure your family will be able to find each other if a disaster happens?</a:t>
            </a:r>
            <a:endParaRPr lang="en-US" sz="4000" dirty="0">
              <a:solidFill>
                <a:schemeClr val="tx1"/>
              </a:solidFill>
              <a:highlight>
                <a:srgbClr val="FFFF00"/>
              </a:highlight>
            </a:endParaRPr>
          </a:p>
        </p:txBody>
      </p:sp>
    </p:spTree>
    <p:extLst>
      <p:ext uri="{BB962C8B-B14F-4D97-AF65-F5344CB8AC3E}">
        <p14:creationId xmlns:p14="http://schemas.microsoft.com/office/powerpoint/2010/main" val="282393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California Disasters:</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228600" y="1676400"/>
            <a:ext cx="8610600" cy="4876800"/>
          </a:xfrm>
        </p:spPr>
        <p:txBody>
          <a:bodyPr numCol="1">
            <a:normAutofit/>
          </a:bodyPr>
          <a:lstStyle/>
          <a:p>
            <a:r>
              <a:rPr lang="en-US" i="1" dirty="0">
                <a:solidFill>
                  <a:schemeClr val="tx1"/>
                </a:solidFill>
              </a:rPr>
              <a:t>The desired outcome of this unit is for cadets to conduct family disaster planning.</a:t>
            </a:r>
          </a:p>
          <a:p>
            <a:endParaRPr lang="en-US" i="1" dirty="0">
              <a:solidFill>
                <a:schemeClr val="tx1"/>
              </a:solidFill>
            </a:endParaRPr>
          </a:p>
          <a:p>
            <a:endParaRPr lang="en-US" dirty="0">
              <a:solidFill>
                <a:schemeClr val="tx1"/>
              </a:solidFill>
            </a:endParaRPr>
          </a:p>
          <a:p>
            <a:r>
              <a:rPr lang="en-US" sz="2800" b="1" u="sng" dirty="0">
                <a:solidFill>
                  <a:schemeClr val="tx1"/>
                </a:solidFill>
              </a:rPr>
              <a:t>Plan of Action</a:t>
            </a:r>
            <a:r>
              <a:rPr lang="en-US" sz="2800" dirty="0">
                <a:solidFill>
                  <a:schemeClr val="tx1"/>
                </a:solidFill>
              </a:rPr>
              <a:t>: </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Assess the disaster related threats in your local area and put together a Family Disaster Plan.</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an adequate shelter plan for your family.</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an evacuation plan and routes.</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 a disaster communications plan for your family.</a:t>
            </a:r>
          </a:p>
          <a:p>
            <a:pPr lvl="0"/>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Communications Plan</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fontScale="92500" lnSpcReduction="10000"/>
          </a:bodyPr>
          <a:lstStyle/>
          <a:p>
            <a:pPr marL="0" indent="0">
              <a:buNone/>
            </a:pPr>
            <a:r>
              <a:rPr lang="en-US" dirty="0"/>
              <a:t>Should contain:</a:t>
            </a:r>
          </a:p>
          <a:p>
            <a:r>
              <a:rPr lang="en-US" dirty="0"/>
              <a:t>Household information</a:t>
            </a:r>
          </a:p>
          <a:p>
            <a:pPr lvl="1"/>
            <a:r>
              <a:rPr lang="en-US" dirty="0"/>
              <a:t>phone numbers and email addresses for all household members. Don’t rely on Contacts in your phone!</a:t>
            </a:r>
          </a:p>
          <a:p>
            <a:r>
              <a:rPr lang="en-US" dirty="0"/>
              <a:t>School, Childcare, Caregiver, Workplace</a:t>
            </a:r>
          </a:p>
          <a:p>
            <a:pPr lvl="1"/>
            <a:r>
              <a:rPr lang="en-US" dirty="0"/>
              <a:t>What everyone does if you’re not home when it happens</a:t>
            </a:r>
          </a:p>
          <a:p>
            <a:r>
              <a:rPr lang="en-US" dirty="0"/>
              <a:t>Out of Town Contact</a:t>
            </a:r>
          </a:p>
          <a:p>
            <a:pPr lvl="1"/>
            <a:r>
              <a:rPr lang="en-US" dirty="0"/>
              <a:t>Someone out of the area everyone can contact as a central point so you can reconnect</a:t>
            </a:r>
          </a:p>
        </p:txBody>
      </p:sp>
    </p:spTree>
    <p:extLst>
      <p:ext uri="{BB962C8B-B14F-4D97-AF65-F5344CB8AC3E}">
        <p14:creationId xmlns:p14="http://schemas.microsoft.com/office/powerpoint/2010/main" val="1840318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Emergency Meeting Places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fontScale="92500"/>
          </a:bodyPr>
          <a:lstStyle/>
          <a:p>
            <a:r>
              <a:rPr lang="en-US" dirty="0"/>
              <a:t>Safe, familiar places your family can go for protection or to reunite. Pet-friendly</a:t>
            </a:r>
          </a:p>
          <a:p>
            <a:r>
              <a:rPr lang="en-US" dirty="0"/>
              <a:t>Indoor for large weather-related emergencies</a:t>
            </a:r>
          </a:p>
          <a:p>
            <a:r>
              <a:rPr lang="en-US" dirty="0"/>
              <a:t>In your neighborhood for localized problems</a:t>
            </a:r>
          </a:p>
          <a:p>
            <a:r>
              <a:rPr lang="en-US" dirty="0"/>
              <a:t>Outside your neighborhood if you can’t get home</a:t>
            </a:r>
          </a:p>
          <a:p>
            <a:r>
              <a:rPr lang="en-US" dirty="0"/>
              <a:t>Out of town</a:t>
            </a:r>
          </a:p>
          <a:p>
            <a:r>
              <a:rPr lang="en-US" dirty="0"/>
              <a:t>Everyone should have the address, contact info, and a plan on how they can get there</a:t>
            </a:r>
          </a:p>
        </p:txBody>
      </p:sp>
    </p:spTree>
    <p:extLst>
      <p:ext uri="{BB962C8B-B14F-4D97-AF65-F5344CB8AC3E}">
        <p14:creationId xmlns:p14="http://schemas.microsoft.com/office/powerpoint/2010/main" val="1936746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a:xfrm>
            <a:off x="1134687" y="274638"/>
            <a:ext cx="6858000" cy="1143000"/>
          </a:xfrm>
        </p:spPr>
        <p:txBody>
          <a:bodyPr anchor="ctr">
            <a:normAutofit/>
          </a:bodyPr>
          <a:lstStyle/>
          <a:p>
            <a:r>
              <a:rPr lang="en-US" dirty="0"/>
              <a:t>op</a:t>
            </a:r>
          </a:p>
        </p:txBody>
      </p:sp>
      <p:pic>
        <p:nvPicPr>
          <p:cNvPr id="6" name="Picture 5" descr="A screenshot of a cell phone&#10;&#10;Description automatically generated">
            <a:extLst>
              <a:ext uri="{FF2B5EF4-FFF2-40B4-BE49-F238E27FC236}">
                <a16:creationId xmlns:a16="http://schemas.microsoft.com/office/drawing/2014/main" id="{DDB8E1D9-45A1-4609-9C97-AAA49A99D0F1}"/>
              </a:ext>
            </a:extLst>
          </p:cNvPr>
          <p:cNvPicPr/>
          <p:nvPr/>
        </p:nvPicPr>
        <p:blipFill>
          <a:blip r:embed="rId2">
            <a:extLst>
              <a:ext uri="{28A0092B-C50C-407E-A947-70E740481C1C}">
                <a14:useLocalDpi xmlns:a14="http://schemas.microsoft.com/office/drawing/2010/main" val="0"/>
              </a:ext>
            </a:extLst>
          </a:blip>
          <a:stretch>
            <a:fillRect/>
          </a:stretch>
        </p:blipFill>
        <p:spPr>
          <a:xfrm>
            <a:off x="4191000" y="0"/>
            <a:ext cx="4926106" cy="6858000"/>
          </a:xfrm>
          <a:prstGeom prst="rect">
            <a:avLst/>
          </a:prstGeom>
          <a:noFill/>
          <a:ln>
            <a:solidFill>
              <a:schemeClr val="tx1"/>
            </a:solidFill>
          </a:ln>
        </p:spPr>
      </p:pic>
    </p:spTree>
    <p:extLst>
      <p:ext uri="{BB962C8B-B14F-4D97-AF65-F5344CB8AC3E}">
        <p14:creationId xmlns:p14="http://schemas.microsoft.com/office/powerpoint/2010/main" val="415142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BC2D3C9-E5B2-4D02-85D2-53FC50F711A7}"/>
              </a:ext>
            </a:extLst>
          </p:cNvPr>
          <p:cNvPicPr/>
          <p:nvPr/>
        </p:nvPicPr>
        <p:blipFill>
          <a:blip r:embed="rId2">
            <a:extLst>
              <a:ext uri="{28A0092B-C50C-407E-A947-70E740481C1C}">
                <a14:useLocalDpi xmlns:a14="http://schemas.microsoft.com/office/drawing/2010/main" val="0"/>
              </a:ext>
            </a:extLst>
          </a:blip>
          <a:stretch>
            <a:fillRect/>
          </a:stretch>
        </p:blipFill>
        <p:spPr>
          <a:xfrm>
            <a:off x="3733800" y="0"/>
            <a:ext cx="5410200" cy="6858000"/>
          </a:xfrm>
          <a:prstGeom prst="rect">
            <a:avLst/>
          </a:prstGeom>
          <a:ln>
            <a:solidFill>
              <a:schemeClr val="tx1"/>
            </a:solidFill>
          </a:ln>
        </p:spPr>
      </p:pic>
    </p:spTree>
    <p:extLst>
      <p:ext uri="{BB962C8B-B14F-4D97-AF65-F5344CB8AC3E}">
        <p14:creationId xmlns:p14="http://schemas.microsoft.com/office/powerpoint/2010/main" val="697402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computer&#10;&#10;Description automatically generated">
            <a:extLst>
              <a:ext uri="{FF2B5EF4-FFF2-40B4-BE49-F238E27FC236}">
                <a16:creationId xmlns:a16="http://schemas.microsoft.com/office/drawing/2014/main" id="{F929DB94-985A-40DC-BF43-ABCA709FAFD0}"/>
              </a:ext>
            </a:extLst>
          </p:cNvPr>
          <p:cNvPicPr/>
          <p:nvPr/>
        </p:nvPicPr>
        <p:blipFill>
          <a:blip r:embed="rId2">
            <a:extLst>
              <a:ext uri="{28A0092B-C50C-407E-A947-70E740481C1C}">
                <a14:useLocalDpi xmlns:a14="http://schemas.microsoft.com/office/drawing/2010/main" val="0"/>
              </a:ext>
            </a:extLst>
          </a:blip>
          <a:stretch>
            <a:fillRect/>
          </a:stretch>
        </p:blipFill>
        <p:spPr>
          <a:xfrm>
            <a:off x="6705600" y="22412"/>
            <a:ext cx="1710055" cy="6835588"/>
          </a:xfrm>
          <a:prstGeom prst="rect">
            <a:avLst/>
          </a:prstGeom>
          <a:ln>
            <a:solidFill>
              <a:schemeClr val="tx1"/>
            </a:solidFill>
          </a:ln>
        </p:spPr>
      </p:pic>
      <p:sp>
        <p:nvSpPr>
          <p:cNvPr id="7" name="Content Placeholder 4">
            <a:extLst>
              <a:ext uri="{FF2B5EF4-FFF2-40B4-BE49-F238E27FC236}">
                <a16:creationId xmlns:a16="http://schemas.microsoft.com/office/drawing/2014/main" id="{3E140687-2D71-49E3-BE6D-D4507CF3707F}"/>
              </a:ext>
            </a:extLst>
          </p:cNvPr>
          <p:cNvSpPr>
            <a:spLocks noGrp="1"/>
          </p:cNvSpPr>
          <p:nvPr>
            <p:ph idx="1"/>
          </p:nvPr>
        </p:nvSpPr>
        <p:spPr>
          <a:xfrm>
            <a:off x="1905000" y="2068606"/>
            <a:ext cx="3276600" cy="2743200"/>
          </a:xfrm>
        </p:spPr>
        <p:txBody>
          <a:bodyPr/>
          <a:lstStyle/>
          <a:p>
            <a:pPr marL="0" indent="0">
              <a:buNone/>
            </a:pPr>
            <a:r>
              <a:rPr lang="en-US" dirty="0"/>
              <a:t>Make wallet cards everyone can carry with key information on them.</a:t>
            </a:r>
          </a:p>
        </p:txBody>
      </p:sp>
    </p:spTree>
    <p:extLst>
      <p:ext uri="{BB962C8B-B14F-4D97-AF65-F5344CB8AC3E}">
        <p14:creationId xmlns:p14="http://schemas.microsoft.com/office/powerpoint/2010/main" val="129931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a:xfrm>
            <a:off x="1066800" y="273050"/>
            <a:ext cx="7010400" cy="1327150"/>
          </a:xfrm>
        </p:spPr>
        <p:txBody>
          <a:bodyPr anchor="ctr">
            <a:normAutofit/>
          </a:bodyPr>
          <a:lstStyle/>
          <a:p>
            <a:r>
              <a:rPr lang="en-US" dirty="0"/>
              <a:t>Other Important Information</a:t>
            </a:r>
          </a:p>
        </p:txBody>
      </p:sp>
      <p:pic>
        <p:nvPicPr>
          <p:cNvPr id="6" name="Picture 5" descr="See the source image">
            <a:extLst>
              <a:ext uri="{FF2B5EF4-FFF2-40B4-BE49-F238E27FC236}">
                <a16:creationId xmlns:a16="http://schemas.microsoft.com/office/drawing/2014/main" id="{04F2350D-4B40-477A-8BDB-F1F7CD9201B2}"/>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518722" y="1905000"/>
            <a:ext cx="2150149" cy="3048000"/>
          </a:xfrm>
          <a:prstGeom prst="rect">
            <a:avLst/>
          </a:prstGeom>
          <a:noFill/>
          <a:ln>
            <a:noFill/>
          </a:ln>
        </p:spPr>
      </p:pic>
      <p:sp>
        <p:nvSpPr>
          <p:cNvPr id="3" name="Content Placeholder 2">
            <a:extLst>
              <a:ext uri="{FF2B5EF4-FFF2-40B4-BE49-F238E27FC236}">
                <a16:creationId xmlns:a16="http://schemas.microsoft.com/office/drawing/2014/main" id="{D9958450-B1CF-469D-BFE9-74B0E2F1C585}"/>
              </a:ext>
            </a:extLst>
          </p:cNvPr>
          <p:cNvSpPr>
            <a:spLocks noGrp="1"/>
          </p:cNvSpPr>
          <p:nvPr>
            <p:ph type="body" sz="half" idx="2"/>
          </p:nvPr>
        </p:nvSpPr>
        <p:spPr>
          <a:xfrm>
            <a:off x="457200" y="1600200"/>
            <a:ext cx="5943600" cy="4525963"/>
          </a:xfrm>
        </p:spPr>
        <p:txBody>
          <a:bodyPr>
            <a:normAutofit lnSpcReduction="10000"/>
          </a:bodyPr>
          <a:lstStyle/>
          <a:p>
            <a:pPr marL="285750" indent="-285750">
              <a:buFont typeface="Arial" panose="020B0604020202020204" pitchFamily="34" charset="0"/>
              <a:buChar char="•"/>
            </a:pPr>
            <a:r>
              <a:rPr lang="en-US" sz="2400" dirty="0"/>
              <a:t>Phone numbers for emergency services, utilities, service providers, medical providers, veterinarians, insurance companies.</a:t>
            </a:r>
          </a:p>
          <a:p>
            <a:pPr marL="285750" indent="-285750">
              <a:buFont typeface="Arial" panose="020B0604020202020204" pitchFamily="34" charset="0"/>
              <a:buChar char="•"/>
            </a:pPr>
            <a:r>
              <a:rPr lang="en-US" sz="2400" dirty="0"/>
              <a:t>Make sure everyone has the info (in the cloud?)</a:t>
            </a:r>
          </a:p>
          <a:p>
            <a:pPr marL="285750" indent="-285750">
              <a:buFont typeface="Arial" panose="020B0604020202020204" pitchFamily="34" charset="0"/>
              <a:buChar char="•"/>
            </a:pPr>
            <a:r>
              <a:rPr lang="en-US" sz="2400" dirty="0"/>
              <a:t>Enter household and emergency contact info in each family member’s phone</a:t>
            </a:r>
          </a:p>
          <a:p>
            <a:pPr marL="285750" indent="-285750">
              <a:buFont typeface="Arial" panose="020B0604020202020204" pitchFamily="34" charset="0"/>
              <a:buChar char="•"/>
            </a:pPr>
            <a:r>
              <a:rPr lang="en-US" sz="2400" dirty="0"/>
              <a:t>Store at least one emergency contact under the name “In Case of Emergency” or “ICE”</a:t>
            </a:r>
          </a:p>
          <a:p>
            <a:pPr marL="285750" indent="-285750">
              <a:buFont typeface="Arial" panose="020B0604020202020204" pitchFamily="34" charset="0"/>
              <a:buChar char="•"/>
            </a:pPr>
            <a:r>
              <a:rPr lang="en-US" sz="2400" dirty="0"/>
              <a:t>Know how to text, or alternative ways to communicate if they can’t text</a:t>
            </a:r>
          </a:p>
        </p:txBody>
      </p:sp>
    </p:spTree>
    <p:extLst>
      <p:ext uri="{BB962C8B-B14F-4D97-AF65-F5344CB8AC3E}">
        <p14:creationId xmlns:p14="http://schemas.microsoft.com/office/powerpoint/2010/main" val="2597416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Communication Tips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lnSpcReduction="10000"/>
          </a:bodyPr>
          <a:lstStyle/>
          <a:p>
            <a:r>
              <a:rPr lang="en-US" dirty="0"/>
              <a:t>Text is best</a:t>
            </a:r>
          </a:p>
          <a:p>
            <a:r>
              <a:rPr lang="en-US" dirty="0"/>
              <a:t>Conserve phone battery </a:t>
            </a:r>
          </a:p>
          <a:p>
            <a:pPr lvl="1"/>
            <a:r>
              <a:rPr lang="en-US" dirty="0"/>
              <a:t>Reduce screen brightness</a:t>
            </a:r>
          </a:p>
          <a:p>
            <a:pPr lvl="1"/>
            <a:r>
              <a:rPr lang="en-US" dirty="0"/>
              <a:t>Airplane mode</a:t>
            </a:r>
          </a:p>
          <a:p>
            <a:pPr lvl="1"/>
            <a:r>
              <a:rPr lang="en-US" dirty="0"/>
              <a:t>Close apps you don’t need</a:t>
            </a:r>
          </a:p>
          <a:p>
            <a:pPr lvl="1"/>
            <a:r>
              <a:rPr lang="en-US" dirty="0"/>
              <a:t>No videos or games</a:t>
            </a:r>
          </a:p>
          <a:p>
            <a:r>
              <a:rPr lang="en-US" dirty="0"/>
              <a:t>Keep charged batteries, a phone charger, and a solar charger in your emergency kit</a:t>
            </a:r>
          </a:p>
          <a:p>
            <a:r>
              <a:rPr lang="en-US" dirty="0"/>
              <a:t>Don’t text while driving!</a:t>
            </a:r>
          </a:p>
        </p:txBody>
      </p:sp>
      <p:pic>
        <p:nvPicPr>
          <p:cNvPr id="6" name="Picture 5" descr="See the source image">
            <a:extLst>
              <a:ext uri="{FF2B5EF4-FFF2-40B4-BE49-F238E27FC236}">
                <a16:creationId xmlns:a16="http://schemas.microsoft.com/office/drawing/2014/main" id="{967BEA3C-4267-4AA6-96CF-EFAE93620A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3038"/>
            <a:ext cx="1911985" cy="2443162"/>
          </a:xfrm>
          <a:prstGeom prst="rect">
            <a:avLst/>
          </a:prstGeom>
          <a:noFill/>
          <a:ln>
            <a:noFill/>
          </a:ln>
        </p:spPr>
      </p:pic>
      <p:pic>
        <p:nvPicPr>
          <p:cNvPr id="7" name="Picture 6" descr="See the source image">
            <a:extLst>
              <a:ext uri="{FF2B5EF4-FFF2-40B4-BE49-F238E27FC236}">
                <a16:creationId xmlns:a16="http://schemas.microsoft.com/office/drawing/2014/main" id="{6148A3F0-39C7-40D9-8D55-1D1D257D1E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0242" y="5562600"/>
            <a:ext cx="2390458" cy="1020762"/>
          </a:xfrm>
          <a:prstGeom prst="rect">
            <a:avLst/>
          </a:prstGeom>
          <a:noFill/>
          <a:ln>
            <a:noFill/>
          </a:ln>
        </p:spPr>
      </p:pic>
    </p:spTree>
    <p:extLst>
      <p:ext uri="{BB962C8B-B14F-4D97-AF65-F5344CB8AC3E}">
        <p14:creationId xmlns:p14="http://schemas.microsoft.com/office/powerpoint/2010/main" val="4187583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Communication Tips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a:xfrm>
            <a:off x="457200" y="1600200"/>
            <a:ext cx="6705600" cy="4525963"/>
          </a:xfrm>
        </p:spPr>
        <p:txBody>
          <a:bodyPr>
            <a:normAutofit fontScale="92500"/>
          </a:bodyPr>
          <a:lstStyle/>
          <a:p>
            <a:r>
              <a:rPr lang="en-US" dirty="0"/>
              <a:t>Maintain a household landline</a:t>
            </a:r>
          </a:p>
          <a:p>
            <a:r>
              <a:rPr lang="en-US" dirty="0"/>
              <a:t>Call-forward your home phone number to your mobile phone number</a:t>
            </a:r>
          </a:p>
          <a:p>
            <a:r>
              <a:rPr lang="en-US" dirty="0"/>
              <a:t>Use the Internet to communicate</a:t>
            </a:r>
          </a:p>
          <a:p>
            <a:r>
              <a:rPr lang="en-US" dirty="0"/>
              <a:t>If no mobile phone, carry a prepaid phone card</a:t>
            </a:r>
          </a:p>
          <a:p>
            <a:r>
              <a:rPr lang="en-US" dirty="0"/>
              <a:t>Pay phones (if you can find one) don’t rely on electricity or mobile networks</a:t>
            </a:r>
          </a:p>
        </p:txBody>
      </p:sp>
      <p:pic>
        <p:nvPicPr>
          <p:cNvPr id="3" name="Picture 2" descr="A picture containing computer&#10;&#10;Description automatically generated">
            <a:extLst>
              <a:ext uri="{FF2B5EF4-FFF2-40B4-BE49-F238E27FC236}">
                <a16:creationId xmlns:a16="http://schemas.microsoft.com/office/drawing/2014/main" id="{7FCCE7FD-A706-4950-A247-98AD22ABA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447" y="1104900"/>
            <a:ext cx="1941353" cy="4648200"/>
          </a:xfrm>
          <a:prstGeom prst="rect">
            <a:avLst/>
          </a:prstGeom>
        </p:spPr>
      </p:pic>
    </p:spTree>
    <p:extLst>
      <p:ext uri="{BB962C8B-B14F-4D97-AF65-F5344CB8AC3E}">
        <p14:creationId xmlns:p14="http://schemas.microsoft.com/office/powerpoint/2010/main" val="12765905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a:t>Check On LEARNING</a:t>
            </a:r>
          </a:p>
        </p:txBody>
      </p:sp>
      <p:sp>
        <p:nvSpPr>
          <p:cNvPr id="3" name="Text Placeholder 2"/>
          <p:cNvSpPr>
            <a:spLocks noGrp="1"/>
          </p:cNvSpPr>
          <p:nvPr>
            <p:ph type="body" idx="1"/>
          </p:nvPr>
        </p:nvSpPr>
        <p:spPr>
          <a:xfrm>
            <a:off x="2521425" y="1524000"/>
            <a:ext cx="5787787" cy="5105399"/>
          </a:xfrm>
        </p:spPr>
        <p:txBody>
          <a:bodyPr anchor="t">
            <a:normAutofit fontScale="92500" lnSpcReduction="10000"/>
          </a:bodyPr>
          <a:lstStyle/>
          <a:p>
            <a:pPr marL="0" marR="0">
              <a:spcBef>
                <a:spcPts val="20"/>
              </a:spcBef>
              <a:spcAft>
                <a:spcPts val="0"/>
              </a:spcAft>
            </a:pPr>
            <a:r>
              <a:rPr lang="en-US" sz="1800" dirty="0">
                <a:solidFill>
                  <a:schemeClr val="tx1"/>
                </a:solidFill>
                <a:effectLst/>
                <a:ea typeface="Times New Roman" panose="02020603050405020304" pitchFamily="18" charset="0"/>
              </a:rPr>
              <a:t>1.  Which of the following should be in your communications plan?</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Contact info for all family and important outside contacts</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Planned meeting places if you get separated</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Contact information for the local mayor’s office</a:t>
            </a:r>
          </a:p>
          <a:p>
            <a:pPr marL="800100" lvl="1" indent="-342900">
              <a:spcBef>
                <a:spcPts val="20"/>
              </a:spcBef>
              <a:buFont typeface="+mj-lt"/>
              <a:buAutoNum type="alphaLcPeriod"/>
            </a:pPr>
            <a:r>
              <a:rPr lang="en-US" sz="1600" dirty="0">
                <a:solidFill>
                  <a:schemeClr val="tx1"/>
                </a:solidFill>
                <a:effectLst/>
                <a:ea typeface="Times New Roman" panose="02020603050405020304" pitchFamily="18" charset="0"/>
              </a:rPr>
              <a:t>Medical and insurance information</a:t>
            </a:r>
          </a:p>
          <a:p>
            <a:pPr marL="68580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2.  When communicating during a disaster, which is better to use, text or phone?  _________________</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3.  In a communications plan, “ICE” stands for:</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	I_______________________</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	C_______________________</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	E_______________________</a:t>
            </a:r>
          </a:p>
          <a:p>
            <a:pPr marL="0" marR="0">
              <a:spcBef>
                <a:spcPts val="20"/>
              </a:spcBef>
              <a:spcAft>
                <a:spcPts val="0"/>
              </a:spcAft>
            </a:pPr>
            <a:r>
              <a:rPr lang="en-US" sz="1800" dirty="0">
                <a:solidFill>
                  <a:schemeClr val="tx1"/>
                </a:solidFill>
                <a:effectLst/>
                <a:ea typeface="Times New Roman" panose="02020603050405020304" pitchFamily="18" charset="0"/>
              </a:rPr>
              <a:t> </a:t>
            </a:r>
          </a:p>
          <a:p>
            <a:pPr marL="0" marR="0">
              <a:spcBef>
                <a:spcPts val="20"/>
              </a:spcBef>
              <a:spcAft>
                <a:spcPts val="0"/>
              </a:spcAft>
            </a:pPr>
            <a:r>
              <a:rPr lang="en-US" sz="1800" dirty="0">
                <a:solidFill>
                  <a:schemeClr val="tx1"/>
                </a:solidFill>
                <a:effectLst/>
                <a:ea typeface="Times New Roman" panose="02020603050405020304" pitchFamily="18" charset="0"/>
              </a:rPr>
              <a:t>4.  T / F  Though losing its popularity and convenience in daily life, having a landline telephone during emergencies is an asset.</a:t>
            </a:r>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6824" y="2576015"/>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3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907" y="274637"/>
            <a:ext cx="7772400" cy="914400"/>
          </a:xfrm>
        </p:spPr>
        <p:txBody>
          <a:bodyPr>
            <a:normAutofit/>
          </a:bodyPr>
          <a:lstStyle/>
          <a:p>
            <a:r>
              <a:rPr lang="en-US" dirty="0"/>
              <a:t>Make a Plan</a:t>
            </a:r>
          </a:p>
        </p:txBody>
      </p:sp>
      <p:sp>
        <p:nvSpPr>
          <p:cNvPr id="6" name="Content Placeholder 3">
            <a:extLst>
              <a:ext uri="{FF2B5EF4-FFF2-40B4-BE49-F238E27FC236}">
                <a16:creationId xmlns:a16="http://schemas.microsoft.com/office/drawing/2014/main" id="{F77968FF-64EA-435B-AC00-0D0D59569009}"/>
              </a:ext>
            </a:extLst>
          </p:cNvPr>
          <p:cNvSpPr txBox="1">
            <a:spLocks/>
          </p:cNvSpPr>
          <p:nvPr/>
        </p:nvSpPr>
        <p:spPr>
          <a:xfrm>
            <a:off x="838200" y="1600200"/>
            <a:ext cx="7772400" cy="4525963"/>
          </a:xfrm>
          <a:prstGeom prst="rect">
            <a:avLst/>
          </a:prstGeom>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1" u="sng" dirty="0">
                <a:solidFill>
                  <a:schemeClr val="tx1"/>
                </a:solidFill>
              </a:rPr>
              <a:t>OBJECTIVES</a:t>
            </a:r>
          </a:p>
          <a:p>
            <a:r>
              <a:rPr lang="en-US" b="1" dirty="0">
                <a:solidFill>
                  <a:schemeClr val="tx1"/>
                </a:solidFill>
              </a:rPr>
              <a:t> </a:t>
            </a:r>
            <a:endParaRPr lang="en-US" dirty="0">
              <a:solidFill>
                <a:schemeClr val="tx1"/>
              </a:solidFill>
            </a:endParaRPr>
          </a:p>
          <a:p>
            <a:r>
              <a:rPr lang="en-US" b="1" dirty="0">
                <a:solidFill>
                  <a:schemeClr val="tx1"/>
                </a:solidFill>
              </a:rPr>
              <a:t>DESIRED OUTCOME (Self-Mastery)</a:t>
            </a:r>
            <a:endParaRPr lang="en-US" dirty="0">
              <a:solidFill>
                <a:schemeClr val="tx1"/>
              </a:solidFill>
            </a:endParaRPr>
          </a:p>
          <a:p>
            <a:pPr marL="0" marR="0">
              <a:lnSpc>
                <a:spcPct val="115000"/>
              </a:lnSpc>
              <a:spcBef>
                <a:spcPts val="0"/>
              </a:spcBef>
              <a:spcAft>
                <a:spcPts val="0"/>
              </a:spcAft>
            </a:pPr>
            <a:r>
              <a:rPr lang="en-US"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Cadets are familiar with the disaster emergencies that commonly occur in California and how to prepare, respond, and recover from them.</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i="1" dirty="0">
                <a:solidFill>
                  <a:schemeClr val="tx1"/>
                </a:solidFill>
              </a:rPr>
              <a:t> </a:t>
            </a:r>
            <a:endParaRPr lang="en-US" dirty="0">
              <a:solidFill>
                <a:schemeClr val="tx1"/>
              </a:solidFill>
            </a:endParaRPr>
          </a:p>
          <a:p>
            <a:r>
              <a:rPr lang="en-US" u="sng" dirty="0">
                <a:solidFill>
                  <a:schemeClr val="tx1"/>
                </a:solidFill>
              </a:rPr>
              <a:t>Plan of Action</a:t>
            </a:r>
            <a:r>
              <a:rPr lang="en-US" dirty="0">
                <a:solidFill>
                  <a:schemeClr val="tx1"/>
                </a:solidFill>
              </a:rPr>
              <a:t>:</a:t>
            </a:r>
          </a:p>
          <a:p>
            <a:r>
              <a:rPr lang="en-US" i="1" dirty="0">
                <a:solidFill>
                  <a:schemeClr val="tx1"/>
                </a:solidFill>
              </a:rPr>
              <a:t> </a:t>
            </a:r>
            <a:endParaRPr lang="en-US" dirty="0">
              <a:solidFill>
                <a:schemeClr val="tx1"/>
              </a:solidFill>
            </a:endParaRPr>
          </a:p>
          <a:p>
            <a:pPr indent="-57150">
              <a:lnSpc>
                <a:spcPct val="120000"/>
              </a:lnSpc>
              <a:spcBef>
                <a:spcPts val="0"/>
              </a:spcBef>
            </a:pPr>
            <a:r>
              <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B1. </a:t>
            </a:r>
            <a:r>
              <a:rPr lang="en-US" sz="18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Assess the disaster related threats in your local area and put together a Family Disaster Plan.</a:t>
            </a:r>
          </a:p>
          <a:p>
            <a:pPr indent="-57150">
              <a:lnSpc>
                <a:spcPct val="120000"/>
              </a:lnSpc>
              <a:spcBef>
                <a:spcPts val="0"/>
              </a:spcBef>
            </a:pPr>
            <a:endParaRPr lang="en-US"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20000"/>
              </a:lnSpc>
              <a:spcBef>
                <a:spcPts val="0"/>
              </a:spcBef>
            </a:pPr>
            <a:endParaRPr lang="en-US" dirty="0">
              <a:solidFill>
                <a:schemeClr val="tx1"/>
              </a:solidFill>
            </a:endParaRPr>
          </a:p>
          <a:p>
            <a:r>
              <a:rPr lang="en-US" dirty="0">
                <a:solidFill>
                  <a:schemeClr val="tx1"/>
                </a:solidFill>
              </a:rPr>
              <a:t> </a:t>
            </a:r>
          </a:p>
          <a:p>
            <a:r>
              <a:rPr lang="en-US" dirty="0">
                <a:solidFill>
                  <a:schemeClr val="tx1"/>
                </a:solidFill>
              </a:rPr>
              <a:t> </a:t>
            </a:r>
            <a:r>
              <a:rPr lang="en-US" b="1" u="sng" dirty="0">
                <a:solidFill>
                  <a:schemeClr val="tx1"/>
                </a:solidFill>
              </a:rPr>
              <a:t>Essential Question</a:t>
            </a:r>
            <a:r>
              <a:rPr lang="en-US" dirty="0">
                <a:solidFill>
                  <a:schemeClr val="tx1"/>
                </a:solidFill>
              </a:rPr>
              <a:t>: </a:t>
            </a:r>
            <a:r>
              <a:rPr lang="en-US" dirty="0">
                <a:solidFill>
                  <a:schemeClr val="tx1"/>
                </a:solidFill>
                <a:highlight>
                  <a:srgbClr val="FFFF00"/>
                </a:highlight>
              </a:rPr>
              <a:t>What is covered in an Emergency Plan and how do you go about putting one together?</a:t>
            </a:r>
            <a:endParaRPr lang="en-US" sz="4000" dirty="0">
              <a:solidFill>
                <a:schemeClr val="tx1"/>
              </a:solidFill>
              <a:highlight>
                <a:srgbClr val="FFFF00"/>
              </a:highlight>
            </a:endParaRPr>
          </a:p>
        </p:txBody>
      </p:sp>
    </p:spTree>
    <p:extLst>
      <p:ext uri="{BB962C8B-B14F-4D97-AF65-F5344CB8AC3E}">
        <p14:creationId xmlns:p14="http://schemas.microsoft.com/office/powerpoint/2010/main" val="3715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Make a Plan</a:t>
            </a:r>
          </a:p>
        </p:txBody>
      </p:sp>
      <p:pic>
        <p:nvPicPr>
          <p:cNvPr id="2" name="Online Media 1" title="Make A Plan">
            <a:hlinkClick r:id="" action="ppaction://media"/>
            <a:extLst>
              <a:ext uri="{FF2B5EF4-FFF2-40B4-BE49-F238E27FC236}">
                <a16:creationId xmlns:a16="http://schemas.microsoft.com/office/drawing/2014/main" id="{7C7FD97E-F704-4A0F-AB49-483DD322820E}"/>
              </a:ext>
            </a:extLst>
          </p:cNvPr>
          <p:cNvPicPr>
            <a:picLocks noRot="1" noChangeAspect="1"/>
          </p:cNvPicPr>
          <p:nvPr>
            <a:videoFile r:link="rId1"/>
          </p:nvPr>
        </p:nvPicPr>
        <p:blipFill>
          <a:blip r:embed="rId3"/>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24005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Assess Your Situation</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lstStyle/>
          <a:p>
            <a:pPr marL="0" marR="0" indent="0">
              <a:lnSpc>
                <a:spcPct val="115000"/>
              </a:lnSpc>
              <a:spcBef>
                <a:spcPts val="0"/>
              </a:spcBef>
              <a:spcAft>
                <a:spcPts val="0"/>
              </a:spcAft>
              <a:buNone/>
            </a:pPr>
            <a:r>
              <a:rPr lang="en-US" sz="1800" b="1" u="sng"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Step 1: Discuss the questions below with your family, friends, or household to start your emergency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dirty="0">
                <a:solidFill>
                  <a:srgbClr val="1B1B1B"/>
                </a:solidFill>
                <a:effectLst/>
                <a:latin typeface="Helvetica"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How will I receive  </a:t>
            </a:r>
            <a:r>
              <a:rPr lang="en-US" sz="1800" u="sng" dirty="0">
                <a:solidFill>
                  <a:srgbClr val="37783A"/>
                </a:solidFill>
                <a:effectLst/>
                <a:latin typeface="Calibri" panose="020F0502020204030204" pitchFamily="34" charset="0"/>
                <a:ea typeface="Calibri" panose="020F0502020204030204" pitchFamily="34" charset="0"/>
                <a:cs typeface="Helvetica" panose="020B0604020202020204" pitchFamily="34" charset="0"/>
                <a:hlinkClick r:id="rId2"/>
              </a:rPr>
              <a:t>emergency alerts and warnings</a:t>
            </a: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 Check out the link, or curriculum lesson C5A1.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What is my shelter plan? See Lesson B2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What is my </a:t>
            </a:r>
            <a:r>
              <a:rPr lang="en-US" sz="1800" u="sng" dirty="0">
                <a:solidFill>
                  <a:srgbClr val="37783A"/>
                </a:solidFill>
                <a:effectLst/>
                <a:latin typeface="Calibri" panose="020F0502020204030204" pitchFamily="34" charset="0"/>
                <a:ea typeface="Calibri" panose="020F0502020204030204" pitchFamily="34" charset="0"/>
                <a:cs typeface="Helvetica" panose="020B0604020202020204" pitchFamily="34" charset="0"/>
                <a:hlinkClick r:id="rId3"/>
              </a:rPr>
              <a:t>evacuation</a:t>
            </a: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 route?  See Lesson B3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Do I need to update my </a:t>
            </a:r>
            <a:r>
              <a:rPr lang="en-US" sz="1800" u="sng" dirty="0">
                <a:solidFill>
                  <a:srgbClr val="37783A"/>
                </a:solidFill>
                <a:effectLst/>
                <a:latin typeface="Calibri" panose="020F0502020204030204" pitchFamily="34" charset="0"/>
                <a:ea typeface="Calibri" panose="020F0502020204030204" pitchFamily="34" charset="0"/>
                <a:cs typeface="Helvetica" panose="020B0604020202020204" pitchFamily="34" charset="0"/>
                <a:hlinkClick r:id="rId4"/>
              </a:rPr>
              <a:t>emergency preparedness kit</a:t>
            </a: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Check with the </a:t>
            </a:r>
            <a:r>
              <a:rPr lang="en-US" sz="1800" u="sng" dirty="0">
                <a:solidFill>
                  <a:srgbClr val="37783A"/>
                </a:solidFill>
                <a:effectLst/>
                <a:latin typeface="Calibri" panose="020F0502020204030204" pitchFamily="34" charset="0"/>
                <a:ea typeface="Calibri" panose="020F0502020204030204" pitchFamily="34" charset="0"/>
                <a:cs typeface="Helvetica" panose="020B0604020202020204" pitchFamily="34" charset="0"/>
                <a:hlinkClick r:id="rId5"/>
              </a:rPr>
              <a:t>Centers for Disease Control (CDC)</a:t>
            </a: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 and update my emergency plans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What is my    </a:t>
            </a:r>
            <a:r>
              <a:rPr lang="en-US" sz="1800" u="sng" dirty="0">
                <a:solidFill>
                  <a:srgbClr val="37783A"/>
                </a:solidFill>
                <a:effectLst/>
                <a:latin typeface="Calibri" panose="020F0502020204030204" pitchFamily="34" charset="0"/>
                <a:ea typeface="Calibri" panose="020F0502020204030204" pitchFamily="34" charset="0"/>
                <a:cs typeface="Helvetica" panose="020B0604020202020204" pitchFamily="34" charset="0"/>
                <a:hlinkClick r:id="rId6"/>
              </a:rPr>
              <a:t>family/household communication plan</a:t>
            </a: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  See Lesson B4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7740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Your Specific Needs</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p:txBody>
          <a:bodyPr>
            <a:normAutofit fontScale="70000" lnSpcReduction="20000"/>
          </a:bodyPr>
          <a:lstStyle/>
          <a:p>
            <a:pPr marL="0" indent="0">
              <a:buNone/>
            </a:pPr>
            <a:r>
              <a:rPr lang="en-US" sz="3600" b="1" u="sng"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Step 2: Consider specific needs in your household.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Different ages of members within your household</a:t>
            </a:r>
          </a:p>
          <a:p>
            <a:r>
              <a:rPr lang="en-US" dirty="0"/>
              <a:t>Responsibilities for assisting others</a:t>
            </a:r>
          </a:p>
          <a:p>
            <a:r>
              <a:rPr lang="en-US" dirty="0"/>
              <a:t>Locations frequented</a:t>
            </a:r>
          </a:p>
          <a:p>
            <a:r>
              <a:rPr lang="en-US" dirty="0"/>
              <a:t>Dietary needs</a:t>
            </a:r>
          </a:p>
          <a:p>
            <a:r>
              <a:rPr lang="en-US" dirty="0"/>
              <a:t>Medical needs including prescriptions and equipment</a:t>
            </a:r>
          </a:p>
          <a:p>
            <a:r>
              <a:rPr lang="en-US" dirty="0"/>
              <a:t>Disabilities or access and functional needs including devices and equipment</a:t>
            </a:r>
          </a:p>
          <a:p>
            <a:r>
              <a:rPr lang="en-US" dirty="0"/>
              <a:t>Languages spoken</a:t>
            </a:r>
          </a:p>
          <a:p>
            <a:r>
              <a:rPr lang="en-US" dirty="0"/>
              <a:t>Cultural and religious considerations</a:t>
            </a:r>
          </a:p>
          <a:p>
            <a:r>
              <a:rPr lang="en-US" dirty="0"/>
              <a:t>Pets or service animals</a:t>
            </a:r>
          </a:p>
          <a:p>
            <a:r>
              <a:rPr lang="en-US" dirty="0"/>
              <a:t>Households with school-aged children</a:t>
            </a:r>
          </a:p>
          <a:p>
            <a:endParaRPr lang="en-US" dirty="0"/>
          </a:p>
        </p:txBody>
      </p:sp>
      <p:pic>
        <p:nvPicPr>
          <p:cNvPr id="6" name="Picture 5" descr="See the source image">
            <a:extLst>
              <a:ext uri="{FF2B5EF4-FFF2-40B4-BE49-F238E27FC236}">
                <a16:creationId xmlns:a16="http://schemas.microsoft.com/office/drawing/2014/main" id="{F4D6F3D3-365A-42C8-9102-20C36DFFE12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28628" y="4517548"/>
            <a:ext cx="3158172" cy="1480503"/>
          </a:xfrm>
          <a:prstGeom prst="rect">
            <a:avLst/>
          </a:prstGeom>
          <a:noFill/>
          <a:ln>
            <a:noFill/>
          </a:ln>
        </p:spPr>
      </p:pic>
    </p:spTree>
    <p:extLst>
      <p:ext uri="{BB962C8B-B14F-4D97-AF65-F5344CB8AC3E}">
        <p14:creationId xmlns:p14="http://schemas.microsoft.com/office/powerpoint/2010/main" val="109221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p:txBody>
          <a:bodyPr/>
          <a:lstStyle/>
          <a:p>
            <a:r>
              <a:rPr lang="en-US" dirty="0"/>
              <a:t>Consider FEMA Information</a:t>
            </a:r>
          </a:p>
        </p:txBody>
      </p:sp>
      <p:sp>
        <p:nvSpPr>
          <p:cNvPr id="2" name="Content Placeholder 1">
            <a:extLst>
              <a:ext uri="{FF2B5EF4-FFF2-40B4-BE49-F238E27FC236}">
                <a16:creationId xmlns:a16="http://schemas.microsoft.com/office/drawing/2014/main" id="{E8343018-3B4F-44F7-8E78-CAA5C19E536A}"/>
              </a:ext>
            </a:extLst>
          </p:cNvPr>
          <p:cNvSpPr>
            <a:spLocks noGrp="1"/>
          </p:cNvSpPr>
          <p:nvPr>
            <p:ph sz="half" idx="1"/>
          </p:nvPr>
        </p:nvSpPr>
        <p:spPr>
          <a:xfrm>
            <a:off x="457200" y="1600201"/>
            <a:ext cx="2438400" cy="3886200"/>
          </a:xfrm>
        </p:spPr>
        <p:txBody>
          <a:bodyPr/>
          <a:lstStyle/>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Active Shooter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Attacks in Public Places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Avalanche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Bioterrorism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Chemical Emergencies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Cybersecurity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Drought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Earthquakes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Explosions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Extreme Heat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83AE478-C471-4C9B-A8D5-DD146C650269}"/>
              </a:ext>
            </a:extLst>
          </p:cNvPr>
          <p:cNvSpPr>
            <a:spLocks noGrp="1"/>
          </p:cNvSpPr>
          <p:nvPr>
            <p:ph sz="half" idx="2"/>
          </p:nvPr>
        </p:nvSpPr>
        <p:spPr>
          <a:xfrm>
            <a:off x="3276600" y="1600201"/>
            <a:ext cx="2286000" cy="4267200"/>
          </a:xfrm>
        </p:spPr>
        <p:txBody>
          <a:bodyPr/>
          <a:lstStyle/>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Floods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HAZMAT Incidents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Home Fires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Household Chemical Emergencies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Hurricanes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Landslides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Nuclear Explosion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Nuclear Power Plants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Pandemic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Power Outages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F71B0EA5-8027-4794-98AA-61D1E35B6211}"/>
              </a:ext>
            </a:extLst>
          </p:cNvPr>
          <p:cNvSpPr txBox="1">
            <a:spLocks/>
          </p:cNvSpPr>
          <p:nvPr/>
        </p:nvSpPr>
        <p:spPr>
          <a:xfrm>
            <a:off x="5706687" y="1600199"/>
            <a:ext cx="2286000" cy="41148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Radiological Dispersion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Severe Weather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Snowstorms &amp; Extreme Cold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Space Weather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Thunderstorms &amp; Lightning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Tornadoes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Tsunamis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Volcanoes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800" dirty="0">
                <a:solidFill>
                  <a:srgbClr val="1B1B1B"/>
                </a:solidFill>
                <a:effectLst/>
                <a:latin typeface="Calibri" panose="020F0502020204030204" pitchFamily="34" charset="0"/>
                <a:ea typeface="Calibri" panose="020F0502020204030204" pitchFamily="34" charset="0"/>
                <a:cs typeface="Helvetica" panose="020B0604020202020204" pitchFamily="34" charset="0"/>
              </a:rPr>
              <a:t>Wildfires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D435E51-7493-4D9F-BEB7-4F03ECBA87F1}"/>
              </a:ext>
            </a:extLst>
          </p:cNvPr>
          <p:cNvSpPr txBox="1"/>
          <p:nvPr/>
        </p:nvSpPr>
        <p:spPr>
          <a:xfrm>
            <a:off x="948343" y="5897561"/>
            <a:ext cx="7247313" cy="646331"/>
          </a:xfrm>
          <a:prstGeom prst="rect">
            <a:avLst/>
          </a:prstGeom>
          <a:noFill/>
        </p:spPr>
        <p:txBody>
          <a:bodyPr wrap="square" rtlCol="0">
            <a:spAutoFit/>
          </a:bodyPr>
          <a:lstStyle/>
          <a:p>
            <a:r>
              <a:rPr lang="en-US" dirty="0"/>
              <a:t>Many of these disasters are discussed in Section A of this Strand, but full information is available at </a:t>
            </a:r>
            <a:r>
              <a:rPr lang="en-US" dirty="0">
                <a:hlinkClick r:id="rId2"/>
              </a:rPr>
              <a:t>https://www.ready.gov/be-informed</a:t>
            </a:r>
            <a:r>
              <a:rPr lang="en-US" dirty="0"/>
              <a:t> </a:t>
            </a:r>
          </a:p>
        </p:txBody>
      </p:sp>
    </p:spTree>
    <p:extLst>
      <p:ext uri="{BB962C8B-B14F-4D97-AF65-F5344CB8AC3E}">
        <p14:creationId xmlns:p14="http://schemas.microsoft.com/office/powerpoint/2010/main" val="1259811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AAA43-25B9-4EBE-B59C-7DB6179603FE}"/>
              </a:ext>
            </a:extLst>
          </p:cNvPr>
          <p:cNvSpPr>
            <a:spLocks noGrp="1"/>
          </p:cNvSpPr>
          <p:nvPr>
            <p:ph type="title"/>
          </p:nvPr>
        </p:nvSpPr>
        <p:spPr>
          <a:xfrm>
            <a:off x="990600" y="685800"/>
            <a:ext cx="3352800" cy="1143000"/>
          </a:xfrm>
        </p:spPr>
        <p:txBody>
          <a:bodyPr>
            <a:normAutofit fontScale="90000"/>
          </a:bodyPr>
          <a:lstStyle/>
          <a:p>
            <a:r>
              <a:rPr lang="en-US" dirty="0"/>
              <a:t>Disaster Planning Checklist</a:t>
            </a:r>
          </a:p>
        </p:txBody>
      </p:sp>
      <p:sp>
        <p:nvSpPr>
          <p:cNvPr id="5" name="Content Placeholder 4">
            <a:extLst>
              <a:ext uri="{FF2B5EF4-FFF2-40B4-BE49-F238E27FC236}">
                <a16:creationId xmlns:a16="http://schemas.microsoft.com/office/drawing/2014/main" id="{74F1ADB7-BC4F-4B64-ACF1-B20BA7021301}"/>
              </a:ext>
            </a:extLst>
          </p:cNvPr>
          <p:cNvSpPr>
            <a:spLocks noGrp="1"/>
          </p:cNvSpPr>
          <p:nvPr>
            <p:ph idx="1"/>
          </p:nvPr>
        </p:nvSpPr>
        <p:spPr>
          <a:xfrm>
            <a:off x="2102224" y="2971800"/>
            <a:ext cx="1371600" cy="2438400"/>
          </a:xfrm>
        </p:spPr>
        <p:txBody>
          <a:bodyPr>
            <a:normAutofit/>
          </a:bodyPr>
          <a:lstStyle/>
          <a:p>
            <a:pPr marL="0" indent="0">
              <a:buNone/>
            </a:pPr>
            <a:r>
              <a:rPr lang="en-US" sz="2000" dirty="0"/>
              <a:t>Fill one out for each disaster you want to be prepared for</a:t>
            </a:r>
          </a:p>
        </p:txBody>
      </p:sp>
      <p:pic>
        <p:nvPicPr>
          <p:cNvPr id="6" name="Picture 5" descr="A screenshot of a cell phone&#10;&#10;Description automatically generated">
            <a:extLst>
              <a:ext uri="{FF2B5EF4-FFF2-40B4-BE49-F238E27FC236}">
                <a16:creationId xmlns:a16="http://schemas.microsoft.com/office/drawing/2014/main" id="{FC3566E6-33AE-40E3-8002-5F367C9FB56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343400" y="0"/>
            <a:ext cx="4582478" cy="6858000"/>
          </a:xfrm>
          <a:prstGeom prst="rect">
            <a:avLst/>
          </a:prstGeom>
        </p:spPr>
      </p:pic>
    </p:spTree>
    <p:extLst>
      <p:ext uri="{BB962C8B-B14F-4D97-AF65-F5344CB8AC3E}">
        <p14:creationId xmlns:p14="http://schemas.microsoft.com/office/powerpoint/2010/main" val="2533640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3B9F3-A49A-417B-95AA-7B280E618B32}">
  <ds:schemaRefs>
    <ds:schemaRef ds:uri="http://schemas.microsoft.com/sharepoint/v3/contenttype/forms"/>
  </ds:schemaRefs>
</ds:datastoreItem>
</file>

<file path=customXml/itemProps2.xml><?xml version="1.0" encoding="utf-8"?>
<ds:datastoreItem xmlns:ds="http://schemas.openxmlformats.org/officeDocument/2006/customXml" ds:itemID="{2E35BE09-F026-48B8-A267-673E49596DE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D1DF310-F912-4194-A5A0-26CA77EC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2205</Words>
  <Application>Microsoft Office PowerPoint</Application>
  <PresentationFormat>On-screen Show (4:3)</PresentationFormat>
  <Paragraphs>326</Paragraphs>
  <Slides>38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Helvetica</vt:lpstr>
      <vt:lpstr>Times New Roman</vt:lpstr>
      <vt:lpstr>Wingdings</vt:lpstr>
      <vt:lpstr>Office Theme</vt:lpstr>
      <vt:lpstr>PowerPoint Presentation</vt:lpstr>
      <vt:lpstr>California Disasters Agenda</vt:lpstr>
      <vt:lpstr>California Disasters: Unit Objectives </vt:lpstr>
      <vt:lpstr>Make a Plan</vt:lpstr>
      <vt:lpstr>Make a Plan</vt:lpstr>
      <vt:lpstr>Assess Your Situation</vt:lpstr>
      <vt:lpstr>Your Specific Needs</vt:lpstr>
      <vt:lpstr>Consider FEMA Information</vt:lpstr>
      <vt:lpstr>Disaster Planning Checklist</vt:lpstr>
      <vt:lpstr>Basic Emergency Plan  Page 1 of 3</vt:lpstr>
      <vt:lpstr>Basic Emergency Plan  Page 2 of 3</vt:lpstr>
      <vt:lpstr>Basic Emergency Plan  Page 3 of 3</vt:lpstr>
      <vt:lpstr>Plan for Pets</vt:lpstr>
      <vt:lpstr>Plan for Pets</vt:lpstr>
      <vt:lpstr>Practice!</vt:lpstr>
      <vt:lpstr>Check On LEARNING</vt:lpstr>
      <vt:lpstr>Shelter Plan</vt:lpstr>
      <vt:lpstr>You Need Water</vt:lpstr>
      <vt:lpstr>You Need Food</vt:lpstr>
      <vt:lpstr>Shelters</vt:lpstr>
      <vt:lpstr>Shelter in Place – Sealing a Room</vt:lpstr>
      <vt:lpstr>Check On LEARNING</vt:lpstr>
      <vt:lpstr>Evacuation plan and route</vt:lpstr>
      <vt:lpstr>Evacuate!</vt:lpstr>
      <vt:lpstr>Evacuating</vt:lpstr>
      <vt:lpstr>Before You Leave</vt:lpstr>
      <vt:lpstr>Coming Home</vt:lpstr>
      <vt:lpstr>Check On LEARNING</vt:lpstr>
      <vt:lpstr>Communications Plan</vt:lpstr>
      <vt:lpstr>Communications Plan</vt:lpstr>
      <vt:lpstr>Emergency Meeting Places</vt:lpstr>
      <vt:lpstr>op</vt:lpstr>
      <vt:lpstr>PowerPoint Presentation</vt:lpstr>
      <vt:lpstr>PowerPoint Presentation</vt:lpstr>
      <vt:lpstr>Other Important Information</vt:lpstr>
      <vt:lpstr>Communication Tips</vt:lpstr>
      <vt:lpstr>Communication Tips</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 COL, CACC</dc:creator>
  <cp:lastModifiedBy>Grace Edinboro, COL, CACC</cp:lastModifiedBy>
  <cp:revision>7</cp:revision>
  <dcterms:created xsi:type="dcterms:W3CDTF">2020-07-11T20:59:27Z</dcterms:created>
  <dcterms:modified xsi:type="dcterms:W3CDTF">2020-07-11T21:55:05Z</dcterms:modified>
</cp:coreProperties>
</file>