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sldIdLst>
    <p:sldId id="514" r:id="rId5"/>
    <p:sldId id="299" r:id="rId6"/>
    <p:sldId id="320" r:id="rId7"/>
    <p:sldId id="532" r:id="rId8"/>
    <p:sldId id="611" r:id="rId9"/>
    <p:sldId id="612" r:id="rId10"/>
    <p:sldId id="623" r:id="rId11"/>
    <p:sldId id="624" r:id="rId12"/>
    <p:sldId id="625" r:id="rId13"/>
    <p:sldId id="626" r:id="rId14"/>
    <p:sldId id="627" r:id="rId15"/>
    <p:sldId id="628" r:id="rId16"/>
    <p:sldId id="629" r:id="rId17"/>
    <p:sldId id="630" r:id="rId18"/>
    <p:sldId id="631" r:id="rId19"/>
    <p:sldId id="610" r:id="rId20"/>
    <p:sldId id="486" r:id="rId21"/>
    <p:sldId id="605" r:id="rId22"/>
    <p:sldId id="613" r:id="rId23"/>
    <p:sldId id="632" r:id="rId24"/>
    <p:sldId id="633" r:id="rId25"/>
    <p:sldId id="634" r:id="rId26"/>
    <p:sldId id="635" r:id="rId27"/>
    <p:sldId id="521" r:id="rId28"/>
    <p:sldId id="493" r:id="rId29"/>
    <p:sldId id="606" r:id="rId30"/>
    <p:sldId id="636" r:id="rId31"/>
    <p:sldId id="638" r:id="rId32"/>
    <p:sldId id="637" r:id="rId33"/>
    <p:sldId id="615" r:id="rId34"/>
    <p:sldId id="490" r:id="rId35"/>
    <p:sldId id="500" r:id="rId36"/>
    <p:sldId id="607" r:id="rId37"/>
    <p:sldId id="617" r:id="rId38"/>
    <p:sldId id="618" r:id="rId39"/>
    <p:sldId id="639" r:id="rId40"/>
    <p:sldId id="640" r:id="rId41"/>
    <p:sldId id="533" r:id="rId42"/>
    <p:sldId id="604" r:id="rId43"/>
    <p:sldId id="608" r:id="rId44"/>
    <p:sldId id="619" r:id="rId45"/>
    <p:sldId id="641" r:id="rId46"/>
    <p:sldId id="642" r:id="rId47"/>
    <p:sldId id="535" r:id="rId48"/>
    <p:sldId id="583" r:id="rId49"/>
    <p:sldId id="609" r:id="rId50"/>
    <p:sldId id="643" r:id="rId51"/>
    <p:sldId id="620" r:id="rId52"/>
    <p:sldId id="647" r:id="rId53"/>
    <p:sldId id="648" r:id="rId54"/>
    <p:sldId id="649" r:id="rId55"/>
    <p:sldId id="650" r:id="rId56"/>
    <p:sldId id="651" r:id="rId57"/>
    <p:sldId id="652" r:id="rId58"/>
    <p:sldId id="621" r:id="rId59"/>
    <p:sldId id="644" r:id="rId60"/>
    <p:sldId id="645" r:id="rId61"/>
    <p:sldId id="646" r:id="rId62"/>
    <p:sldId id="59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ce Edinboro, COL, CACC" initials="GECC" lastIdx="1" clrIdx="0">
    <p:extLst>
      <p:ext uri="{19B8F6BF-5375-455C-9EA6-DF929625EA0E}">
        <p15:presenceInfo xmlns:p15="http://schemas.microsoft.com/office/powerpoint/2012/main" userId="S::grace.edinboro@cacadets.org::2d690572-a42b-4c51-8a6a-43a27ff725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BFB550"/>
    <a:srgbClr val="BBB24F"/>
    <a:srgbClr val="FFF001"/>
    <a:srgbClr val="FFF1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5" autoAdjust="0"/>
    <p:restoredTop sz="95280" autoAdjust="0"/>
  </p:normalViewPr>
  <p:slideViewPr>
    <p:cSldViewPr>
      <p:cViewPr varScale="1">
        <p:scale>
          <a:sx n="66" d="100"/>
          <a:sy n="66" d="100"/>
        </p:scale>
        <p:origin x="72" y="7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C33B6B-366D-4077-9211-93E055B8AD16}"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3EED2615-FBB6-4238-969F-00810A0FC09D}">
      <dgm:prSet/>
      <dgm:spPr/>
      <dgm:t>
        <a:bodyPr/>
        <a:lstStyle/>
        <a:p>
          <a:r>
            <a:rPr lang="en-US"/>
            <a:t>The U.S. Army will provide EO and fair treatment for military personnel and family members without regard to race, color, religion, gender, sexual orientation, or national origin, and provide an environment free of unlawful discrimination and offensive behavior. This policy-</a:t>
          </a:r>
        </a:p>
      </dgm:t>
    </dgm:pt>
    <dgm:pt modelId="{2DF41AE2-48DF-44EB-A9F7-EF85EEBE1D09}" type="parTrans" cxnId="{8C58EB85-F87F-40FC-BCA1-EE40BF2BEC30}">
      <dgm:prSet/>
      <dgm:spPr/>
      <dgm:t>
        <a:bodyPr/>
        <a:lstStyle/>
        <a:p>
          <a:endParaRPr lang="en-US"/>
        </a:p>
      </dgm:t>
    </dgm:pt>
    <dgm:pt modelId="{BCE6344F-8305-4E54-9767-DD56AC2938E2}" type="sibTrans" cxnId="{8C58EB85-F87F-40FC-BCA1-EE40BF2BEC30}">
      <dgm:prSet/>
      <dgm:spPr/>
      <dgm:t>
        <a:bodyPr/>
        <a:lstStyle/>
        <a:p>
          <a:endParaRPr lang="en-US"/>
        </a:p>
      </dgm:t>
    </dgm:pt>
    <dgm:pt modelId="{B172998C-E3F4-464B-A694-083A87494D6E}">
      <dgm:prSet/>
      <dgm:spPr/>
      <dgm:t>
        <a:bodyPr/>
        <a:lstStyle/>
        <a:p>
          <a:r>
            <a:rPr lang="en-US"/>
            <a:t>Applies both on and off post, during duty and non-duty hours.</a:t>
          </a:r>
        </a:p>
      </dgm:t>
    </dgm:pt>
    <dgm:pt modelId="{F27A5787-C6E6-4234-A72B-EBB9F593FE09}" type="parTrans" cxnId="{D07DB0EE-CA85-49B1-A8D0-CF5F189F88F6}">
      <dgm:prSet/>
      <dgm:spPr/>
      <dgm:t>
        <a:bodyPr/>
        <a:lstStyle/>
        <a:p>
          <a:endParaRPr lang="en-US"/>
        </a:p>
      </dgm:t>
    </dgm:pt>
    <dgm:pt modelId="{918E23CB-3321-49CC-9B8D-5D1F1498B58B}" type="sibTrans" cxnId="{D07DB0EE-CA85-49B1-A8D0-CF5F189F88F6}">
      <dgm:prSet/>
      <dgm:spPr/>
      <dgm:t>
        <a:bodyPr/>
        <a:lstStyle/>
        <a:p>
          <a:endParaRPr lang="en-US"/>
        </a:p>
      </dgm:t>
    </dgm:pt>
    <dgm:pt modelId="{92D7E608-124D-4A35-AF28-3A1F29B98A5F}">
      <dgm:prSet/>
      <dgm:spPr/>
      <dgm:t>
        <a:bodyPr/>
        <a:lstStyle/>
        <a:p>
          <a:r>
            <a:rPr lang="en-US"/>
            <a:t>Applies to working, living, and recreational environments (including both on and off-post housing).</a:t>
          </a:r>
        </a:p>
      </dgm:t>
    </dgm:pt>
    <dgm:pt modelId="{203F7DD6-9F3D-4292-96C2-2083835543A8}" type="parTrans" cxnId="{4699ABA5-1893-4E5B-B641-72C82DBE0813}">
      <dgm:prSet/>
      <dgm:spPr/>
      <dgm:t>
        <a:bodyPr/>
        <a:lstStyle/>
        <a:p>
          <a:endParaRPr lang="en-US"/>
        </a:p>
      </dgm:t>
    </dgm:pt>
    <dgm:pt modelId="{66AE7803-0116-4C36-A576-EF3DD42CC4B9}" type="sibTrans" cxnId="{4699ABA5-1893-4E5B-B641-72C82DBE0813}">
      <dgm:prSet/>
      <dgm:spPr/>
      <dgm:t>
        <a:bodyPr/>
        <a:lstStyle/>
        <a:p>
          <a:endParaRPr lang="en-US"/>
        </a:p>
      </dgm:t>
    </dgm:pt>
    <dgm:pt modelId="{38DC2248-DCD6-473F-A8F6-6DF24F6F1A53}" type="pres">
      <dgm:prSet presAssocID="{EDC33B6B-366D-4077-9211-93E055B8AD16}" presName="Name0" presStyleCnt="0">
        <dgm:presLayoutVars>
          <dgm:dir/>
          <dgm:animLvl val="lvl"/>
          <dgm:resizeHandles val="exact"/>
        </dgm:presLayoutVars>
      </dgm:prSet>
      <dgm:spPr/>
    </dgm:pt>
    <dgm:pt modelId="{9699EE4E-5FC1-4C18-B8B1-2AE5C087465C}" type="pres">
      <dgm:prSet presAssocID="{92D7E608-124D-4A35-AF28-3A1F29B98A5F}" presName="boxAndChildren" presStyleCnt="0"/>
      <dgm:spPr/>
    </dgm:pt>
    <dgm:pt modelId="{A9DC63FD-F693-4D96-B7D5-8DC09E9A332D}" type="pres">
      <dgm:prSet presAssocID="{92D7E608-124D-4A35-AF28-3A1F29B98A5F}" presName="parentTextBox" presStyleLbl="node1" presStyleIdx="0" presStyleCnt="3"/>
      <dgm:spPr/>
    </dgm:pt>
    <dgm:pt modelId="{1B263A1D-C449-4E91-925F-9B20C98A74B5}" type="pres">
      <dgm:prSet presAssocID="{918E23CB-3321-49CC-9B8D-5D1F1498B58B}" presName="sp" presStyleCnt="0"/>
      <dgm:spPr/>
    </dgm:pt>
    <dgm:pt modelId="{55EFEBFE-6152-4BCC-BBDD-393B8157EA71}" type="pres">
      <dgm:prSet presAssocID="{B172998C-E3F4-464B-A694-083A87494D6E}" presName="arrowAndChildren" presStyleCnt="0"/>
      <dgm:spPr/>
    </dgm:pt>
    <dgm:pt modelId="{8235D335-C9B0-4046-8F3B-8D9F21E1D583}" type="pres">
      <dgm:prSet presAssocID="{B172998C-E3F4-464B-A694-083A87494D6E}" presName="parentTextArrow" presStyleLbl="node1" presStyleIdx="1" presStyleCnt="3"/>
      <dgm:spPr/>
    </dgm:pt>
    <dgm:pt modelId="{E95CA1A0-2775-4882-A6D1-3054D61D7C51}" type="pres">
      <dgm:prSet presAssocID="{BCE6344F-8305-4E54-9767-DD56AC2938E2}" presName="sp" presStyleCnt="0"/>
      <dgm:spPr/>
    </dgm:pt>
    <dgm:pt modelId="{8E333467-6AB0-4030-9504-EBC5B3B34E3B}" type="pres">
      <dgm:prSet presAssocID="{3EED2615-FBB6-4238-969F-00810A0FC09D}" presName="arrowAndChildren" presStyleCnt="0"/>
      <dgm:spPr/>
    </dgm:pt>
    <dgm:pt modelId="{5620C7E8-D40B-4194-9EAE-1B2E64586059}" type="pres">
      <dgm:prSet presAssocID="{3EED2615-FBB6-4238-969F-00810A0FC09D}" presName="parentTextArrow" presStyleLbl="node1" presStyleIdx="2" presStyleCnt="3"/>
      <dgm:spPr/>
    </dgm:pt>
  </dgm:ptLst>
  <dgm:cxnLst>
    <dgm:cxn modelId="{0D603A04-272C-4509-BA04-480225F537AC}" type="presOf" srcId="{EDC33B6B-366D-4077-9211-93E055B8AD16}" destId="{38DC2248-DCD6-473F-A8F6-6DF24F6F1A53}" srcOrd="0" destOrd="0" presId="urn:microsoft.com/office/officeart/2005/8/layout/process4"/>
    <dgm:cxn modelId="{35384929-6623-4A63-8505-D646B9685EED}" type="presOf" srcId="{3EED2615-FBB6-4238-969F-00810A0FC09D}" destId="{5620C7E8-D40B-4194-9EAE-1B2E64586059}" srcOrd="0" destOrd="0" presId="urn:microsoft.com/office/officeart/2005/8/layout/process4"/>
    <dgm:cxn modelId="{CD138075-757F-4D3F-98CD-35B0C3CD3C29}" type="presOf" srcId="{B172998C-E3F4-464B-A694-083A87494D6E}" destId="{8235D335-C9B0-4046-8F3B-8D9F21E1D583}" srcOrd="0" destOrd="0" presId="urn:microsoft.com/office/officeart/2005/8/layout/process4"/>
    <dgm:cxn modelId="{8C58EB85-F87F-40FC-BCA1-EE40BF2BEC30}" srcId="{EDC33B6B-366D-4077-9211-93E055B8AD16}" destId="{3EED2615-FBB6-4238-969F-00810A0FC09D}" srcOrd="0" destOrd="0" parTransId="{2DF41AE2-48DF-44EB-A9F7-EF85EEBE1D09}" sibTransId="{BCE6344F-8305-4E54-9767-DD56AC2938E2}"/>
    <dgm:cxn modelId="{4699ABA5-1893-4E5B-B641-72C82DBE0813}" srcId="{EDC33B6B-366D-4077-9211-93E055B8AD16}" destId="{92D7E608-124D-4A35-AF28-3A1F29B98A5F}" srcOrd="2" destOrd="0" parTransId="{203F7DD6-9F3D-4292-96C2-2083835543A8}" sibTransId="{66AE7803-0116-4C36-A576-EF3DD42CC4B9}"/>
    <dgm:cxn modelId="{DBBC4CAF-9980-4669-9FDF-0C3A946ADF46}" type="presOf" srcId="{92D7E608-124D-4A35-AF28-3A1F29B98A5F}" destId="{A9DC63FD-F693-4D96-B7D5-8DC09E9A332D}" srcOrd="0" destOrd="0" presId="urn:microsoft.com/office/officeart/2005/8/layout/process4"/>
    <dgm:cxn modelId="{D07DB0EE-CA85-49B1-A8D0-CF5F189F88F6}" srcId="{EDC33B6B-366D-4077-9211-93E055B8AD16}" destId="{B172998C-E3F4-464B-A694-083A87494D6E}" srcOrd="1" destOrd="0" parTransId="{F27A5787-C6E6-4234-A72B-EBB9F593FE09}" sibTransId="{918E23CB-3321-49CC-9B8D-5D1F1498B58B}"/>
    <dgm:cxn modelId="{0C819583-8110-445F-8D50-4274D86ED98E}" type="presParOf" srcId="{38DC2248-DCD6-473F-A8F6-6DF24F6F1A53}" destId="{9699EE4E-5FC1-4C18-B8B1-2AE5C087465C}" srcOrd="0" destOrd="0" presId="urn:microsoft.com/office/officeart/2005/8/layout/process4"/>
    <dgm:cxn modelId="{B11C8CDF-A596-42B8-88DE-A050D5AF1E5A}" type="presParOf" srcId="{9699EE4E-5FC1-4C18-B8B1-2AE5C087465C}" destId="{A9DC63FD-F693-4D96-B7D5-8DC09E9A332D}" srcOrd="0" destOrd="0" presId="urn:microsoft.com/office/officeart/2005/8/layout/process4"/>
    <dgm:cxn modelId="{6E38C97F-5FD5-4F50-A77E-BAB2D27281E0}" type="presParOf" srcId="{38DC2248-DCD6-473F-A8F6-6DF24F6F1A53}" destId="{1B263A1D-C449-4E91-925F-9B20C98A74B5}" srcOrd="1" destOrd="0" presId="urn:microsoft.com/office/officeart/2005/8/layout/process4"/>
    <dgm:cxn modelId="{4A630D88-7647-4A97-A8C9-2E97BA1B77C6}" type="presParOf" srcId="{38DC2248-DCD6-473F-A8F6-6DF24F6F1A53}" destId="{55EFEBFE-6152-4BCC-BBDD-393B8157EA71}" srcOrd="2" destOrd="0" presId="urn:microsoft.com/office/officeart/2005/8/layout/process4"/>
    <dgm:cxn modelId="{9E06D8C2-71F7-474C-BF62-2E4F46465175}" type="presParOf" srcId="{55EFEBFE-6152-4BCC-BBDD-393B8157EA71}" destId="{8235D335-C9B0-4046-8F3B-8D9F21E1D583}" srcOrd="0" destOrd="0" presId="urn:microsoft.com/office/officeart/2005/8/layout/process4"/>
    <dgm:cxn modelId="{B5436FC6-861C-4CE6-A49F-44D915970FD7}" type="presParOf" srcId="{38DC2248-DCD6-473F-A8F6-6DF24F6F1A53}" destId="{E95CA1A0-2775-4882-A6D1-3054D61D7C51}" srcOrd="3" destOrd="0" presId="urn:microsoft.com/office/officeart/2005/8/layout/process4"/>
    <dgm:cxn modelId="{A27516D5-79DC-4DCD-B7E6-B2805C0BC467}" type="presParOf" srcId="{38DC2248-DCD6-473F-A8F6-6DF24F6F1A53}" destId="{8E333467-6AB0-4030-9504-EBC5B3B34E3B}" srcOrd="4" destOrd="0" presId="urn:microsoft.com/office/officeart/2005/8/layout/process4"/>
    <dgm:cxn modelId="{055E7A1D-6A7B-4E14-AB61-ABD0CADE1134}" type="presParOf" srcId="{8E333467-6AB0-4030-9504-EBC5B3B34E3B}" destId="{5620C7E8-D40B-4194-9EAE-1B2E6458605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C63FD-F693-4D96-B7D5-8DC09E9A332D}">
      <dsp:nvSpPr>
        <dsp:cNvPr id="0" name=""/>
        <dsp:cNvSpPr/>
      </dsp:nvSpPr>
      <dsp:spPr>
        <a:xfrm>
          <a:off x="0" y="3406931"/>
          <a:ext cx="8229600" cy="1118231"/>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Applies to working, living, and recreational environments (including both on and off-post housing).</a:t>
          </a:r>
        </a:p>
      </dsp:txBody>
      <dsp:txXfrm>
        <a:off x="0" y="3406931"/>
        <a:ext cx="8229600" cy="1118231"/>
      </dsp:txXfrm>
    </dsp:sp>
    <dsp:sp modelId="{8235D335-C9B0-4046-8F3B-8D9F21E1D583}">
      <dsp:nvSpPr>
        <dsp:cNvPr id="0" name=""/>
        <dsp:cNvSpPr/>
      </dsp:nvSpPr>
      <dsp:spPr>
        <a:xfrm rot="10800000">
          <a:off x="0" y="1703865"/>
          <a:ext cx="8229600" cy="1719839"/>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Applies both on and off post, during duty and non-duty hours.</a:t>
          </a:r>
        </a:p>
      </dsp:txBody>
      <dsp:txXfrm rot="10800000">
        <a:off x="0" y="1703865"/>
        <a:ext cx="8229600" cy="1117500"/>
      </dsp:txXfrm>
    </dsp:sp>
    <dsp:sp modelId="{5620C7E8-D40B-4194-9EAE-1B2E64586059}">
      <dsp:nvSpPr>
        <dsp:cNvPr id="0" name=""/>
        <dsp:cNvSpPr/>
      </dsp:nvSpPr>
      <dsp:spPr>
        <a:xfrm rot="10800000">
          <a:off x="0" y="799"/>
          <a:ext cx="8229600" cy="1719839"/>
        </a:xfrm>
        <a:prstGeom prst="upArrowCallou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a:t>The U.S. Army will provide EO and fair treatment for military personnel and family members without regard to race, color, religion, gender, sexual orientation, or national origin, and provide an environment free of unlawful discrimination and offensive behavior. This policy-</a:t>
          </a:r>
        </a:p>
      </dsp:txBody>
      <dsp:txXfrm rot="10800000">
        <a:off x="0" y="799"/>
        <a:ext cx="8229600" cy="111750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5/11/2020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16</a:t>
            </a:fld>
            <a:endParaRPr lang="en-US"/>
          </a:p>
        </p:txBody>
      </p:sp>
    </p:spTree>
    <p:extLst>
      <p:ext uri="{BB962C8B-B14F-4D97-AF65-F5344CB8AC3E}">
        <p14:creationId xmlns:p14="http://schemas.microsoft.com/office/powerpoint/2010/main" val="3671474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CB14D2-E08D-4CFC-9F58-A103582B4F0D}" type="slidenum">
              <a:rPr lang="en-US" smtClean="0"/>
              <a:pPr/>
              <a:t>24</a:t>
            </a:fld>
            <a:endParaRPr lang="en-US"/>
          </a:p>
        </p:txBody>
      </p:sp>
    </p:spTree>
    <p:extLst>
      <p:ext uri="{BB962C8B-B14F-4D97-AF65-F5344CB8AC3E}">
        <p14:creationId xmlns:p14="http://schemas.microsoft.com/office/powerpoint/2010/main" val="110841540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5/11/2020</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5/11/2020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5/11/2020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5/11/2020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slide" Target="slide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2.xml"/><Relationship Id="rId4" Type="http://schemas.openxmlformats.org/officeDocument/2006/relationships/slide" Target="slide25.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eg"/><Relationship Id="rId10" Type="http://schemas.openxmlformats.org/officeDocument/2006/relationships/image" Target="../media/image26.jpg"/><Relationship Id="rId4" Type="http://schemas.openxmlformats.org/officeDocument/2006/relationships/image" Target="../media/image20.jpg"/><Relationship Id="rId9"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e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782762"/>
          </a:xfrm>
        </p:spPr>
        <p:txBody>
          <a:bodyPr>
            <a:normAutofit/>
          </a:bodyPr>
          <a:lstStyle/>
          <a:p>
            <a:r>
              <a:rPr lang="en-US" sz="3200" dirty="0"/>
              <a:t>California Cadet Corps</a:t>
            </a:r>
            <a:br>
              <a:rPr lang="en-US" sz="3200" dirty="0"/>
            </a:br>
            <a:r>
              <a:rPr lang="en-US" sz="3200" dirty="0"/>
              <a:t>Curriculum on Military Knowledge</a:t>
            </a:r>
          </a:p>
        </p:txBody>
      </p:sp>
      <p:sp>
        <p:nvSpPr>
          <p:cNvPr id="9" name="TextBox 8"/>
          <p:cNvSpPr txBox="1"/>
          <p:nvPr/>
        </p:nvSpPr>
        <p:spPr>
          <a:xfrm>
            <a:off x="1981200" y="6121697"/>
            <a:ext cx="5181600" cy="369332"/>
          </a:xfrm>
          <a:prstGeom prst="rect">
            <a:avLst/>
          </a:prstGeom>
          <a:noFill/>
        </p:spPr>
        <p:txBody>
          <a:bodyPr wrap="square" rtlCol="0">
            <a:spAutoFit/>
          </a:bodyPr>
          <a:lstStyle/>
          <a:p>
            <a:pPr algn="ctr"/>
            <a:r>
              <a:rPr lang="en-US" dirty="0"/>
              <a:t>M9/B: Trends in the US Military</a:t>
            </a:r>
          </a:p>
        </p:txBody>
      </p:sp>
      <p:sp>
        <p:nvSpPr>
          <p:cNvPr id="7" name="TextBox 6">
            <a:extLst>
              <a:ext uri="{FF2B5EF4-FFF2-40B4-BE49-F238E27FC236}">
                <a16:creationId xmlns:a16="http://schemas.microsoft.com/office/drawing/2014/main" id="{21C6F86E-6A92-47A3-9CCD-50F704E8D3A1}"/>
              </a:ext>
            </a:extLst>
          </p:cNvPr>
          <p:cNvSpPr txBox="1"/>
          <p:nvPr/>
        </p:nvSpPr>
        <p:spPr>
          <a:xfrm>
            <a:off x="1447800" y="5333056"/>
            <a:ext cx="6038850" cy="558743"/>
          </a:xfrm>
          <a:prstGeom prst="rect">
            <a:avLst/>
          </a:prstGeom>
          <a:noFill/>
        </p:spPr>
        <p:txBody>
          <a:bodyPr wrap="square" rtlCol="0">
            <a:spAutoFit/>
          </a:bodyPr>
          <a:lstStyle/>
          <a:p>
            <a:pPr algn="ctr">
              <a:lnSpc>
                <a:spcPct val="115000"/>
              </a:lnSpc>
              <a:spcAft>
                <a:spcPts val="1000"/>
              </a:spcAft>
            </a:pPr>
            <a:r>
              <a:rPr lang="en-US" sz="2800" i="1" dirty="0">
                <a:effectLst/>
                <a:latin typeface="Calibri" panose="020F0502020204030204" pitchFamily="34" charset="0"/>
                <a:ea typeface="Calibri" panose="020F0502020204030204" pitchFamily="34" charset="0"/>
                <a:cs typeface="Times New Roman" panose="02020603050405020304" pitchFamily="18" charset="0"/>
              </a:rPr>
              <a:t>“To Deter War &amp; Protect Our Freedoms”</a:t>
            </a:r>
          </a:p>
        </p:txBody>
      </p:sp>
      <p:pic>
        <p:nvPicPr>
          <p:cNvPr id="5" name="Picture 4" descr="A picture containing food, different, clock, large&#10;&#10;Description automatically generated">
            <a:extLst>
              <a:ext uri="{FF2B5EF4-FFF2-40B4-BE49-F238E27FC236}">
                <a16:creationId xmlns:a16="http://schemas.microsoft.com/office/drawing/2014/main" id="{0DF6AE89-27F0-4976-8C1C-C94F69116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1754" y="1807427"/>
            <a:ext cx="4870941" cy="3509465"/>
          </a:xfrm>
          <a:prstGeom prst="rect">
            <a:avLst/>
          </a:prstGeom>
        </p:spPr>
      </p:pic>
    </p:spTree>
    <p:extLst>
      <p:ext uri="{BB962C8B-B14F-4D97-AF65-F5344CB8AC3E}">
        <p14:creationId xmlns:p14="http://schemas.microsoft.com/office/powerpoint/2010/main" val="394075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5901A-5DF5-4F54-82D4-440955A70AA9}"/>
              </a:ext>
            </a:extLst>
          </p:cNvPr>
          <p:cNvSpPr>
            <a:spLocks noGrp="1"/>
          </p:cNvSpPr>
          <p:nvPr>
            <p:ph type="title"/>
          </p:nvPr>
        </p:nvSpPr>
        <p:spPr/>
        <p:txBody>
          <a:bodyPr/>
          <a:lstStyle/>
          <a:p>
            <a:r>
              <a:rPr lang="en-US" dirty="0"/>
              <a:t>EO Philosophy</a:t>
            </a:r>
          </a:p>
        </p:txBody>
      </p:sp>
      <p:sp>
        <p:nvSpPr>
          <p:cNvPr id="3" name="Content Placeholder 2">
            <a:extLst>
              <a:ext uri="{FF2B5EF4-FFF2-40B4-BE49-F238E27FC236}">
                <a16:creationId xmlns:a16="http://schemas.microsoft.com/office/drawing/2014/main" id="{09D489AA-41D0-4E64-B497-5B7B5585F089}"/>
              </a:ext>
            </a:extLst>
          </p:cNvPr>
          <p:cNvSpPr>
            <a:spLocks noGrp="1"/>
          </p:cNvSpPr>
          <p:nvPr>
            <p:ph idx="1"/>
          </p:nvPr>
        </p:nvSpPr>
        <p:spPr>
          <a:xfrm>
            <a:off x="457200" y="1600201"/>
            <a:ext cx="8229600" cy="2667000"/>
          </a:xfrm>
        </p:spPr>
        <p:txBody>
          <a:bodyPr/>
          <a:lstStyle/>
          <a:p>
            <a:pPr marL="0" indent="0">
              <a:buNone/>
            </a:pPr>
            <a:r>
              <a:rPr lang="en-US" dirty="0"/>
              <a:t>EO philosophy is based on fairness, justice, and equity. Commanders are responsible for sustaining a positive EO climate within their units.</a:t>
            </a:r>
          </a:p>
          <a:p>
            <a:pPr marL="0" indent="0">
              <a:buNone/>
            </a:pPr>
            <a:endParaRPr lang="en-US" dirty="0"/>
          </a:p>
        </p:txBody>
      </p:sp>
      <p:pic>
        <p:nvPicPr>
          <p:cNvPr id="4" name="Picture 3" descr="See the source image">
            <a:extLst>
              <a:ext uri="{FF2B5EF4-FFF2-40B4-BE49-F238E27FC236}">
                <a16:creationId xmlns:a16="http://schemas.microsoft.com/office/drawing/2014/main" id="{A6A61AE5-1856-4356-B6A3-EF96319D2A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429000"/>
            <a:ext cx="4608830" cy="2667000"/>
          </a:xfrm>
          <a:prstGeom prst="rect">
            <a:avLst/>
          </a:prstGeom>
          <a:noFill/>
          <a:ln>
            <a:noFill/>
          </a:ln>
        </p:spPr>
      </p:pic>
    </p:spTree>
    <p:extLst>
      <p:ext uri="{BB962C8B-B14F-4D97-AF65-F5344CB8AC3E}">
        <p14:creationId xmlns:p14="http://schemas.microsoft.com/office/powerpoint/2010/main" val="774888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55814-B563-47F3-85C1-3C05EB57236B}"/>
              </a:ext>
            </a:extLst>
          </p:cNvPr>
          <p:cNvSpPr>
            <a:spLocks noGrp="1"/>
          </p:cNvSpPr>
          <p:nvPr>
            <p:ph type="title"/>
          </p:nvPr>
        </p:nvSpPr>
        <p:spPr>
          <a:xfrm>
            <a:off x="990600" y="274638"/>
            <a:ext cx="7162800" cy="1143000"/>
          </a:xfrm>
        </p:spPr>
        <p:txBody>
          <a:bodyPr anchor="ctr">
            <a:normAutofit/>
          </a:bodyPr>
          <a:lstStyle/>
          <a:p>
            <a:r>
              <a:rPr lang="en-US" dirty="0"/>
              <a:t>EO Policy</a:t>
            </a:r>
          </a:p>
        </p:txBody>
      </p:sp>
      <p:graphicFrame>
        <p:nvGraphicFramePr>
          <p:cNvPr id="5" name="Content Placeholder 2">
            <a:extLst>
              <a:ext uri="{FF2B5EF4-FFF2-40B4-BE49-F238E27FC236}">
                <a16:creationId xmlns:a16="http://schemas.microsoft.com/office/drawing/2014/main" id="{9F1C798F-76FC-457F-90B1-CE9460287E87}"/>
              </a:ext>
            </a:extLst>
          </p:cNvPr>
          <p:cNvGraphicFramePr>
            <a:graphicFrameLocks noGrp="1"/>
          </p:cNvGraphicFramePr>
          <p:nvPr>
            <p:ph idx="1"/>
            <p:extLst>
              <p:ext uri="{D42A27DB-BD31-4B8C-83A1-F6EECF244321}">
                <p14:modId xmlns:p14="http://schemas.microsoft.com/office/powerpoint/2010/main" val="31966962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479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E2FE-0D49-4EC0-A298-F9B37B0E1260}"/>
              </a:ext>
            </a:extLst>
          </p:cNvPr>
          <p:cNvSpPr>
            <a:spLocks noGrp="1"/>
          </p:cNvSpPr>
          <p:nvPr>
            <p:ph type="title"/>
          </p:nvPr>
        </p:nvSpPr>
        <p:spPr/>
        <p:txBody>
          <a:bodyPr/>
          <a:lstStyle/>
          <a:p>
            <a:r>
              <a:rPr lang="en-US" dirty="0"/>
              <a:t>Ethnic Observances</a:t>
            </a:r>
          </a:p>
        </p:txBody>
      </p:sp>
      <p:sp>
        <p:nvSpPr>
          <p:cNvPr id="3" name="Content Placeholder 2">
            <a:extLst>
              <a:ext uri="{FF2B5EF4-FFF2-40B4-BE49-F238E27FC236}">
                <a16:creationId xmlns:a16="http://schemas.microsoft.com/office/drawing/2014/main" id="{8A9AFCE9-B553-486C-B107-FDF3CB4538AD}"/>
              </a:ext>
            </a:extLst>
          </p:cNvPr>
          <p:cNvSpPr>
            <a:spLocks noGrp="1"/>
          </p:cNvSpPr>
          <p:nvPr>
            <p:ph idx="1"/>
          </p:nvPr>
        </p:nvSpPr>
        <p:spPr/>
        <p:txBody>
          <a:bodyPr>
            <a:normAutofit lnSpcReduction="10000"/>
          </a:bodyPr>
          <a:lstStyle/>
          <a:p>
            <a:pPr marL="0" indent="0">
              <a:buNone/>
            </a:pPr>
            <a:r>
              <a:rPr lang="en-US" dirty="0"/>
              <a:t>EO/special ethnic observances are conducted to enhance cross-cultural awareness among all soldiers, civilian employees, and their families. These observances recognize the achievements and contributions made by members of specific racial, ethnic, gender groups in our society. The observances should promote understanding, teamwork, harmony, pride, and spirit among all groups not just within the specific group being honored.</a:t>
            </a:r>
          </a:p>
          <a:p>
            <a:endParaRPr lang="en-US" dirty="0"/>
          </a:p>
        </p:txBody>
      </p:sp>
    </p:spTree>
    <p:extLst>
      <p:ext uri="{BB962C8B-B14F-4D97-AF65-F5344CB8AC3E}">
        <p14:creationId xmlns:p14="http://schemas.microsoft.com/office/powerpoint/2010/main" val="2470100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3166-5379-4199-93E5-914001A5ABBF}"/>
              </a:ext>
            </a:extLst>
          </p:cNvPr>
          <p:cNvSpPr>
            <a:spLocks noGrp="1"/>
          </p:cNvSpPr>
          <p:nvPr>
            <p:ph type="title"/>
          </p:nvPr>
        </p:nvSpPr>
        <p:spPr/>
        <p:txBody>
          <a:bodyPr/>
          <a:lstStyle/>
          <a:p>
            <a:r>
              <a:rPr lang="en-US" dirty="0"/>
              <a:t>Ethnic Observances</a:t>
            </a:r>
          </a:p>
        </p:txBody>
      </p:sp>
      <p:sp>
        <p:nvSpPr>
          <p:cNvPr id="8" name="Content Placeholder 7">
            <a:extLst>
              <a:ext uri="{FF2B5EF4-FFF2-40B4-BE49-F238E27FC236}">
                <a16:creationId xmlns:a16="http://schemas.microsoft.com/office/drawing/2014/main" id="{B21A55E9-70E6-4AFB-AB49-F54E51D103A6}"/>
              </a:ext>
            </a:extLst>
          </p:cNvPr>
          <p:cNvSpPr>
            <a:spLocks noGrp="1"/>
          </p:cNvSpPr>
          <p:nvPr>
            <p:ph sz="half" idx="1"/>
          </p:nvPr>
        </p:nvSpPr>
        <p:spPr>
          <a:xfrm>
            <a:off x="457200" y="1600200"/>
            <a:ext cx="2209800" cy="4525963"/>
          </a:xfrm>
        </p:spPr>
        <p:txBody>
          <a:bodyPr>
            <a:normAutofit lnSpcReduction="10000"/>
          </a:bodyPr>
          <a:lstStyle/>
          <a:p>
            <a:r>
              <a:rPr lang="en-US" dirty="0"/>
              <a:t>January</a:t>
            </a:r>
          </a:p>
          <a:p>
            <a:r>
              <a:rPr lang="en-US" dirty="0"/>
              <a:t>February</a:t>
            </a:r>
          </a:p>
          <a:p>
            <a:r>
              <a:rPr lang="en-US" dirty="0"/>
              <a:t>March</a:t>
            </a:r>
          </a:p>
          <a:p>
            <a:r>
              <a:rPr lang="en-US" dirty="0"/>
              <a:t>April</a:t>
            </a:r>
          </a:p>
          <a:p>
            <a:r>
              <a:rPr lang="en-US" dirty="0"/>
              <a:t>May</a:t>
            </a:r>
          </a:p>
          <a:p>
            <a:r>
              <a:rPr lang="en-US" dirty="0"/>
              <a:t>June</a:t>
            </a:r>
          </a:p>
          <a:p>
            <a:r>
              <a:rPr lang="en-US" dirty="0"/>
              <a:t>August</a:t>
            </a:r>
          </a:p>
          <a:p>
            <a:r>
              <a:rPr lang="en-US" dirty="0"/>
              <a:t>September</a:t>
            </a:r>
          </a:p>
          <a:p>
            <a:r>
              <a:rPr lang="en-US" dirty="0"/>
              <a:t>November</a:t>
            </a:r>
          </a:p>
        </p:txBody>
      </p:sp>
      <p:sp>
        <p:nvSpPr>
          <p:cNvPr id="9" name="Content Placeholder 8">
            <a:extLst>
              <a:ext uri="{FF2B5EF4-FFF2-40B4-BE49-F238E27FC236}">
                <a16:creationId xmlns:a16="http://schemas.microsoft.com/office/drawing/2014/main" id="{6C560126-0143-474D-B6F0-48403E46767E}"/>
              </a:ext>
            </a:extLst>
          </p:cNvPr>
          <p:cNvSpPr>
            <a:spLocks noGrp="1"/>
          </p:cNvSpPr>
          <p:nvPr>
            <p:ph sz="half" idx="2"/>
          </p:nvPr>
        </p:nvSpPr>
        <p:spPr>
          <a:xfrm>
            <a:off x="2667000" y="1600200"/>
            <a:ext cx="6477000" cy="4525963"/>
          </a:xfrm>
        </p:spPr>
        <p:txBody>
          <a:bodyPr>
            <a:normAutofit lnSpcReduction="10000"/>
          </a:bodyPr>
          <a:lstStyle/>
          <a:p>
            <a:pPr marL="0" indent="0">
              <a:buNone/>
            </a:pPr>
            <a:r>
              <a:rPr lang="en-US" dirty="0"/>
              <a:t>Martin Luther King Jr Celebration</a:t>
            </a:r>
          </a:p>
          <a:p>
            <a:pPr marL="0" indent="0">
              <a:buNone/>
            </a:pPr>
            <a:r>
              <a:rPr lang="en-US" dirty="0"/>
              <a:t>Nat’l African American/Black History</a:t>
            </a:r>
          </a:p>
          <a:p>
            <a:pPr marL="0" indent="0">
              <a:buNone/>
            </a:pPr>
            <a:r>
              <a:rPr lang="en-US" dirty="0"/>
              <a:t>Women’s History Month</a:t>
            </a:r>
          </a:p>
          <a:p>
            <a:pPr marL="0" indent="0">
              <a:buNone/>
            </a:pPr>
            <a:r>
              <a:rPr lang="en-US" dirty="0"/>
              <a:t>Holocaust Days of Remembrance</a:t>
            </a:r>
          </a:p>
          <a:p>
            <a:pPr marL="0" indent="0">
              <a:buNone/>
            </a:pPr>
            <a:r>
              <a:rPr lang="en-US" dirty="0"/>
              <a:t>Asian American Pacific Islander Heritage</a:t>
            </a:r>
          </a:p>
          <a:p>
            <a:pPr marL="0" indent="0">
              <a:buNone/>
            </a:pPr>
            <a:r>
              <a:rPr lang="en-US" dirty="0"/>
              <a:t>LGBT Pride Month</a:t>
            </a:r>
          </a:p>
          <a:p>
            <a:pPr marL="0" indent="0">
              <a:buNone/>
            </a:pPr>
            <a:r>
              <a:rPr lang="en-US" dirty="0"/>
              <a:t>Women’s Equality Day Celebration</a:t>
            </a:r>
          </a:p>
          <a:p>
            <a:pPr marL="0" indent="0">
              <a:buNone/>
            </a:pPr>
            <a:r>
              <a:rPr lang="en-US" dirty="0"/>
              <a:t>Nat’l Hispanic Heritage Month</a:t>
            </a:r>
          </a:p>
          <a:p>
            <a:pPr marL="0" indent="0">
              <a:buNone/>
            </a:pPr>
            <a:r>
              <a:rPr lang="en-US" dirty="0"/>
              <a:t>Nat’l American Indian Heritage Month</a:t>
            </a:r>
          </a:p>
        </p:txBody>
      </p:sp>
    </p:spTree>
    <p:extLst>
      <p:ext uri="{BB962C8B-B14F-4D97-AF65-F5344CB8AC3E}">
        <p14:creationId xmlns:p14="http://schemas.microsoft.com/office/powerpoint/2010/main" val="1032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E0AF96-6A9D-4636-95FB-7078AB4E71C5}"/>
              </a:ext>
            </a:extLst>
          </p:cNvPr>
          <p:cNvSpPr>
            <a:spLocks noGrp="1"/>
          </p:cNvSpPr>
          <p:nvPr>
            <p:ph type="title"/>
          </p:nvPr>
        </p:nvSpPr>
        <p:spPr/>
        <p:txBody>
          <a:bodyPr/>
          <a:lstStyle/>
          <a:p>
            <a:r>
              <a:rPr lang="en-US" dirty="0"/>
              <a:t>EO can be your Job</a:t>
            </a:r>
          </a:p>
        </p:txBody>
      </p:sp>
      <p:sp>
        <p:nvSpPr>
          <p:cNvPr id="6" name="Content Placeholder 5">
            <a:extLst>
              <a:ext uri="{FF2B5EF4-FFF2-40B4-BE49-F238E27FC236}">
                <a16:creationId xmlns:a16="http://schemas.microsoft.com/office/drawing/2014/main" id="{632A670C-746E-46AC-A071-F452B7F97AAD}"/>
              </a:ext>
            </a:extLst>
          </p:cNvPr>
          <p:cNvSpPr>
            <a:spLocks noGrp="1"/>
          </p:cNvSpPr>
          <p:nvPr>
            <p:ph idx="1"/>
          </p:nvPr>
        </p:nvSpPr>
        <p:spPr/>
        <p:txBody>
          <a:bodyPr/>
          <a:lstStyle/>
          <a:p>
            <a:r>
              <a:rPr lang="en-US" dirty="0"/>
              <a:t>Military Occupational Specialty</a:t>
            </a:r>
          </a:p>
          <a:p>
            <a:r>
              <a:rPr lang="en-US" dirty="0"/>
              <a:t>NCOs/Officers train at the Defense Equal Opportunity Management Institute (DEOMI)</a:t>
            </a:r>
          </a:p>
          <a:p>
            <a:r>
              <a:rPr lang="en-US" dirty="0"/>
              <a:t>Work in EO positions as their primary job at battalion &amp; higher</a:t>
            </a:r>
          </a:p>
          <a:p>
            <a:r>
              <a:rPr lang="en-US" dirty="0"/>
              <a:t>Can also be an additional duty in lower level units (companies)</a:t>
            </a:r>
          </a:p>
          <a:p>
            <a:r>
              <a:rPr lang="en-US" dirty="0"/>
              <a:t>Equates to EEO in the civilian workforce</a:t>
            </a:r>
          </a:p>
        </p:txBody>
      </p:sp>
    </p:spTree>
    <p:extLst>
      <p:ext uri="{BB962C8B-B14F-4D97-AF65-F5344CB8AC3E}">
        <p14:creationId xmlns:p14="http://schemas.microsoft.com/office/powerpoint/2010/main" val="3870580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9E31-E6B8-4414-A23D-C8FCB5B10872}"/>
              </a:ext>
            </a:extLst>
          </p:cNvPr>
          <p:cNvSpPr>
            <a:spLocks noGrp="1"/>
          </p:cNvSpPr>
          <p:nvPr>
            <p:ph type="title"/>
          </p:nvPr>
        </p:nvSpPr>
        <p:spPr>
          <a:xfrm>
            <a:off x="1134687" y="274638"/>
            <a:ext cx="6858000" cy="1143000"/>
          </a:xfrm>
        </p:spPr>
        <p:txBody>
          <a:bodyPr anchor="ctr">
            <a:normAutofit/>
          </a:bodyPr>
          <a:lstStyle/>
          <a:p>
            <a:r>
              <a:rPr lang="en-US" dirty="0"/>
              <a:t>EO Complaints</a:t>
            </a:r>
          </a:p>
        </p:txBody>
      </p:sp>
      <p:pic>
        <p:nvPicPr>
          <p:cNvPr id="4" name="Picture 3" descr="DEOMI Organizational Climate Survey (DEOCS)">
            <a:extLst>
              <a:ext uri="{FF2B5EF4-FFF2-40B4-BE49-F238E27FC236}">
                <a16:creationId xmlns:a16="http://schemas.microsoft.com/office/drawing/2014/main" id="{6DC9F3C3-5B54-4FD7-BB3F-603EBD3F1E2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57200" y="1843881"/>
            <a:ext cx="4038600" cy="4038600"/>
          </a:xfrm>
          <a:prstGeom prst="rect">
            <a:avLst/>
          </a:prstGeom>
          <a:noFill/>
          <a:ln>
            <a:noFill/>
          </a:ln>
        </p:spPr>
      </p:pic>
      <p:sp>
        <p:nvSpPr>
          <p:cNvPr id="3" name="Content Placeholder 2">
            <a:extLst>
              <a:ext uri="{FF2B5EF4-FFF2-40B4-BE49-F238E27FC236}">
                <a16:creationId xmlns:a16="http://schemas.microsoft.com/office/drawing/2014/main" id="{4120B96C-94CA-42B3-A974-598729892534}"/>
              </a:ext>
            </a:extLst>
          </p:cNvPr>
          <p:cNvSpPr>
            <a:spLocks noGrp="1"/>
          </p:cNvSpPr>
          <p:nvPr>
            <p:ph sz="half" idx="2"/>
          </p:nvPr>
        </p:nvSpPr>
        <p:spPr>
          <a:xfrm>
            <a:off x="4648200" y="1600200"/>
            <a:ext cx="4038600" cy="4525963"/>
          </a:xfrm>
        </p:spPr>
        <p:txBody>
          <a:bodyPr>
            <a:normAutofit/>
          </a:bodyPr>
          <a:lstStyle/>
          <a:p>
            <a:pPr>
              <a:lnSpc>
                <a:spcPct val="90000"/>
              </a:lnSpc>
            </a:pPr>
            <a:r>
              <a:rPr lang="en-US" sz="2400"/>
              <a:t>EO isn’t just an educational program</a:t>
            </a:r>
          </a:p>
          <a:p>
            <a:pPr>
              <a:lnSpc>
                <a:spcPct val="90000"/>
              </a:lnSpc>
            </a:pPr>
            <a:r>
              <a:rPr lang="en-US" sz="2400"/>
              <a:t>Commanders and EO Offices receive complaints from soldiers and employees who feel they’ve been treated unfairly</a:t>
            </a:r>
          </a:p>
          <a:p>
            <a:pPr>
              <a:lnSpc>
                <a:spcPct val="90000"/>
              </a:lnSpc>
            </a:pPr>
            <a:r>
              <a:rPr lang="en-US" sz="2400"/>
              <a:t>Investigations by impartial leaders</a:t>
            </a:r>
          </a:p>
          <a:p>
            <a:pPr>
              <a:lnSpc>
                <a:spcPct val="90000"/>
              </a:lnSpc>
            </a:pPr>
            <a:r>
              <a:rPr lang="en-US" sz="2400"/>
              <a:t>Very serious – can end a career</a:t>
            </a:r>
          </a:p>
        </p:txBody>
      </p:sp>
    </p:spTree>
    <p:extLst>
      <p:ext uri="{BB962C8B-B14F-4D97-AF65-F5344CB8AC3E}">
        <p14:creationId xmlns:p14="http://schemas.microsoft.com/office/powerpoint/2010/main" val="2408929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274638"/>
            <a:ext cx="6934200" cy="1143000"/>
          </a:xfrm>
        </p:spPr>
        <p:txBody>
          <a:bodyPr>
            <a:normAutofit/>
          </a:bodyPr>
          <a:lstStyle/>
          <a:p>
            <a:r>
              <a:rPr lang="en-US" altLang="en-US" dirty="0"/>
              <a:t>Check on Learning</a:t>
            </a:r>
          </a:p>
        </p:txBody>
      </p:sp>
      <p:sp>
        <p:nvSpPr>
          <p:cNvPr id="4" name="TextBox 3">
            <a:extLst>
              <a:ext uri="{FF2B5EF4-FFF2-40B4-BE49-F238E27FC236}">
                <a16:creationId xmlns:a16="http://schemas.microsoft.com/office/drawing/2014/main" id="{00585359-9679-4730-A722-AF393EDDD3BE}"/>
              </a:ext>
            </a:extLst>
          </p:cNvPr>
          <p:cNvSpPr txBox="1"/>
          <p:nvPr/>
        </p:nvSpPr>
        <p:spPr>
          <a:xfrm>
            <a:off x="838200" y="1981200"/>
            <a:ext cx="7696200" cy="3816429"/>
          </a:xfrm>
          <a:prstGeom prst="rect">
            <a:avLst/>
          </a:prstGeom>
          <a:noFill/>
        </p:spPr>
        <p:txBody>
          <a:bodyPr wrap="square" rtlCol="0">
            <a:spAutoFit/>
          </a:bodyPr>
          <a:lstStyle/>
          <a:p>
            <a:pPr marL="514350" indent="-514350">
              <a:buFont typeface="+mj-lt"/>
              <a:buAutoNum type="arabicPeriod"/>
            </a:pPr>
            <a:r>
              <a:rPr lang="en-US" sz="3200" dirty="0"/>
              <a:t>What is the focus of Soldier Care?</a:t>
            </a:r>
          </a:p>
          <a:p>
            <a:pPr marL="514350" indent="-514350">
              <a:buFont typeface="+mj-lt"/>
              <a:buAutoNum type="arabicPeriod"/>
            </a:pPr>
            <a:endParaRPr lang="en-US" sz="3200" dirty="0"/>
          </a:p>
          <a:p>
            <a:pPr marL="514350" indent="-514350">
              <a:buFont typeface="+mj-lt"/>
              <a:buAutoNum type="arabicPeriod"/>
            </a:pPr>
            <a:r>
              <a:rPr lang="en-US" sz="3200" dirty="0"/>
              <a:t>The Military isn’t a civilian business. Explain why Diversity &amp; EO pertain within our nation’s military units.</a:t>
            </a:r>
          </a:p>
          <a:p>
            <a:endParaRPr lang="en-US" sz="3200" dirty="0"/>
          </a:p>
          <a:p>
            <a:r>
              <a:rPr lang="en-US" sz="3200" dirty="0"/>
              <a:t>3.  Name 3 of the Ethnic Observances.</a:t>
            </a:r>
          </a:p>
          <a:p>
            <a:endParaRPr lang="en-US" dirty="0"/>
          </a:p>
        </p:txBody>
      </p:sp>
    </p:spTree>
    <p:extLst>
      <p:ext uri="{BB962C8B-B14F-4D97-AF65-F5344CB8AC3E}">
        <p14:creationId xmlns:p14="http://schemas.microsoft.com/office/powerpoint/2010/main" val="2468610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SPECIAL OPERATIONS FORCES</a:t>
            </a:r>
          </a:p>
        </p:txBody>
      </p:sp>
      <p:sp>
        <p:nvSpPr>
          <p:cNvPr id="5" name="Text Placeholder 4"/>
          <p:cNvSpPr>
            <a:spLocks noGrp="1"/>
          </p:cNvSpPr>
          <p:nvPr>
            <p:ph type="body" idx="1"/>
          </p:nvPr>
        </p:nvSpPr>
        <p:spPr>
          <a:xfrm>
            <a:off x="520931" y="5334000"/>
            <a:ext cx="7772400" cy="585787"/>
          </a:xfrm>
        </p:spPr>
        <p:txBody>
          <a:bodyPr>
            <a:normAutofit fontScale="92500" lnSpcReduction="20000"/>
          </a:bodyPr>
          <a:lstStyle/>
          <a:p>
            <a:r>
              <a:rPr lang="en-US" dirty="0"/>
              <a:t>B2. Explain the role Special Operations Forces have played in the wars of the early Twenty-First Century.</a:t>
            </a:r>
          </a:p>
        </p:txBody>
      </p:sp>
    </p:spTree>
    <p:extLst>
      <p:ext uri="{BB962C8B-B14F-4D97-AF65-F5344CB8AC3E}">
        <p14:creationId xmlns:p14="http://schemas.microsoft.com/office/powerpoint/2010/main" val="217567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t>Explain how Soldier Care, Diversity and Equal Opportunity programs in the US Military tie the armed services to the community.</a:t>
            </a:r>
          </a:p>
          <a:p>
            <a:pPr marL="514350" indent="-228600">
              <a:spcBef>
                <a:spcPts val="25"/>
              </a:spcBef>
              <a:buFont typeface="+mj-lt"/>
              <a:buAutoNum type="arabicPeriod"/>
            </a:pPr>
            <a:r>
              <a:rPr lang="en-US" dirty="0">
                <a:highlight>
                  <a:srgbClr val="FFFF00"/>
                </a:highlight>
              </a:rPr>
              <a:t>Explain the role Special Operations Forces have played in the wars of the early Twenty-first Century</a:t>
            </a:r>
          </a:p>
          <a:p>
            <a:pPr marL="514350" indent="-228600">
              <a:spcBef>
                <a:spcPts val="25"/>
              </a:spcBef>
              <a:buFont typeface="+mj-lt"/>
              <a:buAutoNum type="arabicPeriod"/>
            </a:pPr>
            <a:r>
              <a:rPr lang="en-US" dirty="0"/>
              <a:t>Explain how technology in warfighting has changed both the nature of war and the warriors</a:t>
            </a:r>
          </a:p>
          <a:p>
            <a:pPr marL="514350" indent="-228600">
              <a:spcBef>
                <a:spcPts val="25"/>
              </a:spcBef>
              <a:buFont typeface="+mj-lt"/>
              <a:buAutoNum type="arabicPeriod"/>
            </a:pPr>
            <a:r>
              <a:rPr lang="en-US" dirty="0"/>
              <a:t>Explain how the Draft functions in the United States and why it still exists</a:t>
            </a:r>
          </a:p>
          <a:p>
            <a:pPr marL="514350" indent="-228600">
              <a:spcBef>
                <a:spcPts val="25"/>
              </a:spcBef>
              <a:buFont typeface="+mj-lt"/>
              <a:buAutoNum type="arabicPeriod"/>
            </a:pPr>
            <a:r>
              <a:rPr lang="en-US" dirty="0"/>
              <a:t>Explain how the armed services manage deployments, and the ramifications of those policies</a:t>
            </a:r>
          </a:p>
          <a:p>
            <a:pPr marL="514350" indent="-228600">
              <a:spcBef>
                <a:spcPts val="25"/>
              </a:spcBef>
              <a:buFont typeface="+mj-lt"/>
              <a:buAutoNum type="arabicPeriod"/>
            </a:pPr>
            <a:r>
              <a:rPr lang="en-US" dirty="0"/>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Why have Special Operations Forces become the force of choice for military operations, and how has the military made up for numbers of SOF needed for the mission?</a:t>
            </a:r>
            <a:endParaRPr lang="en-US" sz="4000" dirty="0">
              <a:highlight>
                <a:srgbClr val="FFFF00"/>
              </a:highlight>
            </a:endParaRPr>
          </a:p>
        </p:txBody>
      </p:sp>
    </p:spTree>
    <p:extLst>
      <p:ext uri="{BB962C8B-B14F-4D97-AF65-F5344CB8AC3E}">
        <p14:creationId xmlns:p14="http://schemas.microsoft.com/office/powerpoint/2010/main" val="61412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Special Operations Forces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normAutofit lnSpcReduction="10000"/>
          </a:bodyPr>
          <a:lstStyle/>
          <a:p>
            <a:r>
              <a:rPr lang="en-US" dirty="0"/>
              <a:t>US Military’s “commandos”</a:t>
            </a:r>
          </a:p>
          <a:p>
            <a:pPr lvl="1"/>
            <a:r>
              <a:rPr lang="en-US" dirty="0"/>
              <a:t>Army Rangers</a:t>
            </a:r>
          </a:p>
          <a:p>
            <a:pPr lvl="1"/>
            <a:r>
              <a:rPr lang="en-US" dirty="0"/>
              <a:t>Army Special Forces (green berets)</a:t>
            </a:r>
          </a:p>
          <a:p>
            <a:pPr lvl="1"/>
            <a:r>
              <a:rPr lang="en-US" dirty="0"/>
              <a:t>Army’s Delta Force</a:t>
            </a:r>
          </a:p>
          <a:p>
            <a:pPr lvl="1"/>
            <a:r>
              <a:rPr lang="en-US" dirty="0"/>
              <a:t>Navy SEALs</a:t>
            </a:r>
          </a:p>
          <a:p>
            <a:pPr lvl="1"/>
            <a:r>
              <a:rPr lang="en-US" dirty="0"/>
              <a:t>Marine Raiders</a:t>
            </a:r>
          </a:p>
          <a:p>
            <a:pPr lvl="1"/>
            <a:r>
              <a:rPr lang="en-US" dirty="0"/>
              <a:t>Marine Recon</a:t>
            </a:r>
          </a:p>
          <a:p>
            <a:pPr lvl="1"/>
            <a:r>
              <a:rPr lang="en-US" dirty="0"/>
              <a:t>Air Force Spec Ops </a:t>
            </a:r>
          </a:p>
          <a:p>
            <a:pPr lvl="2"/>
            <a:r>
              <a:rPr lang="en-US" dirty="0"/>
              <a:t>(PJ, Combat Controllers)</a:t>
            </a:r>
          </a:p>
        </p:txBody>
      </p:sp>
      <p:pic>
        <p:nvPicPr>
          <p:cNvPr id="5" name="Picture 4" descr="A picture containing drawing&#10;&#10;Description automatically generated">
            <a:extLst>
              <a:ext uri="{FF2B5EF4-FFF2-40B4-BE49-F238E27FC236}">
                <a16:creationId xmlns:a16="http://schemas.microsoft.com/office/drawing/2014/main" id="{0586AF4A-DDF3-4812-9E06-D2516862B996}"/>
              </a:ext>
            </a:extLst>
          </p:cNvPr>
          <p:cNvPicPr>
            <a:picLocks noChangeAspect="1"/>
          </p:cNvPicPr>
          <p:nvPr/>
        </p:nvPicPr>
        <p:blipFill rotWithShape="1">
          <a:blip r:embed="rId2">
            <a:extLst>
              <a:ext uri="{28A0092B-C50C-407E-A947-70E740481C1C}">
                <a14:useLocalDpi xmlns:a14="http://schemas.microsoft.com/office/drawing/2010/main" val="0"/>
              </a:ext>
            </a:extLst>
          </a:blip>
          <a:srcRect t="26000" b="30000"/>
          <a:stretch/>
        </p:blipFill>
        <p:spPr>
          <a:xfrm>
            <a:off x="3733800" y="1981200"/>
            <a:ext cx="1422657" cy="625969"/>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D61808A3-9CF4-489F-B5A1-97105A4E17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326" y="2496919"/>
            <a:ext cx="1677074" cy="704088"/>
          </a:xfrm>
          <a:prstGeom prst="rect">
            <a:avLst/>
          </a:prstGeom>
        </p:spPr>
      </p:pic>
      <p:pic>
        <p:nvPicPr>
          <p:cNvPr id="9" name="Picture 8" descr="A close up of a sign&#10;&#10;Description automatically generated">
            <a:extLst>
              <a:ext uri="{FF2B5EF4-FFF2-40B4-BE49-F238E27FC236}">
                <a16:creationId xmlns:a16="http://schemas.microsoft.com/office/drawing/2014/main" id="{FCD84607-A73C-451F-A13D-784AC287B6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87542" y="3278723"/>
            <a:ext cx="1168915" cy="1168915"/>
          </a:xfrm>
          <a:prstGeom prst="rect">
            <a:avLst/>
          </a:prstGeom>
        </p:spPr>
      </p:pic>
      <p:pic>
        <p:nvPicPr>
          <p:cNvPr id="11" name="Picture 10" descr="A drawing of a cartoon character&#10;&#10;Description automatically generated">
            <a:extLst>
              <a:ext uri="{FF2B5EF4-FFF2-40B4-BE49-F238E27FC236}">
                <a16:creationId xmlns:a16="http://schemas.microsoft.com/office/drawing/2014/main" id="{95E90931-97BC-49CC-88E2-4FC31A70D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457" y="3432585"/>
            <a:ext cx="1672967" cy="861190"/>
          </a:xfrm>
          <a:prstGeom prst="rect">
            <a:avLst/>
          </a:prstGeom>
        </p:spPr>
      </p:pic>
      <p:pic>
        <p:nvPicPr>
          <p:cNvPr id="13" name="Picture 12" descr="A close up of a flag&#10;&#10;Description automatically generated">
            <a:extLst>
              <a:ext uri="{FF2B5EF4-FFF2-40B4-BE49-F238E27FC236}">
                <a16:creationId xmlns:a16="http://schemas.microsoft.com/office/drawing/2014/main" id="{A380166B-7E54-4FC2-B105-2C71C6737D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6122" y="3383569"/>
            <a:ext cx="945846" cy="1168908"/>
          </a:xfrm>
          <a:prstGeom prst="rect">
            <a:avLst/>
          </a:prstGeom>
        </p:spPr>
      </p:pic>
      <p:pic>
        <p:nvPicPr>
          <p:cNvPr id="15" name="Picture 14" descr="A picture containing table, cup, hanging, clock&#10;&#10;Description automatically generated">
            <a:extLst>
              <a:ext uri="{FF2B5EF4-FFF2-40B4-BE49-F238E27FC236}">
                <a16:creationId xmlns:a16="http://schemas.microsoft.com/office/drawing/2014/main" id="{CBD820BD-9906-4181-97B4-5BB7075C3A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1195" y="4304019"/>
            <a:ext cx="1439605" cy="1205881"/>
          </a:xfrm>
          <a:prstGeom prst="rect">
            <a:avLst/>
          </a:prstGeom>
        </p:spPr>
      </p:pic>
      <p:pic>
        <p:nvPicPr>
          <p:cNvPr id="17" name="Picture 16" descr="A close up of a logo&#10;&#10;Description automatically generated">
            <a:extLst>
              <a:ext uri="{FF2B5EF4-FFF2-40B4-BE49-F238E27FC236}">
                <a16:creationId xmlns:a16="http://schemas.microsoft.com/office/drawing/2014/main" id="{7652C6DD-AD26-4652-80B9-DD9C00BFC9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7453" y="5654454"/>
            <a:ext cx="1147483" cy="1097281"/>
          </a:xfrm>
          <a:prstGeom prst="rect">
            <a:avLst/>
          </a:prstGeom>
        </p:spPr>
      </p:pic>
      <p:pic>
        <p:nvPicPr>
          <p:cNvPr id="19" name="Picture 18" descr="A picture containing clock&#10;&#10;Description automatically generated">
            <a:extLst>
              <a:ext uri="{FF2B5EF4-FFF2-40B4-BE49-F238E27FC236}">
                <a16:creationId xmlns:a16="http://schemas.microsoft.com/office/drawing/2014/main" id="{97481413-2C0A-48B6-BF97-EB50B702B8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71217" y="5665766"/>
            <a:ext cx="1147483" cy="1118796"/>
          </a:xfrm>
          <a:prstGeom prst="rect">
            <a:avLst/>
          </a:prstGeom>
        </p:spPr>
      </p:pic>
    </p:spTree>
    <p:extLst>
      <p:ext uri="{BB962C8B-B14F-4D97-AF65-F5344CB8AC3E}">
        <p14:creationId xmlns:p14="http://schemas.microsoft.com/office/powerpoint/2010/main" val="360974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572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Agenda</a:t>
            </a:r>
          </a:p>
        </p:txBody>
      </p:sp>
      <p:sp>
        <p:nvSpPr>
          <p:cNvPr id="4" name="Content Placeholder 3"/>
          <p:cNvSpPr>
            <a:spLocks noGrp="1"/>
          </p:cNvSpPr>
          <p:nvPr>
            <p:ph idx="1"/>
          </p:nvPr>
        </p:nvSpPr>
        <p:spPr>
          <a:xfrm>
            <a:off x="1080796" y="1905000"/>
            <a:ext cx="7620000" cy="3840163"/>
          </a:xfrm>
        </p:spPr>
        <p:txBody>
          <a:bodyPr>
            <a:normAutofit fontScale="70000" lnSpcReduction="20000"/>
          </a:bodyPr>
          <a:lstStyle/>
          <a:p>
            <a:pPr marL="0" indent="0">
              <a:lnSpc>
                <a:spcPct val="110000"/>
              </a:lnSpc>
              <a:spcAft>
                <a:spcPts val="600"/>
              </a:spcAft>
              <a:buNone/>
            </a:pPr>
            <a:r>
              <a:rPr lang="en-US" sz="4000" dirty="0">
                <a:hlinkClick r:id="rId2" action="ppaction://hlinksldjump"/>
              </a:rPr>
              <a:t>B1. Soldier Care, Diversity, &amp; Equal Opportunity Programs</a:t>
            </a:r>
            <a:endParaRPr lang="en-US" sz="4000" dirty="0"/>
          </a:p>
          <a:p>
            <a:pPr marL="0" indent="0">
              <a:lnSpc>
                <a:spcPct val="110000"/>
              </a:lnSpc>
              <a:spcAft>
                <a:spcPts val="600"/>
              </a:spcAft>
              <a:buNone/>
            </a:pPr>
            <a:r>
              <a:rPr lang="en-US" sz="4000" dirty="0">
                <a:hlinkClick r:id="rId3" action="ppaction://hlinksldjump"/>
              </a:rPr>
              <a:t>B2. Special Operations Forces</a:t>
            </a:r>
            <a:endParaRPr lang="en-US" sz="4000" dirty="0"/>
          </a:p>
          <a:p>
            <a:pPr marL="0" indent="0">
              <a:lnSpc>
                <a:spcPct val="110000"/>
              </a:lnSpc>
              <a:spcAft>
                <a:spcPts val="600"/>
              </a:spcAft>
              <a:buNone/>
            </a:pPr>
            <a:r>
              <a:rPr lang="en-US" sz="4000" dirty="0">
                <a:hlinkClick r:id="rId4" action="ppaction://hlinksldjump"/>
              </a:rPr>
              <a:t>B3. Technology</a:t>
            </a:r>
            <a:endParaRPr lang="en-US" sz="4000" dirty="0"/>
          </a:p>
          <a:p>
            <a:pPr marL="0" indent="0">
              <a:lnSpc>
                <a:spcPct val="110000"/>
              </a:lnSpc>
              <a:spcAft>
                <a:spcPts val="600"/>
              </a:spcAft>
              <a:buNone/>
            </a:pPr>
            <a:r>
              <a:rPr lang="en-US" sz="4000" dirty="0">
                <a:hlinkClick r:id="rId5" action="ppaction://hlinksldjump"/>
              </a:rPr>
              <a:t>B4. The Draft</a:t>
            </a:r>
            <a:endParaRPr lang="en-US" sz="4000" dirty="0"/>
          </a:p>
          <a:p>
            <a:pPr marL="0" indent="0">
              <a:lnSpc>
                <a:spcPct val="110000"/>
              </a:lnSpc>
              <a:spcAft>
                <a:spcPts val="600"/>
              </a:spcAft>
              <a:buNone/>
            </a:pPr>
            <a:r>
              <a:rPr lang="en-US" sz="4000" dirty="0">
                <a:hlinkClick r:id="rId6" action="ppaction://hlinksldjump"/>
              </a:rPr>
              <a:t>B5. Deployments</a:t>
            </a:r>
            <a:endParaRPr lang="en-US" sz="4000" dirty="0"/>
          </a:p>
          <a:p>
            <a:pPr marL="0" indent="0">
              <a:lnSpc>
                <a:spcPct val="110000"/>
              </a:lnSpc>
              <a:spcAft>
                <a:spcPts val="600"/>
              </a:spcAft>
              <a:buNone/>
            </a:pPr>
            <a:r>
              <a:rPr lang="en-US" sz="4000" dirty="0">
                <a:hlinkClick r:id="rId7" action="ppaction://hlinksldjump"/>
              </a:rPr>
              <a:t>B6. Reintegration Problems</a:t>
            </a:r>
            <a:endParaRPr lang="en-US" sz="4000" dirty="0"/>
          </a:p>
        </p:txBody>
      </p:sp>
    </p:spTree>
    <p:extLst>
      <p:ext uri="{BB962C8B-B14F-4D97-AF65-F5344CB8AC3E}">
        <p14:creationId xmlns:p14="http://schemas.microsoft.com/office/powerpoint/2010/main" val="3407696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Special Operations Forces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r>
              <a:rPr lang="en-US" dirty="0"/>
              <a:t>Originated during World War II</a:t>
            </a:r>
          </a:p>
          <a:p>
            <a:r>
              <a:rPr lang="en-US" dirty="0"/>
              <a:t>British Army developed concept</a:t>
            </a:r>
          </a:p>
          <a:p>
            <a:r>
              <a:rPr lang="en-US" dirty="0"/>
              <a:t>US SOF</a:t>
            </a:r>
          </a:p>
          <a:p>
            <a:pPr lvl="1"/>
            <a:r>
              <a:rPr lang="en-US" dirty="0"/>
              <a:t>Ranger</a:t>
            </a:r>
          </a:p>
          <a:p>
            <a:pPr lvl="1"/>
            <a:r>
              <a:rPr lang="en-US" dirty="0"/>
              <a:t>Office of Strategic Services (OSS)</a:t>
            </a:r>
          </a:p>
          <a:p>
            <a:pPr lvl="1"/>
            <a:r>
              <a:rPr lang="en-US" dirty="0"/>
              <a:t>Marine Raiders</a:t>
            </a:r>
          </a:p>
          <a:p>
            <a:pPr lvl="1"/>
            <a:r>
              <a:rPr lang="en-US" dirty="0"/>
              <a:t>Various provisional units with SOF missions</a:t>
            </a:r>
          </a:p>
          <a:p>
            <a:endParaRPr lang="en-US" dirty="0"/>
          </a:p>
        </p:txBody>
      </p:sp>
      <p:pic>
        <p:nvPicPr>
          <p:cNvPr id="5" name="Picture 4" descr="A close up of a sign&#10;&#10;Description automatically generated">
            <a:extLst>
              <a:ext uri="{FF2B5EF4-FFF2-40B4-BE49-F238E27FC236}">
                <a16:creationId xmlns:a16="http://schemas.microsoft.com/office/drawing/2014/main" id="{18D6BAF4-E83E-4B6B-97BC-90DB53381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0" y="2418394"/>
            <a:ext cx="2209800" cy="2315658"/>
          </a:xfrm>
          <a:prstGeom prst="rect">
            <a:avLst/>
          </a:prstGeom>
        </p:spPr>
      </p:pic>
    </p:spTree>
    <p:extLst>
      <p:ext uri="{BB962C8B-B14F-4D97-AF65-F5344CB8AC3E}">
        <p14:creationId xmlns:p14="http://schemas.microsoft.com/office/powerpoint/2010/main" val="57484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SOF Missions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600200"/>
            <a:ext cx="8229600" cy="4983162"/>
          </a:xfrm>
        </p:spPr>
        <p:txBody>
          <a:bodyPr>
            <a:normAutofit lnSpcReduction="10000"/>
          </a:bodyPr>
          <a:lstStyle/>
          <a:p>
            <a:r>
              <a:rPr lang="en-US" dirty="0"/>
              <a:t>Sabotage</a:t>
            </a:r>
          </a:p>
          <a:p>
            <a:r>
              <a:rPr lang="en-US" dirty="0"/>
              <a:t>Demolition</a:t>
            </a:r>
          </a:p>
          <a:p>
            <a:r>
              <a:rPr lang="en-US" dirty="0"/>
              <a:t>Support to Counterinsurgency</a:t>
            </a:r>
          </a:p>
          <a:p>
            <a:r>
              <a:rPr lang="en-US" dirty="0"/>
              <a:t>Security Force Assistance</a:t>
            </a:r>
          </a:p>
          <a:p>
            <a:r>
              <a:rPr lang="en-US" dirty="0"/>
              <a:t>Reconnaissance &amp; Surveillance (Intelligence)</a:t>
            </a:r>
          </a:p>
          <a:p>
            <a:r>
              <a:rPr lang="en-US" dirty="0"/>
              <a:t>Combat Diving</a:t>
            </a:r>
          </a:p>
          <a:p>
            <a:r>
              <a:rPr lang="en-US" dirty="0"/>
              <a:t>Elite Offensive Operations</a:t>
            </a:r>
          </a:p>
          <a:p>
            <a:r>
              <a:rPr lang="en-US" dirty="0"/>
              <a:t>Counterterrorism</a:t>
            </a:r>
          </a:p>
          <a:p>
            <a:r>
              <a:rPr lang="en-US" dirty="0"/>
              <a:t>Hostage Rescue</a:t>
            </a:r>
          </a:p>
        </p:txBody>
      </p:sp>
    </p:spTree>
    <p:extLst>
      <p:ext uri="{BB962C8B-B14F-4D97-AF65-F5344CB8AC3E}">
        <p14:creationId xmlns:p14="http://schemas.microsoft.com/office/powerpoint/2010/main" val="2189195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Why Now</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600200"/>
            <a:ext cx="8229600" cy="4983162"/>
          </a:xfrm>
        </p:spPr>
        <p:txBody>
          <a:bodyPr>
            <a:normAutofit fontScale="92500" lnSpcReduction="10000"/>
          </a:bodyPr>
          <a:lstStyle/>
          <a:p>
            <a:r>
              <a:rPr lang="en-US" dirty="0"/>
              <a:t>SOF have been used extensively in military operations since 2001</a:t>
            </a:r>
          </a:p>
          <a:p>
            <a:r>
              <a:rPr lang="en-US" dirty="0"/>
              <a:t>Force of choice in </a:t>
            </a:r>
            <a:r>
              <a:rPr lang="en-US" u="sng" dirty="0"/>
              <a:t>Counterinsurgency</a:t>
            </a:r>
            <a:r>
              <a:rPr lang="en-US" dirty="0"/>
              <a:t> and </a:t>
            </a:r>
            <a:r>
              <a:rPr lang="en-US" u="sng" dirty="0"/>
              <a:t>Counterterrorism</a:t>
            </a:r>
            <a:r>
              <a:rPr lang="en-US" dirty="0"/>
              <a:t> operations</a:t>
            </a:r>
          </a:p>
          <a:p>
            <a:r>
              <a:rPr lang="en-US" dirty="0"/>
              <a:t>Major Special Forces mission is training local military and security forces</a:t>
            </a:r>
          </a:p>
          <a:p>
            <a:r>
              <a:rPr lang="en-US" dirty="0"/>
              <a:t>Elite small team attack forces is another major strength of SOF</a:t>
            </a:r>
          </a:p>
          <a:p>
            <a:r>
              <a:rPr lang="en-US" dirty="0"/>
              <a:t>These are the missions we’ve been doing in Afghanistan, Iraq, and Syria</a:t>
            </a:r>
          </a:p>
          <a:p>
            <a:endParaRPr lang="en-US" dirty="0"/>
          </a:p>
        </p:txBody>
      </p:sp>
    </p:spTree>
    <p:extLst>
      <p:ext uri="{BB962C8B-B14F-4D97-AF65-F5344CB8AC3E}">
        <p14:creationId xmlns:p14="http://schemas.microsoft.com/office/powerpoint/2010/main" val="1305985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Why Now</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normAutofit fontScale="92500"/>
          </a:bodyPr>
          <a:lstStyle/>
          <a:p>
            <a:r>
              <a:rPr lang="en-US" dirty="0"/>
              <a:t>The missions in Iraq and Afghanistan have been so extensive, we’ve had to use conventional forces to do most of them</a:t>
            </a:r>
          </a:p>
          <a:p>
            <a:pPr lvl="1"/>
            <a:r>
              <a:rPr lang="en-US" dirty="0"/>
              <a:t>US Army combat brigades training the Iraqi &amp; Afghan military</a:t>
            </a:r>
          </a:p>
          <a:p>
            <a:pPr lvl="1"/>
            <a:r>
              <a:rPr lang="en-US" dirty="0"/>
              <a:t>Military Police training the Iraqi &amp; Afghan Police &amp; security forces</a:t>
            </a:r>
          </a:p>
          <a:p>
            <a:r>
              <a:rPr lang="en-US" dirty="0"/>
              <a:t>SOF forces focus on training Iraqi &amp; Afghan SOF forces and conducting elite combat missions</a:t>
            </a:r>
          </a:p>
        </p:txBody>
      </p:sp>
    </p:spTree>
    <p:extLst>
      <p:ext uri="{BB962C8B-B14F-4D97-AF65-F5344CB8AC3E}">
        <p14:creationId xmlns:p14="http://schemas.microsoft.com/office/powerpoint/2010/main" val="86021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219200" y="274638"/>
            <a:ext cx="6934200" cy="1143000"/>
          </a:xfrm>
        </p:spPr>
        <p:txBody>
          <a:bodyPr>
            <a:normAutofit/>
          </a:bodyPr>
          <a:lstStyle/>
          <a:p>
            <a:r>
              <a:rPr lang="en-US" altLang="en-US" dirty="0"/>
              <a:t>Check on Learning</a:t>
            </a:r>
          </a:p>
        </p:txBody>
      </p:sp>
      <p:sp>
        <p:nvSpPr>
          <p:cNvPr id="4" name="TextBox 3">
            <a:extLst>
              <a:ext uri="{FF2B5EF4-FFF2-40B4-BE49-F238E27FC236}">
                <a16:creationId xmlns:a16="http://schemas.microsoft.com/office/drawing/2014/main" id="{00585359-9679-4730-A722-AF393EDDD3BE}"/>
              </a:ext>
            </a:extLst>
          </p:cNvPr>
          <p:cNvSpPr txBox="1"/>
          <p:nvPr/>
        </p:nvSpPr>
        <p:spPr>
          <a:xfrm>
            <a:off x="838200" y="1981200"/>
            <a:ext cx="7696200" cy="3816429"/>
          </a:xfrm>
          <a:prstGeom prst="rect">
            <a:avLst/>
          </a:prstGeom>
          <a:noFill/>
        </p:spPr>
        <p:txBody>
          <a:bodyPr wrap="square" rtlCol="0">
            <a:spAutoFit/>
          </a:bodyPr>
          <a:lstStyle/>
          <a:p>
            <a:pPr marL="514350" indent="-514350">
              <a:buFont typeface="+mj-lt"/>
              <a:buAutoNum type="arabicPeriod"/>
            </a:pPr>
            <a:r>
              <a:rPr lang="en-US" sz="3200" dirty="0"/>
              <a:t>Name three of the current US Military special operations forces</a:t>
            </a:r>
          </a:p>
          <a:p>
            <a:pPr marL="514350" indent="-514350">
              <a:buFont typeface="+mj-lt"/>
              <a:buAutoNum type="arabicPeriod"/>
            </a:pPr>
            <a:endParaRPr lang="en-US" sz="3200" dirty="0"/>
          </a:p>
          <a:p>
            <a:pPr marL="514350" indent="-514350">
              <a:buFont typeface="+mj-lt"/>
              <a:buAutoNum type="arabicPeriod"/>
            </a:pPr>
            <a:r>
              <a:rPr lang="en-US" sz="3200" dirty="0"/>
              <a:t>Name three SOF missions.</a:t>
            </a:r>
          </a:p>
          <a:p>
            <a:pPr marL="514350" indent="-514350">
              <a:buFont typeface="+mj-lt"/>
              <a:buAutoNum type="arabicPeriod"/>
            </a:pPr>
            <a:endParaRPr lang="en-US" sz="3200" dirty="0"/>
          </a:p>
          <a:p>
            <a:pPr marL="514350" indent="-514350">
              <a:buFont typeface="+mj-lt"/>
              <a:buAutoNum type="arabicPeriod"/>
            </a:pPr>
            <a:r>
              <a:rPr lang="en-US" sz="3200" dirty="0"/>
              <a:t>Why have SOF forces been used so extensively in Iraq &amp; Afghanistan?</a:t>
            </a:r>
          </a:p>
          <a:p>
            <a:endParaRPr lang="en-US" dirty="0"/>
          </a:p>
        </p:txBody>
      </p:sp>
    </p:spTree>
    <p:extLst>
      <p:ext uri="{BB962C8B-B14F-4D97-AF65-F5344CB8AC3E}">
        <p14:creationId xmlns:p14="http://schemas.microsoft.com/office/powerpoint/2010/main" val="7758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TECHNOLOGY</a:t>
            </a:r>
          </a:p>
        </p:txBody>
      </p:sp>
      <p:sp>
        <p:nvSpPr>
          <p:cNvPr id="5" name="Text Placeholder 4"/>
          <p:cNvSpPr>
            <a:spLocks noGrp="1"/>
          </p:cNvSpPr>
          <p:nvPr>
            <p:ph type="body" idx="1"/>
          </p:nvPr>
        </p:nvSpPr>
        <p:spPr>
          <a:xfrm>
            <a:off x="520930" y="4557712"/>
            <a:ext cx="7937269" cy="1362075"/>
          </a:xfrm>
        </p:spPr>
        <p:txBody>
          <a:bodyPr>
            <a:normAutofit/>
          </a:bodyPr>
          <a:lstStyle/>
          <a:p>
            <a:r>
              <a:rPr lang="en-US" dirty="0"/>
              <a:t>B3. Explain how technology in warfighting has changed both the nature of war and the warriors</a:t>
            </a:r>
          </a:p>
          <a:p>
            <a:endParaRPr lang="en-US" dirty="0"/>
          </a:p>
        </p:txBody>
      </p:sp>
    </p:spTree>
    <p:extLst>
      <p:ext uri="{BB962C8B-B14F-4D97-AF65-F5344CB8AC3E}">
        <p14:creationId xmlns:p14="http://schemas.microsoft.com/office/powerpoint/2010/main" val="1962523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t>Explain how Soldier Care, Diversity and Equal Opportunity programs in the US Military tie the armed services to the community.</a:t>
            </a:r>
          </a:p>
          <a:p>
            <a:pPr marL="514350" indent="-228600">
              <a:spcBef>
                <a:spcPts val="25"/>
              </a:spcBef>
              <a:buFont typeface="+mj-lt"/>
              <a:buAutoNum type="arabicPeriod"/>
            </a:pPr>
            <a:r>
              <a:rPr lang="en-US" dirty="0"/>
              <a:t>Explain the role Special Operations Forces have played in the wars of the early Twenty-first Century</a:t>
            </a:r>
          </a:p>
          <a:p>
            <a:pPr marL="514350" indent="-228600">
              <a:spcBef>
                <a:spcPts val="25"/>
              </a:spcBef>
              <a:buFont typeface="+mj-lt"/>
              <a:buAutoNum type="arabicPeriod"/>
            </a:pPr>
            <a:r>
              <a:rPr lang="en-US" dirty="0">
                <a:highlight>
                  <a:srgbClr val="FFFF00"/>
                </a:highlight>
              </a:rPr>
              <a:t>Explain how technology in warfighting has changed both the nature of war and the warriors</a:t>
            </a:r>
          </a:p>
          <a:p>
            <a:pPr marL="514350" indent="-228600">
              <a:spcBef>
                <a:spcPts val="25"/>
              </a:spcBef>
              <a:buFont typeface="+mj-lt"/>
              <a:buAutoNum type="arabicPeriod"/>
            </a:pPr>
            <a:r>
              <a:rPr lang="en-US" dirty="0"/>
              <a:t>Explain how the Draft functions in the United States and why it still exists</a:t>
            </a:r>
          </a:p>
          <a:p>
            <a:pPr marL="514350" indent="-228600">
              <a:spcBef>
                <a:spcPts val="25"/>
              </a:spcBef>
              <a:buFont typeface="+mj-lt"/>
              <a:buAutoNum type="arabicPeriod"/>
            </a:pPr>
            <a:r>
              <a:rPr lang="en-US" dirty="0"/>
              <a:t>Explain how the armed services manage deployments, and the ramifications of those policies</a:t>
            </a:r>
          </a:p>
          <a:p>
            <a:pPr marL="514350" indent="-228600">
              <a:spcBef>
                <a:spcPts val="25"/>
              </a:spcBef>
              <a:buFont typeface="+mj-lt"/>
              <a:buAutoNum type="arabicPeriod"/>
            </a:pPr>
            <a:r>
              <a:rPr lang="en-US" dirty="0"/>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What types of technology have influenced changes in the nature of war?</a:t>
            </a:r>
            <a:endParaRPr lang="en-US" sz="4000" dirty="0">
              <a:highlight>
                <a:srgbClr val="FFFF00"/>
              </a:highlight>
            </a:endParaRPr>
          </a:p>
        </p:txBody>
      </p:sp>
    </p:spTree>
    <p:extLst>
      <p:ext uri="{BB962C8B-B14F-4D97-AF65-F5344CB8AC3E}">
        <p14:creationId xmlns:p14="http://schemas.microsoft.com/office/powerpoint/2010/main" val="886476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Technology</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600200"/>
            <a:ext cx="6324600" cy="4525963"/>
          </a:xfrm>
        </p:spPr>
        <p:txBody>
          <a:bodyPr/>
          <a:lstStyle/>
          <a:p>
            <a:r>
              <a:rPr lang="en-US" dirty="0"/>
              <a:t>Changes the nature of warfare</a:t>
            </a:r>
          </a:p>
          <a:p>
            <a:r>
              <a:rPr lang="en-US" dirty="0"/>
              <a:t>Historical Technology Innovations</a:t>
            </a:r>
          </a:p>
          <a:p>
            <a:pPr lvl="1"/>
            <a:r>
              <a:rPr lang="en-US" dirty="0"/>
              <a:t>Guns (over spears, arrows, swords)</a:t>
            </a:r>
          </a:p>
          <a:p>
            <a:pPr lvl="1"/>
            <a:r>
              <a:rPr lang="en-US" dirty="0"/>
              <a:t>Machineguns</a:t>
            </a:r>
          </a:p>
          <a:p>
            <a:pPr lvl="1"/>
            <a:r>
              <a:rPr lang="en-US" dirty="0"/>
              <a:t>Balloons </a:t>
            </a:r>
          </a:p>
          <a:p>
            <a:pPr lvl="1"/>
            <a:r>
              <a:rPr lang="en-US" dirty="0"/>
              <a:t>Airplanes</a:t>
            </a:r>
          </a:p>
          <a:p>
            <a:pPr lvl="1"/>
            <a:r>
              <a:rPr lang="en-US" dirty="0"/>
              <a:t>Tanks</a:t>
            </a:r>
          </a:p>
          <a:p>
            <a:pPr lvl="1"/>
            <a:r>
              <a:rPr lang="en-US" dirty="0"/>
              <a:t>Submarines</a:t>
            </a:r>
          </a:p>
          <a:p>
            <a:pPr lvl="1"/>
            <a:endParaRPr lang="en-US" dirty="0"/>
          </a:p>
          <a:p>
            <a:pPr lvl="1"/>
            <a:endParaRPr lang="en-US" dirty="0"/>
          </a:p>
        </p:txBody>
      </p:sp>
      <p:sp>
        <p:nvSpPr>
          <p:cNvPr id="4" name="Content Placeholder 2">
            <a:extLst>
              <a:ext uri="{FF2B5EF4-FFF2-40B4-BE49-F238E27FC236}">
                <a16:creationId xmlns:a16="http://schemas.microsoft.com/office/drawing/2014/main" id="{993ED9E7-DB45-40D9-BE32-DB363D723271}"/>
              </a:ext>
            </a:extLst>
          </p:cNvPr>
          <p:cNvSpPr txBox="1">
            <a:spLocks/>
          </p:cNvSpPr>
          <p:nvPr/>
        </p:nvSpPr>
        <p:spPr>
          <a:xfrm>
            <a:off x="4085771" y="3223532"/>
            <a:ext cx="4572000" cy="2902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t>Radar</a:t>
            </a:r>
          </a:p>
          <a:p>
            <a:pPr lvl="1"/>
            <a:r>
              <a:rPr lang="en-US" dirty="0"/>
              <a:t>Helicopters</a:t>
            </a:r>
          </a:p>
          <a:p>
            <a:pPr lvl="1"/>
            <a:r>
              <a:rPr lang="en-US" dirty="0"/>
              <a:t>Computers</a:t>
            </a:r>
          </a:p>
          <a:p>
            <a:pPr lvl="1"/>
            <a:r>
              <a:rPr lang="en-US" dirty="0"/>
              <a:t>Nuclear warfare</a:t>
            </a:r>
          </a:p>
          <a:p>
            <a:pPr lvl="1"/>
            <a:r>
              <a:rPr lang="en-US" dirty="0"/>
              <a:t>Missiles</a:t>
            </a:r>
          </a:p>
          <a:p>
            <a:pPr lvl="1"/>
            <a:endParaRPr lang="en-US" dirty="0"/>
          </a:p>
          <a:p>
            <a:pPr lvl="1"/>
            <a:endParaRPr lang="en-US" dirty="0"/>
          </a:p>
        </p:txBody>
      </p:sp>
    </p:spTree>
    <p:extLst>
      <p:ext uri="{BB962C8B-B14F-4D97-AF65-F5344CB8AC3E}">
        <p14:creationId xmlns:p14="http://schemas.microsoft.com/office/powerpoint/2010/main" val="2216910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indoor, table, sitting, counter&#10;&#10;Description automatically generated">
            <a:extLst>
              <a:ext uri="{FF2B5EF4-FFF2-40B4-BE49-F238E27FC236}">
                <a16:creationId xmlns:a16="http://schemas.microsoft.com/office/drawing/2014/main" id="{34DE7EA2-0C7A-4646-A677-D560F362F1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134388"/>
            <a:ext cx="2552432" cy="1898371"/>
          </a:xfrm>
          <a:prstGeom prst="rect">
            <a:avLst/>
          </a:prstGeom>
        </p:spPr>
      </p:pic>
      <p:pic>
        <p:nvPicPr>
          <p:cNvPr id="7" name="Picture 6" descr="A person riding a horse drawn carriage&#10;&#10;Description automatically generated">
            <a:extLst>
              <a:ext uri="{FF2B5EF4-FFF2-40B4-BE49-F238E27FC236}">
                <a16:creationId xmlns:a16="http://schemas.microsoft.com/office/drawing/2014/main" id="{1FEC691A-DF64-4D95-8016-D6981DC3AF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608" y="134389"/>
            <a:ext cx="2686054" cy="1898372"/>
          </a:xfrm>
          <a:prstGeom prst="rect">
            <a:avLst/>
          </a:prstGeom>
        </p:spPr>
      </p:pic>
      <p:pic>
        <p:nvPicPr>
          <p:cNvPr id="9" name="Picture 8" descr="A large balloon in the air&#10;&#10;Description automatically generated">
            <a:extLst>
              <a:ext uri="{FF2B5EF4-FFF2-40B4-BE49-F238E27FC236}">
                <a16:creationId xmlns:a16="http://schemas.microsoft.com/office/drawing/2014/main" id="{2BF44421-79AE-4EB1-AFFD-131B3A6433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7600" y="76592"/>
            <a:ext cx="1648691" cy="2025843"/>
          </a:xfrm>
          <a:prstGeom prst="rect">
            <a:avLst/>
          </a:prstGeom>
        </p:spPr>
      </p:pic>
      <p:pic>
        <p:nvPicPr>
          <p:cNvPr id="11" name="Picture 10" descr="A picture containing plane, outdoor, transport, airplane&#10;&#10;Description automatically generated">
            <a:extLst>
              <a:ext uri="{FF2B5EF4-FFF2-40B4-BE49-F238E27FC236}">
                <a16:creationId xmlns:a16="http://schemas.microsoft.com/office/drawing/2014/main" id="{00092FCF-268F-42A9-9193-1F9CB779FD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32759"/>
            <a:ext cx="3867151" cy="2351711"/>
          </a:xfrm>
          <a:prstGeom prst="rect">
            <a:avLst/>
          </a:prstGeom>
        </p:spPr>
      </p:pic>
      <p:pic>
        <p:nvPicPr>
          <p:cNvPr id="13" name="Picture 12" descr="A group of people in a boat on a body of water&#10;&#10;Description automatically generated">
            <a:extLst>
              <a:ext uri="{FF2B5EF4-FFF2-40B4-BE49-F238E27FC236}">
                <a16:creationId xmlns:a16="http://schemas.microsoft.com/office/drawing/2014/main" id="{88153A24-87D1-4899-8152-549C204F13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2210" y="2108620"/>
            <a:ext cx="4514850" cy="2247900"/>
          </a:xfrm>
          <a:prstGeom prst="rect">
            <a:avLst/>
          </a:prstGeom>
        </p:spPr>
      </p:pic>
      <p:pic>
        <p:nvPicPr>
          <p:cNvPr id="15" name="Picture 14" descr="A picture containing outdoor, photo, black, old&#10;&#10;Description automatically generated">
            <a:extLst>
              <a:ext uri="{FF2B5EF4-FFF2-40B4-BE49-F238E27FC236}">
                <a16:creationId xmlns:a16="http://schemas.microsoft.com/office/drawing/2014/main" id="{3C2693E1-A2D9-4F8F-8333-8B64A714001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46" y="4497975"/>
            <a:ext cx="2738540" cy="2351712"/>
          </a:xfrm>
          <a:prstGeom prst="rect">
            <a:avLst/>
          </a:prstGeom>
        </p:spPr>
      </p:pic>
      <p:pic>
        <p:nvPicPr>
          <p:cNvPr id="17" name="Picture 16" descr="A picture containing mountain, outdoor, small, train&#10;&#10;Description automatically generated">
            <a:extLst>
              <a:ext uri="{FF2B5EF4-FFF2-40B4-BE49-F238E27FC236}">
                <a16:creationId xmlns:a16="http://schemas.microsoft.com/office/drawing/2014/main" id="{2F567BE1-9CFD-4CA0-8CC7-E8F222B245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2262" y="4432379"/>
            <a:ext cx="3075700" cy="2417308"/>
          </a:xfrm>
          <a:prstGeom prst="rect">
            <a:avLst/>
          </a:prstGeom>
        </p:spPr>
      </p:pic>
      <p:pic>
        <p:nvPicPr>
          <p:cNvPr id="19" name="Picture 18" descr="A picture containing outdoor, spring, field, grass&#10;&#10;Description automatically generated">
            <a:extLst>
              <a:ext uri="{FF2B5EF4-FFF2-40B4-BE49-F238E27FC236}">
                <a16:creationId xmlns:a16="http://schemas.microsoft.com/office/drawing/2014/main" id="{8CE5B0D4-9008-494D-9F1A-66BE55C1882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2634" y="4384470"/>
            <a:ext cx="1919270" cy="2417308"/>
          </a:xfrm>
          <a:prstGeom prst="rect">
            <a:avLst/>
          </a:prstGeom>
        </p:spPr>
      </p:pic>
      <p:pic>
        <p:nvPicPr>
          <p:cNvPr id="21" name="Picture 20" descr="A picture containing outdoor, weapon, photo, old&#10;&#10;Description automatically generated">
            <a:extLst>
              <a:ext uri="{FF2B5EF4-FFF2-40B4-BE49-F238E27FC236}">
                <a16:creationId xmlns:a16="http://schemas.microsoft.com/office/drawing/2014/main" id="{63CD0649-0BC4-42A3-84E7-F9A4C69FAC5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60439" y="4547755"/>
            <a:ext cx="2257424" cy="2090737"/>
          </a:xfrm>
          <a:prstGeom prst="rect">
            <a:avLst/>
          </a:prstGeom>
        </p:spPr>
      </p:pic>
    </p:spTree>
    <p:extLst>
      <p:ext uri="{BB962C8B-B14F-4D97-AF65-F5344CB8AC3E}">
        <p14:creationId xmlns:p14="http://schemas.microsoft.com/office/powerpoint/2010/main" val="3905484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Modern Innovations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r>
              <a:rPr lang="en-US" dirty="0"/>
              <a:t>GPS</a:t>
            </a:r>
          </a:p>
          <a:p>
            <a:r>
              <a:rPr lang="en-US" dirty="0"/>
              <a:t>Tracking Terrorist Funding</a:t>
            </a:r>
          </a:p>
          <a:p>
            <a:r>
              <a:rPr lang="en-US" dirty="0"/>
              <a:t>IEDs</a:t>
            </a:r>
          </a:p>
          <a:p>
            <a:r>
              <a:rPr lang="en-US" dirty="0"/>
              <a:t>Counter-IEDs</a:t>
            </a:r>
          </a:p>
          <a:p>
            <a:r>
              <a:rPr lang="en-US" dirty="0"/>
              <a:t>Unmanned aerial vehicles</a:t>
            </a:r>
          </a:p>
          <a:p>
            <a:r>
              <a:rPr lang="en-US" dirty="0"/>
              <a:t>Prosthetic devices</a:t>
            </a:r>
          </a:p>
          <a:p>
            <a:r>
              <a:rPr lang="en-US" dirty="0"/>
              <a:t>Robotics</a:t>
            </a:r>
          </a:p>
        </p:txBody>
      </p:sp>
    </p:spTree>
    <p:extLst>
      <p:ext uri="{BB962C8B-B14F-4D97-AF65-F5344CB8AC3E}">
        <p14:creationId xmlns:p14="http://schemas.microsoft.com/office/powerpoint/2010/main" val="104697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SOLDIER CARE, DIVERSITY, &amp; </a:t>
            </a:r>
            <a:br>
              <a:rPr lang="en-US" dirty="0"/>
            </a:br>
            <a:r>
              <a:rPr lang="en-US" dirty="0"/>
              <a:t>EQUAL OPPORTUNITY</a:t>
            </a:r>
          </a:p>
        </p:txBody>
      </p:sp>
      <p:sp>
        <p:nvSpPr>
          <p:cNvPr id="5" name="Text Placeholder 4"/>
          <p:cNvSpPr>
            <a:spLocks noGrp="1"/>
          </p:cNvSpPr>
          <p:nvPr>
            <p:ph type="body" idx="1"/>
          </p:nvPr>
        </p:nvSpPr>
        <p:spPr/>
        <p:txBody>
          <a:bodyPr/>
          <a:lstStyle/>
          <a:p>
            <a:r>
              <a:rPr lang="en-US" dirty="0"/>
              <a:t>B1. Explain how Soldier Care, Diversity, and Equal Opportunity programs in the US Military tie the armed services to the community.</a:t>
            </a:r>
          </a:p>
        </p:txBody>
      </p:sp>
    </p:spTree>
    <p:extLst>
      <p:ext uri="{BB962C8B-B14F-4D97-AF65-F5344CB8AC3E}">
        <p14:creationId xmlns:p14="http://schemas.microsoft.com/office/powerpoint/2010/main" val="1099224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elmet&#10;&#10;Description automatically generated">
            <a:extLst>
              <a:ext uri="{FF2B5EF4-FFF2-40B4-BE49-F238E27FC236}">
                <a16:creationId xmlns:a16="http://schemas.microsoft.com/office/drawing/2014/main" id="{C2374773-9A26-4D96-BA1E-E12E7D42BC2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5000"/>
          <a:stretch/>
        </p:blipFill>
        <p:spPr>
          <a:xfrm>
            <a:off x="0" y="2057400"/>
            <a:ext cx="2286000" cy="2036064"/>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8241B756-D85F-43D9-8365-7DFBB35BE5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03193"/>
            <a:ext cx="5715000" cy="2143125"/>
          </a:xfrm>
          <a:prstGeom prst="rect">
            <a:avLst/>
          </a:prstGeom>
        </p:spPr>
      </p:pic>
      <p:pic>
        <p:nvPicPr>
          <p:cNvPr id="9" name="Picture 8" descr="A picture containing small, brown, train, sitting&#10;&#10;Description automatically generated">
            <a:extLst>
              <a:ext uri="{FF2B5EF4-FFF2-40B4-BE49-F238E27FC236}">
                <a16:creationId xmlns:a16="http://schemas.microsoft.com/office/drawing/2014/main" id="{E4D7F221-5BF2-48A7-A6E0-2D7326441C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97066"/>
            <a:ext cx="4038600" cy="2757447"/>
          </a:xfrm>
          <a:prstGeom prst="rect">
            <a:avLst/>
          </a:prstGeom>
        </p:spPr>
      </p:pic>
      <p:pic>
        <p:nvPicPr>
          <p:cNvPr id="1026" name="Picture 2" descr="See the source image">
            <a:extLst>
              <a:ext uri="{FF2B5EF4-FFF2-40B4-BE49-F238E27FC236}">
                <a16:creationId xmlns:a16="http://schemas.microsoft.com/office/drawing/2014/main" id="{6DE81B18-6B7A-4E89-84DE-E0AE3BAE88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458556"/>
            <a:ext cx="5105400" cy="340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lane flying in the air&#10;&#10;Description automatically generated">
            <a:extLst>
              <a:ext uri="{FF2B5EF4-FFF2-40B4-BE49-F238E27FC236}">
                <a16:creationId xmlns:a16="http://schemas.microsoft.com/office/drawing/2014/main" id="{5503FDFC-5641-451A-8638-EB4A67B00C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2126961"/>
            <a:ext cx="2809875" cy="1828800"/>
          </a:xfrm>
          <a:prstGeom prst="rect">
            <a:avLst/>
          </a:prstGeom>
        </p:spPr>
      </p:pic>
      <p:pic>
        <p:nvPicPr>
          <p:cNvPr id="13" name="Picture 12" descr="A person standing in a room&#10;&#10;Description automatically generated">
            <a:extLst>
              <a:ext uri="{FF2B5EF4-FFF2-40B4-BE49-F238E27FC236}">
                <a16:creationId xmlns:a16="http://schemas.microsoft.com/office/drawing/2014/main" id="{EEC75B29-24E2-47BA-8811-D7D1C038BE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9629" y="63742"/>
            <a:ext cx="2284667" cy="3403600"/>
          </a:xfrm>
          <a:prstGeom prst="rect">
            <a:avLst/>
          </a:prstGeom>
        </p:spPr>
      </p:pic>
      <p:pic>
        <p:nvPicPr>
          <p:cNvPr id="15" name="Picture 14" descr="A picture containing man, green, truck, water&#10;&#10;Description automatically generated">
            <a:extLst>
              <a:ext uri="{FF2B5EF4-FFF2-40B4-BE49-F238E27FC236}">
                <a16:creationId xmlns:a16="http://schemas.microsoft.com/office/drawing/2014/main" id="{85938945-9FA0-44C0-9C43-982311A584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16657" y="1739218"/>
            <a:ext cx="2057400" cy="2057400"/>
          </a:xfrm>
          <a:prstGeom prst="rect">
            <a:avLst/>
          </a:prstGeom>
        </p:spPr>
      </p:pic>
    </p:spTree>
    <p:extLst>
      <p:ext uri="{BB962C8B-B14F-4D97-AF65-F5344CB8AC3E}">
        <p14:creationId xmlns:p14="http://schemas.microsoft.com/office/powerpoint/2010/main" val="2399050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on Learning</a:t>
            </a:r>
          </a:p>
        </p:txBody>
      </p:sp>
      <p:sp>
        <p:nvSpPr>
          <p:cNvPr id="3" name="Content Placeholder 2"/>
          <p:cNvSpPr>
            <a:spLocks noGrp="1"/>
          </p:cNvSpPr>
          <p:nvPr>
            <p:ph idx="1"/>
          </p:nvPr>
        </p:nvSpPr>
        <p:spPr>
          <a:xfrm>
            <a:off x="990600" y="1600200"/>
            <a:ext cx="7696200" cy="4525963"/>
          </a:xfrm>
        </p:spPr>
        <p:txBody>
          <a:bodyPr>
            <a:normAutofit/>
          </a:bodyPr>
          <a:lstStyle/>
          <a:p>
            <a:pPr marL="0" indent="0">
              <a:buNone/>
            </a:pPr>
            <a:endParaRPr lang="en-US" altLang="en-US" dirty="0"/>
          </a:p>
          <a:p>
            <a:pPr marL="0" indent="0">
              <a:buNone/>
            </a:pPr>
            <a:r>
              <a:rPr lang="en-US" altLang="en-US" dirty="0"/>
              <a:t>Name five historical technological innovations that changed warfare.</a:t>
            </a:r>
          </a:p>
          <a:p>
            <a:pPr marL="0" indent="0">
              <a:buNone/>
            </a:pPr>
            <a:endParaRPr lang="en-US" altLang="en-US" dirty="0"/>
          </a:p>
          <a:p>
            <a:pPr marL="0" indent="0">
              <a:buNone/>
            </a:pPr>
            <a:r>
              <a:rPr lang="en-US" altLang="en-US" dirty="0"/>
              <a:t>Name five current (past 20 years) innovations that are changing warfare</a:t>
            </a:r>
          </a:p>
        </p:txBody>
      </p:sp>
    </p:spTree>
    <p:extLst>
      <p:ext uri="{BB962C8B-B14F-4D97-AF65-F5344CB8AC3E}">
        <p14:creationId xmlns:p14="http://schemas.microsoft.com/office/powerpoint/2010/main" val="267134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7162800" cy="1143000"/>
          </a:xfrm>
        </p:spPr>
        <p:txBody>
          <a:bodyPr>
            <a:normAutofit/>
          </a:bodyPr>
          <a:lstStyle/>
          <a:p>
            <a:r>
              <a:rPr lang="en-US" sz="4000" b="1" cap="all" dirty="0">
                <a:solidFill>
                  <a:prstClr val="black"/>
                </a:solidFill>
              </a:rPr>
              <a:t>THE DRAFT</a:t>
            </a:r>
            <a:endParaRPr lang="en-US" dirty="0"/>
          </a:p>
        </p:txBody>
      </p:sp>
      <p:sp>
        <p:nvSpPr>
          <p:cNvPr id="7" name="TextBox 6">
            <a:extLst>
              <a:ext uri="{FF2B5EF4-FFF2-40B4-BE49-F238E27FC236}">
                <a16:creationId xmlns:a16="http://schemas.microsoft.com/office/drawing/2014/main" id="{D79B8F2D-56AF-43D3-8C44-B7DA709BDA2C}"/>
              </a:ext>
            </a:extLst>
          </p:cNvPr>
          <p:cNvSpPr txBox="1"/>
          <p:nvPr/>
        </p:nvSpPr>
        <p:spPr>
          <a:xfrm>
            <a:off x="990600" y="4942582"/>
            <a:ext cx="7162800" cy="1077218"/>
          </a:xfrm>
          <a:prstGeom prst="rect">
            <a:avLst/>
          </a:prstGeom>
          <a:noFill/>
        </p:spPr>
        <p:txBody>
          <a:bodyPr wrap="square" rtlCol="0" anchor="b">
            <a:spAutoFit/>
          </a:bodyPr>
          <a:lstStyle/>
          <a:p>
            <a:pPr>
              <a:spcBef>
                <a:spcPct val="20000"/>
              </a:spcBef>
            </a:pPr>
            <a:r>
              <a:rPr lang="en-US" sz="2000" dirty="0">
                <a:solidFill>
                  <a:prstClr val="black">
                    <a:tint val="75000"/>
                  </a:prstClr>
                </a:solidFill>
              </a:rPr>
              <a:t>B4. Explain how the Draft functions in the United States and why it still exists</a:t>
            </a:r>
          </a:p>
          <a:p>
            <a:pPr>
              <a:spcBef>
                <a:spcPct val="20000"/>
              </a:spcBef>
            </a:pPr>
            <a:endParaRPr lang="en-US" sz="2000" dirty="0">
              <a:solidFill>
                <a:schemeClr val="tx1">
                  <a:tint val="75000"/>
                </a:schemeClr>
              </a:solidFill>
            </a:endParaRPr>
          </a:p>
        </p:txBody>
      </p:sp>
    </p:spTree>
    <p:extLst>
      <p:ext uri="{BB962C8B-B14F-4D97-AF65-F5344CB8AC3E}">
        <p14:creationId xmlns:p14="http://schemas.microsoft.com/office/powerpoint/2010/main" val="1604773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t>Explain how Soldier Care, Diversity and Equal Opportunity programs in the US Military tie the armed services to the community.</a:t>
            </a:r>
          </a:p>
          <a:p>
            <a:pPr marL="514350" indent="-228600">
              <a:spcBef>
                <a:spcPts val="25"/>
              </a:spcBef>
              <a:buFont typeface="+mj-lt"/>
              <a:buAutoNum type="arabicPeriod"/>
            </a:pPr>
            <a:r>
              <a:rPr lang="en-US" dirty="0"/>
              <a:t>Explain the role Special Operations Forces have played in the wars of the early Twenty-first Century</a:t>
            </a:r>
          </a:p>
          <a:p>
            <a:pPr marL="514350" indent="-228600">
              <a:spcBef>
                <a:spcPts val="25"/>
              </a:spcBef>
              <a:buFont typeface="+mj-lt"/>
              <a:buAutoNum type="arabicPeriod"/>
            </a:pPr>
            <a:r>
              <a:rPr lang="en-US" dirty="0"/>
              <a:t>Explain how technology in warfighting has changed both the nature of war and the warriors</a:t>
            </a:r>
          </a:p>
          <a:p>
            <a:pPr marL="514350" indent="-228600">
              <a:spcBef>
                <a:spcPts val="25"/>
              </a:spcBef>
              <a:buFont typeface="+mj-lt"/>
              <a:buAutoNum type="arabicPeriod"/>
            </a:pPr>
            <a:r>
              <a:rPr lang="en-US" dirty="0">
                <a:highlight>
                  <a:srgbClr val="FFFF00"/>
                </a:highlight>
              </a:rPr>
              <a:t>Explain how the Draft functions in the United States and why it still exists</a:t>
            </a:r>
          </a:p>
          <a:p>
            <a:pPr marL="514350" indent="-228600">
              <a:spcBef>
                <a:spcPts val="25"/>
              </a:spcBef>
              <a:buFont typeface="+mj-lt"/>
              <a:buAutoNum type="arabicPeriod"/>
            </a:pPr>
            <a:r>
              <a:rPr lang="en-US" dirty="0"/>
              <a:t>Explain how the armed services manage deployments, and the ramifications of those policies</a:t>
            </a:r>
          </a:p>
          <a:p>
            <a:pPr marL="514350" indent="-228600">
              <a:spcBef>
                <a:spcPts val="25"/>
              </a:spcBef>
              <a:buFont typeface="+mj-lt"/>
              <a:buAutoNum type="arabicPeriod"/>
            </a:pPr>
            <a:r>
              <a:rPr lang="en-US" dirty="0"/>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Why do we have a Selective Service System, and how is it changing to keep up with the times?</a:t>
            </a:r>
            <a:endParaRPr lang="en-US" sz="4000" dirty="0">
              <a:highlight>
                <a:srgbClr val="FFFF00"/>
              </a:highlight>
            </a:endParaRPr>
          </a:p>
        </p:txBody>
      </p:sp>
    </p:spTree>
    <p:extLst>
      <p:ext uri="{BB962C8B-B14F-4D97-AF65-F5344CB8AC3E}">
        <p14:creationId xmlns:p14="http://schemas.microsoft.com/office/powerpoint/2010/main" val="38170067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What’s a Draft?</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pPr marL="0" indent="0">
              <a:buNone/>
            </a:pPr>
            <a:r>
              <a:rPr lang="en-US" dirty="0"/>
              <a:t>Draft = Conscription</a:t>
            </a:r>
          </a:p>
          <a:p>
            <a:pPr marL="0" indent="0">
              <a:buNone/>
            </a:pPr>
            <a:r>
              <a:rPr lang="en-US" dirty="0"/>
              <a:t>The compulsory enrollment of persons especially for military service</a:t>
            </a:r>
          </a:p>
          <a:p>
            <a:pPr marL="0" indent="0">
              <a:buNone/>
            </a:pPr>
            <a:endParaRPr lang="en-US" dirty="0"/>
          </a:p>
          <a:p>
            <a:pPr marL="0" indent="0">
              <a:buNone/>
            </a:pPr>
            <a:r>
              <a:rPr lang="en-US" dirty="0"/>
              <a:t>When a country uses a draft, that means that young adults are required to join the military for a specified time (often 2 years), then be available to be called back up if needed.</a:t>
            </a:r>
          </a:p>
        </p:txBody>
      </p:sp>
    </p:spTree>
    <p:extLst>
      <p:ext uri="{BB962C8B-B14F-4D97-AF65-F5344CB8AC3E}">
        <p14:creationId xmlns:p14="http://schemas.microsoft.com/office/powerpoint/2010/main" val="762119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066800" y="273050"/>
            <a:ext cx="7010400" cy="1327150"/>
          </a:xfrm>
        </p:spPr>
        <p:txBody>
          <a:bodyPr anchor="ctr">
            <a:normAutofit/>
          </a:bodyPr>
          <a:lstStyle/>
          <a:p>
            <a:r>
              <a:rPr lang="en-US" dirty="0"/>
              <a:t>History of US Draft</a:t>
            </a:r>
          </a:p>
        </p:txBody>
      </p:sp>
      <p:pic>
        <p:nvPicPr>
          <p:cNvPr id="4" name="Picture 3" descr="See the source image">
            <a:extLst>
              <a:ext uri="{FF2B5EF4-FFF2-40B4-BE49-F238E27FC236}">
                <a16:creationId xmlns:a16="http://schemas.microsoft.com/office/drawing/2014/main" id="{6EEE4098-F5A1-4944-9FBC-AB8422C5E5BB}"/>
              </a:ext>
            </a:extLst>
          </p:cNvPr>
          <p:cNvPicPr/>
          <p:nvPr/>
        </p:nvPicPr>
        <p:blipFill rotWithShape="1">
          <a:blip r:embed="rId2">
            <a:extLst>
              <a:ext uri="{28A0092B-C50C-407E-A947-70E740481C1C}">
                <a14:useLocalDpi xmlns:a14="http://schemas.microsoft.com/office/drawing/2010/main" val="0"/>
              </a:ext>
            </a:extLst>
          </a:blip>
          <a:srcRect l="14309" r="21416" b="1"/>
          <a:stretch/>
        </p:blipFill>
        <p:spPr bwMode="auto">
          <a:xfrm>
            <a:off x="3575050" y="1600200"/>
            <a:ext cx="4654550" cy="4525963"/>
          </a:xfrm>
          <a:prstGeom prst="rect">
            <a:avLst/>
          </a:prstGeom>
          <a:noFill/>
          <a:ln>
            <a:noFill/>
          </a:ln>
        </p:spPr>
      </p:pic>
      <p:sp>
        <p:nvSpPr>
          <p:cNvPr id="3" name="Content Placeholder 2">
            <a:extLst>
              <a:ext uri="{FF2B5EF4-FFF2-40B4-BE49-F238E27FC236}">
                <a16:creationId xmlns:a16="http://schemas.microsoft.com/office/drawing/2014/main" id="{5016E18C-55DA-47EC-BA92-6519B7D126DA}"/>
              </a:ext>
            </a:extLst>
          </p:cNvPr>
          <p:cNvSpPr>
            <a:spLocks noGrp="1"/>
          </p:cNvSpPr>
          <p:nvPr>
            <p:ph type="body" sz="half" idx="2"/>
          </p:nvPr>
        </p:nvSpPr>
        <p:spPr>
          <a:xfrm>
            <a:off x="457200" y="1600200"/>
            <a:ext cx="3117850" cy="4525963"/>
          </a:xfrm>
        </p:spPr>
        <p:txBody>
          <a:bodyPr>
            <a:normAutofit/>
          </a:bodyPr>
          <a:lstStyle/>
          <a:p>
            <a:r>
              <a:rPr lang="en-US" sz="2000" dirty="0"/>
              <a:t>The draft is covered by the Selective Services Act</a:t>
            </a:r>
          </a:p>
          <a:p>
            <a:r>
              <a:rPr lang="en-US" sz="2000" dirty="0"/>
              <a:t>The United States has used the draft in five wartime periods:</a:t>
            </a:r>
          </a:p>
          <a:p>
            <a:pPr marL="800100" lvl="1" indent="-342900">
              <a:buFont typeface="Arial" panose="020B0604020202020204" pitchFamily="34" charset="0"/>
              <a:buChar char="•"/>
            </a:pPr>
            <a:r>
              <a:rPr lang="en-US" sz="2000" dirty="0"/>
              <a:t>Revolutionary War</a:t>
            </a:r>
          </a:p>
          <a:p>
            <a:pPr marL="800100" lvl="1" indent="-342900">
              <a:buFont typeface="Arial" panose="020B0604020202020204" pitchFamily="34" charset="0"/>
              <a:buChar char="•"/>
            </a:pPr>
            <a:r>
              <a:rPr lang="en-US" sz="2000" dirty="0"/>
              <a:t>Civil War </a:t>
            </a:r>
          </a:p>
          <a:p>
            <a:pPr marL="800100" lvl="1" indent="-342900">
              <a:buFont typeface="Arial" panose="020B0604020202020204" pitchFamily="34" charset="0"/>
              <a:buChar char="•"/>
            </a:pPr>
            <a:r>
              <a:rPr lang="en-US" sz="2000" dirty="0"/>
              <a:t>World War I</a:t>
            </a:r>
          </a:p>
          <a:p>
            <a:pPr marL="800100" lvl="1" indent="-342900">
              <a:buFont typeface="Arial" panose="020B0604020202020204" pitchFamily="34" charset="0"/>
              <a:buChar char="•"/>
            </a:pPr>
            <a:r>
              <a:rPr lang="en-US" sz="2000" dirty="0"/>
              <a:t>World War II</a:t>
            </a:r>
          </a:p>
          <a:p>
            <a:pPr marL="800100" lvl="1" indent="-342900">
              <a:buFont typeface="Arial" panose="020B0604020202020204" pitchFamily="34" charset="0"/>
              <a:buChar char="•"/>
            </a:pPr>
            <a:r>
              <a:rPr lang="en-US" sz="2000" dirty="0"/>
              <a:t>Korean War thru Vietnam Wars</a:t>
            </a:r>
          </a:p>
        </p:txBody>
      </p:sp>
    </p:spTree>
    <p:extLst>
      <p:ext uri="{BB962C8B-B14F-4D97-AF65-F5344CB8AC3E}">
        <p14:creationId xmlns:p14="http://schemas.microsoft.com/office/powerpoint/2010/main" val="30265154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B9940-E8D5-4956-A285-5DEA56E7E0F5}"/>
              </a:ext>
            </a:extLst>
          </p:cNvPr>
          <p:cNvSpPr>
            <a:spLocks noGrp="1"/>
          </p:cNvSpPr>
          <p:nvPr>
            <p:ph type="title"/>
          </p:nvPr>
        </p:nvSpPr>
        <p:spPr/>
        <p:txBody>
          <a:bodyPr/>
          <a:lstStyle/>
          <a:p>
            <a:r>
              <a:rPr lang="en-US" dirty="0"/>
              <a:t>Who is Drafted?</a:t>
            </a:r>
          </a:p>
        </p:txBody>
      </p:sp>
      <p:sp>
        <p:nvSpPr>
          <p:cNvPr id="3" name="Content Placeholder 2">
            <a:extLst>
              <a:ext uri="{FF2B5EF4-FFF2-40B4-BE49-F238E27FC236}">
                <a16:creationId xmlns:a16="http://schemas.microsoft.com/office/drawing/2014/main" id="{4997AE87-7D6E-4012-82CB-34075ABAAA3B}"/>
              </a:ext>
            </a:extLst>
          </p:cNvPr>
          <p:cNvSpPr>
            <a:spLocks noGrp="1"/>
          </p:cNvSpPr>
          <p:nvPr>
            <p:ph idx="1"/>
          </p:nvPr>
        </p:nvSpPr>
        <p:spPr/>
        <p:txBody>
          <a:bodyPr/>
          <a:lstStyle/>
          <a:p>
            <a:r>
              <a:rPr lang="en-US" dirty="0"/>
              <a:t>Depends on the needs of the country/Army</a:t>
            </a:r>
          </a:p>
          <a:p>
            <a:r>
              <a:rPr lang="en-US" dirty="0"/>
              <a:t>Usually has been men ages 18-25</a:t>
            </a:r>
          </a:p>
          <a:p>
            <a:r>
              <a:rPr lang="en-US" dirty="0"/>
              <a:t>Has been to age 45 (Rev War) or 35 (Civil War)</a:t>
            </a:r>
          </a:p>
          <a:p>
            <a:r>
              <a:rPr lang="en-US" dirty="0"/>
              <a:t>The US has never (yet) drafted women</a:t>
            </a:r>
          </a:p>
          <a:p>
            <a:pPr lvl="1"/>
            <a:r>
              <a:rPr lang="en-US" dirty="0"/>
              <a:t>There has been movement in Congress to add women to the US draft</a:t>
            </a:r>
          </a:p>
          <a:p>
            <a:endParaRPr lang="en-US" dirty="0"/>
          </a:p>
        </p:txBody>
      </p:sp>
    </p:spTree>
    <p:extLst>
      <p:ext uri="{BB962C8B-B14F-4D97-AF65-F5344CB8AC3E}">
        <p14:creationId xmlns:p14="http://schemas.microsoft.com/office/powerpoint/2010/main" val="4230008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8D0D6-A552-4D3B-B571-E4F5F647EBB5}"/>
              </a:ext>
            </a:extLst>
          </p:cNvPr>
          <p:cNvSpPr>
            <a:spLocks noGrp="1"/>
          </p:cNvSpPr>
          <p:nvPr>
            <p:ph type="title"/>
          </p:nvPr>
        </p:nvSpPr>
        <p:spPr/>
        <p:txBody>
          <a:bodyPr/>
          <a:lstStyle/>
          <a:p>
            <a:r>
              <a:rPr lang="en-US" dirty="0"/>
              <a:t>Pros &amp; Cons of a Draft</a:t>
            </a:r>
          </a:p>
        </p:txBody>
      </p:sp>
      <p:sp>
        <p:nvSpPr>
          <p:cNvPr id="5" name="Text Placeholder 4">
            <a:extLst>
              <a:ext uri="{FF2B5EF4-FFF2-40B4-BE49-F238E27FC236}">
                <a16:creationId xmlns:a16="http://schemas.microsoft.com/office/drawing/2014/main" id="{69F2D41B-5951-4A29-84A3-2B3061DBDCAD}"/>
              </a:ext>
            </a:extLst>
          </p:cNvPr>
          <p:cNvSpPr>
            <a:spLocks noGrp="1"/>
          </p:cNvSpPr>
          <p:nvPr>
            <p:ph type="body" idx="1"/>
          </p:nvPr>
        </p:nvSpPr>
        <p:spPr/>
        <p:txBody>
          <a:bodyPr/>
          <a:lstStyle/>
          <a:p>
            <a:r>
              <a:rPr lang="en-US" dirty="0"/>
              <a:t>Pros	</a:t>
            </a:r>
          </a:p>
        </p:txBody>
      </p:sp>
      <p:sp>
        <p:nvSpPr>
          <p:cNvPr id="6" name="Content Placeholder 5">
            <a:extLst>
              <a:ext uri="{FF2B5EF4-FFF2-40B4-BE49-F238E27FC236}">
                <a16:creationId xmlns:a16="http://schemas.microsoft.com/office/drawing/2014/main" id="{62308047-814C-4673-B98E-01AB6791980A}"/>
              </a:ext>
            </a:extLst>
          </p:cNvPr>
          <p:cNvSpPr>
            <a:spLocks noGrp="1"/>
          </p:cNvSpPr>
          <p:nvPr>
            <p:ph sz="half" idx="2"/>
          </p:nvPr>
        </p:nvSpPr>
        <p:spPr/>
        <p:txBody>
          <a:bodyPr/>
          <a:lstStyle/>
          <a:p>
            <a:r>
              <a:rPr lang="en-US" dirty="0"/>
              <a:t>Better cross section of society – higher intelligence, more diversity</a:t>
            </a:r>
          </a:p>
          <a:p>
            <a:r>
              <a:rPr lang="en-US" dirty="0"/>
              <a:t>Lower personnel costs</a:t>
            </a:r>
          </a:p>
          <a:p>
            <a:r>
              <a:rPr lang="en-US" dirty="0"/>
              <a:t>Personnel strength across the Army</a:t>
            </a:r>
          </a:p>
          <a:p>
            <a:endParaRPr lang="en-US" dirty="0"/>
          </a:p>
        </p:txBody>
      </p:sp>
      <p:sp>
        <p:nvSpPr>
          <p:cNvPr id="7" name="Text Placeholder 6">
            <a:extLst>
              <a:ext uri="{FF2B5EF4-FFF2-40B4-BE49-F238E27FC236}">
                <a16:creationId xmlns:a16="http://schemas.microsoft.com/office/drawing/2014/main" id="{882780CB-886B-4FCB-BC07-51DCB174363C}"/>
              </a:ext>
            </a:extLst>
          </p:cNvPr>
          <p:cNvSpPr>
            <a:spLocks noGrp="1"/>
          </p:cNvSpPr>
          <p:nvPr>
            <p:ph type="body" sz="quarter" idx="3"/>
          </p:nvPr>
        </p:nvSpPr>
        <p:spPr/>
        <p:txBody>
          <a:bodyPr/>
          <a:lstStyle/>
          <a:p>
            <a:r>
              <a:rPr lang="en-US" dirty="0"/>
              <a:t>Cons</a:t>
            </a:r>
          </a:p>
        </p:txBody>
      </p:sp>
      <p:sp>
        <p:nvSpPr>
          <p:cNvPr id="8" name="Content Placeholder 7">
            <a:extLst>
              <a:ext uri="{FF2B5EF4-FFF2-40B4-BE49-F238E27FC236}">
                <a16:creationId xmlns:a16="http://schemas.microsoft.com/office/drawing/2014/main" id="{79D5058A-E3C9-4B7B-B4E6-1DB55B830B69}"/>
              </a:ext>
            </a:extLst>
          </p:cNvPr>
          <p:cNvSpPr>
            <a:spLocks noGrp="1"/>
          </p:cNvSpPr>
          <p:nvPr>
            <p:ph sz="quarter" idx="4"/>
          </p:nvPr>
        </p:nvSpPr>
        <p:spPr/>
        <p:txBody>
          <a:bodyPr/>
          <a:lstStyle/>
          <a:p>
            <a:r>
              <a:rPr lang="en-US" dirty="0"/>
              <a:t>Lower morale</a:t>
            </a:r>
          </a:p>
          <a:p>
            <a:r>
              <a:rPr lang="en-US" dirty="0"/>
              <a:t>Higher discipline problems</a:t>
            </a:r>
          </a:p>
          <a:p>
            <a:r>
              <a:rPr lang="en-US" dirty="0"/>
              <a:t>Lower pay (pay not used as an incentive to join)</a:t>
            </a:r>
          </a:p>
          <a:p>
            <a:r>
              <a:rPr lang="en-US" dirty="0"/>
              <a:t>Unpopular to citizenry</a:t>
            </a:r>
          </a:p>
          <a:p>
            <a:r>
              <a:rPr lang="en-US" dirty="0"/>
              <a:t>Soldiers are in the service for a shorter time, so don’t gain a lot of experience</a:t>
            </a:r>
          </a:p>
        </p:txBody>
      </p:sp>
    </p:spTree>
    <p:extLst>
      <p:ext uri="{BB962C8B-B14F-4D97-AF65-F5344CB8AC3E}">
        <p14:creationId xmlns:p14="http://schemas.microsoft.com/office/powerpoint/2010/main" val="50650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on Learning</a:t>
            </a:r>
          </a:p>
        </p:txBody>
      </p:sp>
      <p:sp>
        <p:nvSpPr>
          <p:cNvPr id="3" name="Content Placeholder 2"/>
          <p:cNvSpPr>
            <a:spLocks noGrp="1"/>
          </p:cNvSpPr>
          <p:nvPr>
            <p:ph idx="1"/>
          </p:nvPr>
        </p:nvSpPr>
        <p:spPr>
          <a:xfrm>
            <a:off x="381000" y="1600200"/>
            <a:ext cx="8763000" cy="4525963"/>
          </a:xfrm>
        </p:spPr>
        <p:txBody>
          <a:bodyPr>
            <a:normAutofit/>
          </a:bodyPr>
          <a:lstStyle/>
          <a:p>
            <a:pPr marL="0" indent="0">
              <a:spcBef>
                <a:spcPts val="0"/>
              </a:spcBef>
              <a:buNone/>
            </a:pPr>
            <a:endParaRPr lang="en-US" altLang="en-US" sz="4000" dirty="0"/>
          </a:p>
          <a:p>
            <a:pPr marL="742950" indent="-742950">
              <a:spcBef>
                <a:spcPts val="0"/>
              </a:spcBef>
              <a:buFont typeface="+mj-lt"/>
              <a:buAutoNum type="arabicPeriod"/>
            </a:pPr>
            <a:r>
              <a:rPr lang="en-US" altLang="en-US" sz="4000" dirty="0"/>
              <a:t>How many times has the US activated the draft? Name three.</a:t>
            </a:r>
          </a:p>
          <a:p>
            <a:pPr marL="742950" indent="-742950">
              <a:spcBef>
                <a:spcPts val="0"/>
              </a:spcBef>
              <a:buFont typeface="+mj-lt"/>
              <a:buAutoNum type="arabicPeriod"/>
            </a:pPr>
            <a:r>
              <a:rPr lang="en-US" altLang="en-US" sz="4000" dirty="0"/>
              <a:t>What are the ages of eligibility for the draft in the current system?</a:t>
            </a:r>
          </a:p>
          <a:p>
            <a:pPr marL="742950" indent="-742950">
              <a:spcBef>
                <a:spcPts val="0"/>
              </a:spcBef>
              <a:buFont typeface="+mj-lt"/>
              <a:buAutoNum type="arabicPeriod"/>
            </a:pPr>
            <a:r>
              <a:rPr lang="en-US" altLang="en-US" sz="4000" dirty="0"/>
              <a:t>Name a pro and a con of the draft.</a:t>
            </a:r>
          </a:p>
          <a:p>
            <a:pPr marL="0" indent="0">
              <a:spcBef>
                <a:spcPts val="0"/>
              </a:spcBef>
              <a:buNone/>
            </a:pPr>
            <a:endParaRPr lang="en-US" altLang="en-US" sz="4000" dirty="0"/>
          </a:p>
        </p:txBody>
      </p:sp>
    </p:spTree>
    <p:extLst>
      <p:ext uri="{BB962C8B-B14F-4D97-AF65-F5344CB8AC3E}">
        <p14:creationId xmlns:p14="http://schemas.microsoft.com/office/powerpoint/2010/main" val="3845678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438400"/>
            <a:ext cx="7162800" cy="1143000"/>
          </a:xfrm>
        </p:spPr>
        <p:txBody>
          <a:bodyPr>
            <a:normAutofit/>
          </a:bodyPr>
          <a:lstStyle/>
          <a:p>
            <a:r>
              <a:rPr lang="en-US" sz="4000" b="1" cap="all" dirty="0">
                <a:solidFill>
                  <a:prstClr val="black"/>
                </a:solidFill>
              </a:rPr>
              <a:t>DEPLOYMENTS</a:t>
            </a:r>
            <a:endParaRPr lang="en-US" dirty="0"/>
          </a:p>
        </p:txBody>
      </p:sp>
      <p:sp>
        <p:nvSpPr>
          <p:cNvPr id="7" name="TextBox 6">
            <a:extLst>
              <a:ext uri="{FF2B5EF4-FFF2-40B4-BE49-F238E27FC236}">
                <a16:creationId xmlns:a16="http://schemas.microsoft.com/office/drawing/2014/main" id="{D79B8F2D-56AF-43D3-8C44-B7DA709BDA2C}"/>
              </a:ext>
            </a:extLst>
          </p:cNvPr>
          <p:cNvSpPr txBox="1"/>
          <p:nvPr/>
        </p:nvSpPr>
        <p:spPr>
          <a:xfrm>
            <a:off x="990600" y="5342692"/>
            <a:ext cx="7162800" cy="677108"/>
          </a:xfrm>
          <a:prstGeom prst="rect">
            <a:avLst/>
          </a:prstGeom>
          <a:noFill/>
        </p:spPr>
        <p:txBody>
          <a:bodyPr wrap="square" rtlCol="0" anchor="b">
            <a:spAutoFit/>
          </a:bodyPr>
          <a:lstStyle/>
          <a:p>
            <a:pPr>
              <a:spcBef>
                <a:spcPct val="20000"/>
              </a:spcBef>
            </a:pPr>
            <a:r>
              <a:rPr lang="en-US" sz="2000" dirty="0">
                <a:solidFill>
                  <a:prstClr val="black">
                    <a:tint val="75000"/>
                  </a:prstClr>
                </a:solidFill>
              </a:rPr>
              <a:t>B5. E</a:t>
            </a:r>
            <a:r>
              <a:rPr lang="en-US" dirty="0"/>
              <a:t>xplain how the armed services manage deployments, and the ramifications of those policies</a:t>
            </a:r>
            <a:endParaRPr lang="en-US" sz="2000" dirty="0">
              <a:solidFill>
                <a:schemeClr val="tx1">
                  <a:tint val="75000"/>
                </a:schemeClr>
              </a:solidFill>
            </a:endParaRPr>
          </a:p>
        </p:txBody>
      </p:sp>
    </p:spTree>
    <p:extLst>
      <p:ext uri="{BB962C8B-B14F-4D97-AF65-F5344CB8AC3E}">
        <p14:creationId xmlns:p14="http://schemas.microsoft.com/office/powerpoint/2010/main" val="138226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highlight>
                  <a:srgbClr val="FFFF00"/>
                </a:highlight>
              </a:rPr>
              <a:t>Explain how Soldier Care, Diversity and Equal Opportunity programs in the US Military tie the armed services to the community.</a:t>
            </a:r>
          </a:p>
          <a:p>
            <a:pPr marL="514350" indent="-228600">
              <a:spcBef>
                <a:spcPts val="25"/>
              </a:spcBef>
              <a:buFont typeface="+mj-lt"/>
              <a:buAutoNum type="arabicPeriod"/>
            </a:pPr>
            <a:r>
              <a:rPr lang="en-US" dirty="0"/>
              <a:t>Explain the role Special Operations Forces have played in the wars of the early Twenty-first Century</a:t>
            </a:r>
          </a:p>
          <a:p>
            <a:pPr marL="514350" indent="-228600">
              <a:spcBef>
                <a:spcPts val="25"/>
              </a:spcBef>
              <a:buFont typeface="+mj-lt"/>
              <a:buAutoNum type="arabicPeriod"/>
            </a:pPr>
            <a:r>
              <a:rPr lang="en-US" dirty="0"/>
              <a:t>Explain how technology in warfighting has changed both the nature of war and the warriors</a:t>
            </a:r>
          </a:p>
          <a:p>
            <a:pPr marL="514350" indent="-228600">
              <a:spcBef>
                <a:spcPts val="25"/>
              </a:spcBef>
              <a:buFont typeface="+mj-lt"/>
              <a:buAutoNum type="arabicPeriod"/>
            </a:pPr>
            <a:r>
              <a:rPr lang="en-US" dirty="0"/>
              <a:t>Explain how the Draft functions in the United States and why it still exists</a:t>
            </a:r>
          </a:p>
          <a:p>
            <a:pPr marL="514350" indent="-228600">
              <a:spcBef>
                <a:spcPts val="25"/>
              </a:spcBef>
              <a:buFont typeface="+mj-lt"/>
              <a:buAutoNum type="arabicPeriod"/>
            </a:pPr>
            <a:r>
              <a:rPr lang="en-US" dirty="0"/>
              <a:t>Explain how the armed services manage deployments, and the ramifications of those policies</a:t>
            </a:r>
          </a:p>
          <a:p>
            <a:pPr marL="514350" indent="-228600">
              <a:spcBef>
                <a:spcPts val="25"/>
              </a:spcBef>
              <a:buFont typeface="+mj-lt"/>
              <a:buAutoNum type="arabicPeriod"/>
            </a:pPr>
            <a:r>
              <a:rPr lang="en-US" dirty="0"/>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In what ways does the US Military, through Soldier Care Programs, lead the way in the fair treatment of its employees?</a:t>
            </a:r>
            <a:endParaRPr lang="en-US" sz="4000" dirty="0">
              <a:highlight>
                <a:srgbClr val="FFFF00"/>
              </a:highlight>
            </a:endParaRPr>
          </a:p>
        </p:txBody>
      </p:sp>
    </p:spTree>
    <p:extLst>
      <p:ext uri="{BB962C8B-B14F-4D97-AF65-F5344CB8AC3E}">
        <p14:creationId xmlns:p14="http://schemas.microsoft.com/office/powerpoint/2010/main" val="9073340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t>Explain how Soldier Care, Diversity and Equal Opportunity programs in the US Military tie the armed services to the community.</a:t>
            </a:r>
          </a:p>
          <a:p>
            <a:pPr marL="514350" indent="-228600">
              <a:spcBef>
                <a:spcPts val="25"/>
              </a:spcBef>
              <a:buFont typeface="+mj-lt"/>
              <a:buAutoNum type="arabicPeriod"/>
            </a:pPr>
            <a:r>
              <a:rPr lang="en-US" dirty="0"/>
              <a:t>Explain the role Special Operations Forces have played in the wars of the early Twenty-first Century</a:t>
            </a:r>
          </a:p>
          <a:p>
            <a:pPr marL="514350" indent="-228600">
              <a:spcBef>
                <a:spcPts val="25"/>
              </a:spcBef>
              <a:buFont typeface="+mj-lt"/>
              <a:buAutoNum type="arabicPeriod"/>
            </a:pPr>
            <a:r>
              <a:rPr lang="en-US" dirty="0"/>
              <a:t>Explain how technology in warfighting has changed both the nature of war and the warriors</a:t>
            </a:r>
          </a:p>
          <a:p>
            <a:pPr marL="514350" indent="-228600">
              <a:spcBef>
                <a:spcPts val="25"/>
              </a:spcBef>
              <a:buFont typeface="+mj-lt"/>
              <a:buAutoNum type="arabicPeriod"/>
            </a:pPr>
            <a:r>
              <a:rPr lang="en-US" dirty="0"/>
              <a:t>Explain how the Draft functions in the United States and why it still exists</a:t>
            </a:r>
          </a:p>
          <a:p>
            <a:pPr marL="514350" indent="-228600">
              <a:spcBef>
                <a:spcPts val="25"/>
              </a:spcBef>
              <a:buFont typeface="+mj-lt"/>
              <a:buAutoNum type="arabicPeriod"/>
            </a:pPr>
            <a:r>
              <a:rPr lang="en-US" dirty="0">
                <a:highlight>
                  <a:srgbClr val="FFFF00"/>
                </a:highlight>
              </a:rPr>
              <a:t>Explain how the armed services manage deployments, and the ramifications of those policies</a:t>
            </a:r>
          </a:p>
          <a:p>
            <a:pPr marL="514350" indent="-228600">
              <a:spcBef>
                <a:spcPts val="25"/>
              </a:spcBef>
              <a:buFont typeface="+mj-lt"/>
              <a:buAutoNum type="arabicPeriod"/>
            </a:pPr>
            <a:r>
              <a:rPr lang="en-US" dirty="0"/>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What problems does a high operational tempo of deployments cause the military, the soldier, and the family?</a:t>
            </a:r>
            <a:endParaRPr lang="en-US" sz="4000" dirty="0">
              <a:highlight>
                <a:srgbClr val="FFFF00"/>
              </a:highlight>
            </a:endParaRPr>
          </a:p>
        </p:txBody>
      </p:sp>
    </p:spTree>
    <p:extLst>
      <p:ext uri="{BB962C8B-B14F-4D97-AF65-F5344CB8AC3E}">
        <p14:creationId xmlns:p14="http://schemas.microsoft.com/office/powerpoint/2010/main" val="1477970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Mobilization &amp; Deployment</a:t>
            </a:r>
          </a:p>
        </p:txBody>
      </p:sp>
      <p:pic>
        <p:nvPicPr>
          <p:cNvPr id="4" name="Picture 3" descr="See the source image">
            <a:extLst>
              <a:ext uri="{FF2B5EF4-FFF2-40B4-BE49-F238E27FC236}">
                <a16:creationId xmlns:a16="http://schemas.microsoft.com/office/drawing/2014/main" id="{8553D609-B335-4040-B8B1-F070F74DD9CC}"/>
              </a:ext>
            </a:extLst>
          </p:cNvPr>
          <p:cNvPicPr/>
          <p:nvPr/>
        </p:nvPicPr>
        <p:blipFill rotWithShape="1">
          <a:blip r:embed="rId2">
            <a:extLst>
              <a:ext uri="{28A0092B-C50C-407E-A947-70E740481C1C}">
                <a14:useLocalDpi xmlns:a14="http://schemas.microsoft.com/office/drawing/2010/main" val="0"/>
              </a:ext>
            </a:extLst>
          </a:blip>
          <a:srcRect l="13736" r="26701" b="-1"/>
          <a:stretch/>
        </p:blipFill>
        <p:spPr bwMode="auto">
          <a:xfrm>
            <a:off x="457200" y="1600200"/>
            <a:ext cx="4038600" cy="4525963"/>
          </a:xfrm>
          <a:prstGeom prst="rect">
            <a:avLst/>
          </a:prstGeom>
          <a:noFill/>
          <a:ln>
            <a:noFill/>
          </a:ln>
        </p:spPr>
      </p:pic>
      <p:sp>
        <p:nvSpPr>
          <p:cNvPr id="3" name="Content Placeholder 2">
            <a:extLst>
              <a:ext uri="{FF2B5EF4-FFF2-40B4-BE49-F238E27FC236}">
                <a16:creationId xmlns:a16="http://schemas.microsoft.com/office/drawing/2014/main" id="{5016E18C-55DA-47EC-BA92-6519B7D126DA}"/>
              </a:ext>
            </a:extLst>
          </p:cNvPr>
          <p:cNvSpPr>
            <a:spLocks noGrp="1"/>
          </p:cNvSpPr>
          <p:nvPr>
            <p:ph sz="half" idx="2"/>
          </p:nvPr>
        </p:nvSpPr>
        <p:spPr>
          <a:xfrm>
            <a:off x="4648200" y="1600200"/>
            <a:ext cx="4038600" cy="4525963"/>
          </a:xfrm>
        </p:spPr>
        <p:txBody>
          <a:bodyPr>
            <a:normAutofit/>
          </a:bodyPr>
          <a:lstStyle/>
          <a:p>
            <a:pPr>
              <a:lnSpc>
                <a:spcPct val="90000"/>
              </a:lnSpc>
            </a:pPr>
            <a:r>
              <a:rPr lang="en-US" sz="2400"/>
              <a:t>Any movement of personnel or equipment to another place for military action (training or combat)</a:t>
            </a:r>
          </a:p>
          <a:p>
            <a:pPr>
              <a:lnSpc>
                <a:spcPct val="90000"/>
              </a:lnSpc>
            </a:pPr>
            <a:r>
              <a:rPr lang="en-US" sz="2400"/>
              <a:t>Mobilization is the process of placing military reservists on active duty for a period of time.</a:t>
            </a:r>
          </a:p>
          <a:p>
            <a:pPr>
              <a:lnSpc>
                <a:spcPct val="90000"/>
              </a:lnSpc>
            </a:pPr>
            <a:r>
              <a:rPr lang="en-US" sz="2400"/>
              <a:t>Active forces deploy; Reserve forces mobilize then deploy</a:t>
            </a:r>
          </a:p>
        </p:txBody>
      </p:sp>
    </p:spTree>
    <p:extLst>
      <p:ext uri="{BB962C8B-B14F-4D97-AF65-F5344CB8AC3E}">
        <p14:creationId xmlns:p14="http://schemas.microsoft.com/office/powerpoint/2010/main" val="167705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Post 9/11 Deployment</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600200"/>
            <a:ext cx="8229600" cy="4983162"/>
          </a:xfrm>
        </p:spPr>
        <p:txBody>
          <a:bodyPr>
            <a:normAutofit/>
          </a:bodyPr>
          <a:lstStyle/>
          <a:p>
            <a:r>
              <a:rPr lang="en-US" dirty="0"/>
              <a:t>World War II </a:t>
            </a:r>
            <a:r>
              <a:rPr lang="en-US" i="1" dirty="0"/>
              <a:t>vs</a:t>
            </a:r>
            <a:r>
              <a:rPr lang="en-US" dirty="0"/>
              <a:t> Vietnam </a:t>
            </a:r>
            <a:r>
              <a:rPr lang="en-US" i="1" dirty="0"/>
              <a:t>vs</a:t>
            </a:r>
            <a:r>
              <a:rPr lang="en-US" dirty="0"/>
              <a:t> Iraq </a:t>
            </a:r>
          </a:p>
          <a:p>
            <a:r>
              <a:rPr lang="en-US" dirty="0"/>
              <a:t>Time deployed </a:t>
            </a:r>
            <a:r>
              <a:rPr lang="en-US" i="1" dirty="0"/>
              <a:t>vs</a:t>
            </a:r>
            <a:r>
              <a:rPr lang="en-US" dirty="0"/>
              <a:t> time home – cycle</a:t>
            </a:r>
          </a:p>
          <a:p>
            <a:r>
              <a:rPr lang="en-US" dirty="0"/>
              <a:t>High OPTEMPO units</a:t>
            </a:r>
          </a:p>
          <a:p>
            <a:r>
              <a:rPr lang="en-US" dirty="0"/>
              <a:t>Effect on families</a:t>
            </a:r>
          </a:p>
          <a:p>
            <a:r>
              <a:rPr lang="en-US" dirty="0"/>
              <a:t>Reduction in time deployed</a:t>
            </a:r>
          </a:p>
          <a:p>
            <a:r>
              <a:rPr lang="en-US" dirty="0"/>
              <a:t>Special Operations Forces</a:t>
            </a:r>
          </a:p>
        </p:txBody>
      </p:sp>
    </p:spTree>
    <p:extLst>
      <p:ext uri="{BB962C8B-B14F-4D97-AF65-F5344CB8AC3E}">
        <p14:creationId xmlns:p14="http://schemas.microsoft.com/office/powerpoint/2010/main" val="30219898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Deployment Bottom Line</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r>
              <a:rPr lang="en-US" dirty="0"/>
              <a:t>Deployment should be predictable (in a long-term conflict)</a:t>
            </a:r>
          </a:p>
          <a:p>
            <a:r>
              <a:rPr lang="en-US" dirty="0"/>
              <a:t>Lots of lead time if the cycle is working</a:t>
            </a:r>
          </a:p>
          <a:p>
            <a:r>
              <a:rPr lang="en-US" dirty="0"/>
              <a:t>Depends on your skills/career field</a:t>
            </a:r>
          </a:p>
          <a:p>
            <a:pPr lvl="1"/>
            <a:r>
              <a:rPr lang="en-US" dirty="0"/>
              <a:t>Some deploy a lot more than others</a:t>
            </a:r>
          </a:p>
          <a:p>
            <a:r>
              <a:rPr lang="en-US" dirty="0"/>
              <a:t>Deployments are the top priority – that’s where the resources go</a:t>
            </a:r>
          </a:p>
        </p:txBody>
      </p:sp>
    </p:spTree>
    <p:extLst>
      <p:ext uri="{BB962C8B-B14F-4D97-AF65-F5344CB8AC3E}">
        <p14:creationId xmlns:p14="http://schemas.microsoft.com/office/powerpoint/2010/main" val="5623252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on Learning</a:t>
            </a:r>
          </a:p>
        </p:txBody>
      </p:sp>
      <p:sp>
        <p:nvSpPr>
          <p:cNvPr id="3" name="Content Placeholder 2"/>
          <p:cNvSpPr>
            <a:spLocks noGrp="1"/>
          </p:cNvSpPr>
          <p:nvPr>
            <p:ph idx="1"/>
          </p:nvPr>
        </p:nvSpPr>
        <p:spPr>
          <a:xfrm>
            <a:off x="990600" y="1600200"/>
            <a:ext cx="7696200" cy="4525963"/>
          </a:xfrm>
        </p:spPr>
        <p:txBody>
          <a:bodyPr>
            <a:normAutofit/>
          </a:bodyPr>
          <a:lstStyle/>
          <a:p>
            <a:pPr marL="514350" indent="-514350">
              <a:buFont typeface="+mj-lt"/>
              <a:buAutoNum type="arabicPeriod"/>
            </a:pPr>
            <a:r>
              <a:rPr lang="en-US" altLang="en-US" dirty="0"/>
              <a:t>What’s the difference between deployment and mobilization?</a:t>
            </a:r>
          </a:p>
          <a:p>
            <a:pPr marL="514350" indent="-514350">
              <a:buFont typeface="+mj-lt"/>
              <a:buAutoNum type="arabicPeriod"/>
            </a:pPr>
            <a:endParaRPr lang="en-US" dirty="0"/>
          </a:p>
          <a:p>
            <a:pPr marL="514350" indent="-514350">
              <a:buFont typeface="+mj-lt"/>
              <a:buAutoNum type="arabicPeriod"/>
            </a:pPr>
            <a:r>
              <a:rPr lang="en-US" dirty="0"/>
              <a:t>What type of units deploy the most?</a:t>
            </a:r>
          </a:p>
          <a:p>
            <a:pPr marL="514350" indent="-514350">
              <a:buFont typeface="+mj-lt"/>
              <a:buAutoNum type="arabicPeriod"/>
            </a:pPr>
            <a:endParaRPr lang="en-US" dirty="0"/>
          </a:p>
          <a:p>
            <a:pPr marL="514350" indent="-514350">
              <a:buFont typeface="+mj-lt"/>
              <a:buAutoNum type="arabicPeriod"/>
            </a:pPr>
            <a:r>
              <a:rPr lang="en-US" dirty="0"/>
              <a:t>After 2011, were soldier more or less likely to deploy?</a:t>
            </a:r>
          </a:p>
          <a:p>
            <a:pPr marL="514350" indent="-514350">
              <a:buFont typeface="+mj-lt"/>
              <a:buAutoNum type="arabicPeriod"/>
            </a:pPr>
            <a:endParaRPr lang="en-US" altLang="en-US" dirty="0"/>
          </a:p>
          <a:p>
            <a:pPr marL="0" indent="0">
              <a:buNone/>
            </a:pPr>
            <a:endParaRPr lang="en-US" altLang="en-US" dirty="0"/>
          </a:p>
        </p:txBody>
      </p:sp>
    </p:spTree>
    <p:extLst>
      <p:ext uri="{BB962C8B-B14F-4D97-AF65-F5344CB8AC3E}">
        <p14:creationId xmlns:p14="http://schemas.microsoft.com/office/powerpoint/2010/main" val="597820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8229600" cy="1143000"/>
          </a:xfrm>
        </p:spPr>
        <p:txBody>
          <a:bodyPr>
            <a:normAutofit/>
          </a:bodyPr>
          <a:lstStyle/>
          <a:p>
            <a:r>
              <a:rPr lang="en-US" sz="4000" b="1" cap="all" dirty="0">
                <a:solidFill>
                  <a:prstClr val="black"/>
                </a:solidFill>
              </a:rPr>
              <a:t>REINTEGRATION PROBLEMS</a:t>
            </a:r>
            <a:endParaRPr lang="en-US" dirty="0"/>
          </a:p>
        </p:txBody>
      </p:sp>
      <p:sp>
        <p:nvSpPr>
          <p:cNvPr id="7" name="TextBox 6">
            <a:extLst>
              <a:ext uri="{FF2B5EF4-FFF2-40B4-BE49-F238E27FC236}">
                <a16:creationId xmlns:a16="http://schemas.microsoft.com/office/drawing/2014/main" id="{D79B8F2D-56AF-43D3-8C44-B7DA709BDA2C}"/>
              </a:ext>
            </a:extLst>
          </p:cNvPr>
          <p:cNvSpPr txBox="1"/>
          <p:nvPr/>
        </p:nvSpPr>
        <p:spPr>
          <a:xfrm>
            <a:off x="990600" y="4327029"/>
            <a:ext cx="7162800" cy="1692771"/>
          </a:xfrm>
          <a:prstGeom prst="rect">
            <a:avLst/>
          </a:prstGeom>
          <a:noFill/>
        </p:spPr>
        <p:txBody>
          <a:bodyPr wrap="square" rtlCol="0" anchor="b">
            <a:spAutoFit/>
          </a:bodyPr>
          <a:lstStyle/>
          <a:p>
            <a:pPr>
              <a:spcBef>
                <a:spcPct val="20000"/>
              </a:spcBef>
            </a:pPr>
            <a:r>
              <a:rPr lang="en-US" sz="2000" dirty="0">
                <a:solidFill>
                  <a:prstClr val="black">
                    <a:tint val="75000"/>
                  </a:prstClr>
                </a:solidFill>
              </a:rPr>
              <a:t>B6. Explain the reintegration problems military personnel have returning from deployments or combat, and how they affect the military member, their family, their community, and the military services</a:t>
            </a:r>
          </a:p>
          <a:p>
            <a:pPr>
              <a:spcBef>
                <a:spcPct val="20000"/>
              </a:spcBef>
            </a:pPr>
            <a:endParaRPr lang="en-US" sz="2000" dirty="0">
              <a:solidFill>
                <a:schemeClr val="tx1">
                  <a:tint val="75000"/>
                </a:schemeClr>
              </a:solidFill>
            </a:endParaRPr>
          </a:p>
        </p:txBody>
      </p:sp>
    </p:spTree>
    <p:extLst>
      <p:ext uri="{BB962C8B-B14F-4D97-AF65-F5344CB8AC3E}">
        <p14:creationId xmlns:p14="http://schemas.microsoft.com/office/powerpoint/2010/main" val="1512017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3" name="Title 2">
            <a:extLst>
              <a:ext uri="{FF2B5EF4-FFF2-40B4-BE49-F238E27FC236}">
                <a16:creationId xmlns:a16="http://schemas.microsoft.com/office/drawing/2014/main" id="{8DE5FE2C-C941-4E3B-BCB8-59241C2758DB}"/>
              </a:ext>
            </a:extLst>
          </p:cNvPr>
          <p:cNvSpPr>
            <a:spLocks noGrp="1"/>
          </p:cNvSpPr>
          <p:nvPr>
            <p:ph type="title"/>
          </p:nvPr>
        </p:nvSpPr>
        <p:spPr/>
        <p:txBody>
          <a:bodyPr>
            <a:normAutofit/>
          </a:bodyPr>
          <a:lstStyle/>
          <a:p>
            <a:r>
              <a:rPr lang="en-US" dirty="0"/>
              <a:t>Trends in the US Military</a:t>
            </a:r>
          </a:p>
        </p:txBody>
      </p:sp>
      <p:sp>
        <p:nvSpPr>
          <p:cNvPr id="4" name="Content Placeholder 3"/>
          <p:cNvSpPr>
            <a:spLocks noGrp="1"/>
          </p:cNvSpPr>
          <p:nvPr>
            <p:ph idx="1"/>
          </p:nvPr>
        </p:nvSpPr>
        <p:spPr>
          <a:xfrm>
            <a:off x="838200" y="1600200"/>
            <a:ext cx="7772400" cy="4525963"/>
          </a:xfrm>
        </p:spPr>
        <p:txBody>
          <a:bodyPr>
            <a:normAutofit fontScale="47500" lnSpcReduction="20000"/>
          </a:bodyPr>
          <a:lstStyle/>
          <a:p>
            <a:pPr marL="0" indent="0">
              <a:buNone/>
            </a:pPr>
            <a:r>
              <a:rPr lang="en-US" b="1" u="sng" dirty="0"/>
              <a:t>OBJECTIVES</a:t>
            </a:r>
          </a:p>
          <a:p>
            <a:pPr marL="0" indent="0">
              <a:buNone/>
            </a:pPr>
            <a:r>
              <a:rPr lang="en-US" i="1" dirty="0"/>
              <a:t>Cadets gain an appreciation for the far-reaching trends, policies, and programs embraced by the US Military that have contributed to our national identity. </a:t>
            </a:r>
            <a:endParaRPr lang="en-US" dirty="0"/>
          </a:p>
          <a:p>
            <a:pPr marL="0" indent="0">
              <a:buNone/>
            </a:pPr>
            <a:r>
              <a:rPr lang="en-US" i="1" dirty="0"/>
              <a:t> </a:t>
            </a:r>
            <a:endParaRPr lang="en-US" dirty="0"/>
          </a:p>
          <a:p>
            <a:pPr marL="0" indent="0">
              <a:buNone/>
            </a:pPr>
            <a:r>
              <a:rPr lang="en-US" b="1" u="sng" dirty="0"/>
              <a:t>Plan of Action</a:t>
            </a:r>
            <a:r>
              <a:rPr lang="en-US" b="1" dirty="0"/>
              <a:t>:</a:t>
            </a:r>
          </a:p>
          <a:p>
            <a:pPr marL="514350" indent="-228600">
              <a:spcBef>
                <a:spcPts val="25"/>
              </a:spcBef>
              <a:buFont typeface="+mj-lt"/>
              <a:buAutoNum type="arabicPeriod"/>
            </a:pPr>
            <a:r>
              <a:rPr lang="en-US" dirty="0"/>
              <a:t>Explain how Soldier Care, Diversity and Equal Opportunity programs in the US Military tie the armed services to the community.</a:t>
            </a:r>
          </a:p>
          <a:p>
            <a:pPr marL="514350" indent="-228600">
              <a:spcBef>
                <a:spcPts val="25"/>
              </a:spcBef>
              <a:buFont typeface="+mj-lt"/>
              <a:buAutoNum type="arabicPeriod"/>
            </a:pPr>
            <a:r>
              <a:rPr lang="en-US" dirty="0"/>
              <a:t>Explain the role Special Operations Forces have played in the wars of the early Twenty-first Century</a:t>
            </a:r>
          </a:p>
          <a:p>
            <a:pPr marL="514350" indent="-228600">
              <a:spcBef>
                <a:spcPts val="25"/>
              </a:spcBef>
              <a:buFont typeface="+mj-lt"/>
              <a:buAutoNum type="arabicPeriod"/>
            </a:pPr>
            <a:r>
              <a:rPr lang="en-US" dirty="0"/>
              <a:t>Explain how technology in warfighting has changed both the nature of war and the warriors</a:t>
            </a:r>
          </a:p>
          <a:p>
            <a:pPr marL="514350" indent="-228600">
              <a:spcBef>
                <a:spcPts val="25"/>
              </a:spcBef>
              <a:buFont typeface="+mj-lt"/>
              <a:buAutoNum type="arabicPeriod"/>
            </a:pPr>
            <a:r>
              <a:rPr lang="en-US" dirty="0"/>
              <a:t>Explain how the Draft functions in the United States and why it still exists</a:t>
            </a:r>
          </a:p>
          <a:p>
            <a:pPr marL="514350" indent="-228600">
              <a:spcBef>
                <a:spcPts val="25"/>
              </a:spcBef>
              <a:buFont typeface="+mj-lt"/>
              <a:buAutoNum type="arabicPeriod"/>
            </a:pPr>
            <a:r>
              <a:rPr lang="en-US" dirty="0"/>
              <a:t>Explain how the armed services manage deployments, and the ramifications of those policies</a:t>
            </a:r>
          </a:p>
          <a:p>
            <a:pPr marL="514350" indent="-228600">
              <a:spcBef>
                <a:spcPts val="25"/>
              </a:spcBef>
              <a:buFont typeface="+mj-lt"/>
              <a:buAutoNum type="arabicPeriod"/>
            </a:pPr>
            <a:r>
              <a:rPr lang="en-US" dirty="0">
                <a:highlight>
                  <a:srgbClr val="FFFF00"/>
                </a:highlight>
              </a:rPr>
              <a:t>Explain the reintegration problems military personnel have returning from deployments or combat, and how they affect the military member, their family, their community, and the military services</a:t>
            </a:r>
          </a:p>
          <a:p>
            <a:pPr marL="0" indent="0">
              <a:buNone/>
            </a:pPr>
            <a:r>
              <a:rPr lang="en-US" dirty="0"/>
              <a:t> </a:t>
            </a:r>
          </a:p>
          <a:p>
            <a:pPr marL="0" indent="0">
              <a:buNone/>
            </a:pPr>
            <a:r>
              <a:rPr lang="en-US" dirty="0"/>
              <a:t> </a:t>
            </a:r>
          </a:p>
          <a:p>
            <a:pPr marL="514350" indent="-514350">
              <a:buFont typeface="+mj-lt"/>
              <a:buAutoNum type="arabicPeriod"/>
            </a:pPr>
            <a:endParaRPr lang="en-US" dirty="0"/>
          </a:p>
          <a:p>
            <a:pPr marL="0" indent="0">
              <a:buNone/>
            </a:pPr>
            <a:r>
              <a:rPr lang="en-US" b="1" u="sng" dirty="0"/>
              <a:t>Essential Question</a:t>
            </a:r>
            <a:r>
              <a:rPr lang="en-US" dirty="0"/>
              <a:t>: </a:t>
            </a:r>
            <a:r>
              <a:rPr lang="en-US" dirty="0">
                <a:highlight>
                  <a:srgbClr val="FFFF00"/>
                </a:highlight>
              </a:rPr>
              <a:t>What are the major issues with reintegration of soldiers after combat service?</a:t>
            </a:r>
            <a:endParaRPr lang="en-US" sz="4000" dirty="0">
              <a:highlight>
                <a:srgbClr val="FFFF00"/>
              </a:highlight>
            </a:endParaRPr>
          </a:p>
        </p:txBody>
      </p:sp>
    </p:spTree>
    <p:extLst>
      <p:ext uri="{BB962C8B-B14F-4D97-AF65-F5344CB8AC3E}">
        <p14:creationId xmlns:p14="http://schemas.microsoft.com/office/powerpoint/2010/main" val="1212048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066800" y="273050"/>
            <a:ext cx="7010400" cy="1327150"/>
          </a:xfrm>
        </p:spPr>
        <p:txBody>
          <a:bodyPr anchor="ctr">
            <a:normAutofit/>
          </a:bodyPr>
          <a:lstStyle/>
          <a:p>
            <a:r>
              <a:rPr lang="en-US" dirty="0"/>
              <a:t>Reintegration</a:t>
            </a:r>
          </a:p>
        </p:txBody>
      </p:sp>
      <p:pic>
        <p:nvPicPr>
          <p:cNvPr id="4" name="Picture 3" descr="Families reunited.">
            <a:extLst>
              <a:ext uri="{FF2B5EF4-FFF2-40B4-BE49-F238E27FC236}">
                <a16:creationId xmlns:a16="http://schemas.microsoft.com/office/drawing/2014/main" id="{950E9EAC-0E68-4F85-944C-BD8A4C666329}"/>
              </a:ext>
            </a:extLst>
          </p:cNvPr>
          <p:cNvPicPr/>
          <p:nvPr/>
        </p:nvPicPr>
        <p:blipFill rotWithShape="1">
          <a:blip r:embed="rId2">
            <a:extLst>
              <a:ext uri="{28A0092B-C50C-407E-A947-70E740481C1C}">
                <a14:useLocalDpi xmlns:a14="http://schemas.microsoft.com/office/drawing/2010/main" val="0"/>
              </a:ext>
            </a:extLst>
          </a:blip>
          <a:srcRect l="46614" r="2995" b="2"/>
          <a:stretch/>
        </p:blipFill>
        <p:spPr bwMode="auto">
          <a:xfrm>
            <a:off x="3575050" y="1600200"/>
            <a:ext cx="4654550" cy="4525963"/>
          </a:xfrm>
          <a:prstGeom prst="rect">
            <a:avLst/>
          </a:prstGeom>
          <a:noFill/>
          <a:ln>
            <a:noFill/>
          </a:ln>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5016E18C-55DA-47EC-BA92-6519B7D126DA}"/>
              </a:ext>
            </a:extLst>
          </p:cNvPr>
          <p:cNvSpPr>
            <a:spLocks noGrp="1"/>
          </p:cNvSpPr>
          <p:nvPr>
            <p:ph type="body" sz="half" idx="2"/>
          </p:nvPr>
        </p:nvSpPr>
        <p:spPr>
          <a:xfrm>
            <a:off x="457200" y="1600200"/>
            <a:ext cx="3117850" cy="4525963"/>
          </a:xfrm>
        </p:spPr>
        <p:txBody>
          <a:bodyPr>
            <a:normAutofit/>
          </a:bodyPr>
          <a:lstStyle/>
          <a:p>
            <a:r>
              <a:rPr lang="en-US" sz="1800" dirty="0"/>
              <a:t>The process of integrating soldiers back into society</a:t>
            </a:r>
          </a:p>
          <a:p>
            <a:endParaRPr lang="en-US" sz="1800" dirty="0"/>
          </a:p>
          <a:p>
            <a:r>
              <a:rPr lang="en-US" sz="1800" dirty="0"/>
              <a:t>When soldiers return from a deployment, the military puts them through a process that helps them get used to their ‘normal’, either as an active duty soldier or reservist</a:t>
            </a:r>
          </a:p>
          <a:p>
            <a:endParaRPr lang="en-US" sz="1800" dirty="0"/>
          </a:p>
          <a:p>
            <a:r>
              <a:rPr lang="en-US" sz="1800" dirty="0"/>
              <a:t>This includes wellness counseling and helps families and soldiers understand and deal with the outcomes of their forced </a:t>
            </a:r>
            <a:r>
              <a:rPr lang="en-US" sz="1800" dirty="0" err="1"/>
              <a:t>separatoin</a:t>
            </a:r>
            <a:endParaRPr lang="en-US" sz="1800" dirty="0"/>
          </a:p>
        </p:txBody>
      </p:sp>
    </p:spTree>
    <p:extLst>
      <p:ext uri="{BB962C8B-B14F-4D97-AF65-F5344CB8AC3E}">
        <p14:creationId xmlns:p14="http://schemas.microsoft.com/office/powerpoint/2010/main" val="2248452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Deployment Issues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2044930"/>
            <a:ext cx="8229600" cy="4525963"/>
          </a:xfrm>
        </p:spPr>
        <p:txBody>
          <a:bodyPr>
            <a:normAutofit lnSpcReduction="10000"/>
          </a:bodyPr>
          <a:lstStyle/>
          <a:p>
            <a:pPr marL="0" indent="0">
              <a:buNone/>
            </a:pPr>
            <a:r>
              <a:rPr lang="en-US" dirty="0"/>
              <a:t>Some issues related to deployment can be:</a:t>
            </a:r>
          </a:p>
          <a:p>
            <a:pPr marL="0" indent="0">
              <a:buNone/>
            </a:pPr>
            <a:endParaRPr lang="en-US" dirty="0"/>
          </a:p>
          <a:p>
            <a:pPr lvl="1">
              <a:buFont typeface="Arial" panose="020B0604020202020204" pitchFamily="34" charset="0"/>
              <a:buChar char="•"/>
            </a:pPr>
            <a:r>
              <a:rPr lang="en-US" sz="3200" dirty="0"/>
              <a:t>Post-Traumatic Stress Disorder (PTSD)</a:t>
            </a:r>
          </a:p>
          <a:p>
            <a:pPr lvl="1">
              <a:buFont typeface="Arial" panose="020B0604020202020204" pitchFamily="34" charset="0"/>
              <a:buChar char="•"/>
            </a:pPr>
            <a:r>
              <a:rPr lang="en-US" sz="3200" dirty="0"/>
              <a:t>Family dynamics</a:t>
            </a:r>
          </a:p>
          <a:p>
            <a:pPr lvl="1">
              <a:buFont typeface="Arial" panose="020B0604020202020204" pitchFamily="34" charset="0"/>
              <a:buChar char="•"/>
            </a:pPr>
            <a:r>
              <a:rPr lang="en-US" sz="3200" dirty="0"/>
              <a:t>Employment issues</a:t>
            </a:r>
          </a:p>
          <a:p>
            <a:pPr lvl="1">
              <a:buFont typeface="Arial" panose="020B0604020202020204" pitchFamily="34" charset="0"/>
              <a:buChar char="•"/>
            </a:pPr>
            <a:r>
              <a:rPr lang="en-US" sz="3200" dirty="0"/>
              <a:t>Marriage or relationship issues</a:t>
            </a:r>
          </a:p>
          <a:p>
            <a:pPr lvl="1">
              <a:buFont typeface="Arial" panose="020B0604020202020204" pitchFamily="34" charset="0"/>
              <a:buChar char="•"/>
            </a:pPr>
            <a:r>
              <a:rPr lang="en-US" sz="3200" dirty="0"/>
              <a:t>Kids</a:t>
            </a:r>
          </a:p>
          <a:p>
            <a:pPr lvl="1">
              <a:buFont typeface="Arial" panose="020B0604020202020204" pitchFamily="34" charset="0"/>
              <a:buChar char="•"/>
            </a:pPr>
            <a:r>
              <a:rPr lang="en-US" sz="3200" dirty="0"/>
              <a:t>Mon</a:t>
            </a:r>
            <a:r>
              <a:rPr lang="en-US" dirty="0"/>
              <a:t>ey</a:t>
            </a:r>
          </a:p>
        </p:txBody>
      </p:sp>
    </p:spTree>
    <p:extLst>
      <p:ext uri="{BB962C8B-B14F-4D97-AF65-F5344CB8AC3E}">
        <p14:creationId xmlns:p14="http://schemas.microsoft.com/office/powerpoint/2010/main" val="2029126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PTSD</a:t>
            </a:r>
          </a:p>
        </p:txBody>
      </p:sp>
      <p:pic>
        <p:nvPicPr>
          <p:cNvPr id="6" name="Picture 5" descr="See the source image">
            <a:extLst>
              <a:ext uri="{FF2B5EF4-FFF2-40B4-BE49-F238E27FC236}">
                <a16:creationId xmlns:a16="http://schemas.microsoft.com/office/drawing/2014/main" id="{30B6463E-8812-46C2-9560-F50EE4FEC196}"/>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671772" y="1600200"/>
            <a:ext cx="3609455" cy="4525963"/>
          </a:xfrm>
          <a:prstGeom prst="rect">
            <a:avLst/>
          </a:prstGeom>
          <a:noFill/>
          <a:ln>
            <a:noFill/>
          </a:ln>
        </p:spPr>
      </p:pic>
      <p:sp>
        <p:nvSpPr>
          <p:cNvPr id="11" name="Content Placeholder 3">
            <a:extLst>
              <a:ext uri="{FF2B5EF4-FFF2-40B4-BE49-F238E27FC236}">
                <a16:creationId xmlns:a16="http://schemas.microsoft.com/office/drawing/2014/main" id="{3C5C9E8A-CC84-4629-8B96-759206DFFDC4}"/>
              </a:ext>
            </a:extLst>
          </p:cNvPr>
          <p:cNvSpPr>
            <a:spLocks noGrp="1"/>
          </p:cNvSpPr>
          <p:nvPr>
            <p:ph sz="half" idx="2"/>
          </p:nvPr>
        </p:nvSpPr>
        <p:spPr>
          <a:xfrm>
            <a:off x="4648200" y="1600200"/>
            <a:ext cx="4038600" cy="4525963"/>
          </a:xfrm>
        </p:spPr>
        <p:txBody>
          <a:bodyPr/>
          <a:lstStyle/>
          <a:p>
            <a:r>
              <a:rPr lang="en-US" dirty="0"/>
              <a:t>Common at low levels</a:t>
            </a:r>
          </a:p>
          <a:p>
            <a:r>
              <a:rPr lang="en-US" dirty="0"/>
              <a:t>Medical Professionals can usually help</a:t>
            </a:r>
          </a:p>
          <a:p>
            <a:r>
              <a:rPr lang="en-US" dirty="0"/>
              <a:t>Major cases can last a long time if not addressed and treated</a:t>
            </a:r>
          </a:p>
          <a:p>
            <a:r>
              <a:rPr lang="en-US" dirty="0"/>
              <a:t>Most cases are simple to deal with</a:t>
            </a:r>
          </a:p>
          <a:p>
            <a:pPr marL="0" indent="0">
              <a:buNone/>
            </a:pPr>
            <a:r>
              <a:rPr lang="en-US" dirty="0"/>
              <a:t> </a:t>
            </a:r>
          </a:p>
        </p:txBody>
      </p:sp>
    </p:spTree>
    <p:extLst>
      <p:ext uri="{BB962C8B-B14F-4D97-AF65-F5344CB8AC3E}">
        <p14:creationId xmlns:p14="http://schemas.microsoft.com/office/powerpoint/2010/main" val="272138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Soldier Care</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r>
              <a:rPr lang="en-US" dirty="0"/>
              <a:t>Empower soldiers to be as good at their jobs as they can possibly be</a:t>
            </a:r>
          </a:p>
          <a:p>
            <a:pPr lvl="1"/>
            <a:r>
              <a:rPr lang="en-US" dirty="0"/>
              <a:t>Well qualified soldiers will survive longer</a:t>
            </a:r>
          </a:p>
          <a:p>
            <a:pPr lvl="1"/>
            <a:r>
              <a:rPr lang="en-US" dirty="0"/>
              <a:t>Good for the soldier, good for the mission</a:t>
            </a:r>
          </a:p>
          <a:p>
            <a:pPr lvl="1"/>
            <a:r>
              <a:rPr lang="en-US" dirty="0"/>
              <a:t>Soldier care includes challenging training, ensuring timely promotions &amp; schools, performance improvement counseling, assistance in solving family issues and making family ready for a soldier’s deployment</a:t>
            </a:r>
          </a:p>
        </p:txBody>
      </p:sp>
    </p:spTree>
    <p:extLst>
      <p:ext uri="{BB962C8B-B14F-4D97-AF65-F5344CB8AC3E}">
        <p14:creationId xmlns:p14="http://schemas.microsoft.com/office/powerpoint/2010/main" val="2683118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Family Dynamics</a:t>
            </a:r>
          </a:p>
        </p:txBody>
      </p:sp>
      <p:pic>
        <p:nvPicPr>
          <p:cNvPr id="4" name="Picture 3" descr="See the source image">
            <a:extLst>
              <a:ext uri="{FF2B5EF4-FFF2-40B4-BE49-F238E27FC236}">
                <a16:creationId xmlns:a16="http://schemas.microsoft.com/office/drawing/2014/main" id="{835678C6-88A1-4622-B3F1-EB0927339F5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863877" y="1600200"/>
            <a:ext cx="3225245" cy="4525963"/>
          </a:xfrm>
          <a:prstGeom prst="rect">
            <a:avLst/>
          </a:prstGeom>
          <a:noFill/>
          <a:ln>
            <a:noFill/>
          </a:ln>
        </p:spPr>
      </p:pic>
      <p:sp>
        <p:nvSpPr>
          <p:cNvPr id="9" name="Content Placeholder 3">
            <a:extLst>
              <a:ext uri="{FF2B5EF4-FFF2-40B4-BE49-F238E27FC236}">
                <a16:creationId xmlns:a16="http://schemas.microsoft.com/office/drawing/2014/main" id="{7F130365-1124-421A-A472-69E6D2C55B74}"/>
              </a:ext>
            </a:extLst>
          </p:cNvPr>
          <p:cNvSpPr>
            <a:spLocks noGrp="1"/>
          </p:cNvSpPr>
          <p:nvPr>
            <p:ph sz="half" idx="2"/>
          </p:nvPr>
        </p:nvSpPr>
        <p:spPr>
          <a:xfrm>
            <a:off x="4648200" y="1600200"/>
            <a:ext cx="4038600" cy="4525963"/>
          </a:xfrm>
        </p:spPr>
        <p:txBody>
          <a:bodyPr>
            <a:normAutofit lnSpcReduction="10000"/>
          </a:bodyPr>
          <a:lstStyle/>
          <a:p>
            <a:r>
              <a:rPr lang="en-US" dirty="0"/>
              <a:t>When the soldier is gone, the family develops new ways to get things done</a:t>
            </a:r>
          </a:p>
          <a:p>
            <a:r>
              <a:rPr lang="en-US" dirty="0"/>
              <a:t>Reintegrating soldier interrupts ‘new’ processes</a:t>
            </a:r>
          </a:p>
          <a:p>
            <a:r>
              <a:rPr lang="en-US" dirty="0"/>
              <a:t>Level of freedom for spouse – hard to ‘go back’</a:t>
            </a:r>
          </a:p>
        </p:txBody>
      </p:sp>
    </p:spTree>
    <p:extLst>
      <p:ext uri="{BB962C8B-B14F-4D97-AF65-F5344CB8AC3E}">
        <p14:creationId xmlns:p14="http://schemas.microsoft.com/office/powerpoint/2010/main" val="2423280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Employment Issues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199" y="1905000"/>
            <a:ext cx="8229600" cy="3429000"/>
          </a:xfrm>
        </p:spPr>
        <p:txBody>
          <a:bodyPr>
            <a:normAutofit lnSpcReduction="10000"/>
          </a:bodyPr>
          <a:lstStyle/>
          <a:p>
            <a:r>
              <a:rPr lang="en-US" dirty="0"/>
              <a:t>Laws require employers to give Reservists back their job, or one similar, with no reduction in pay or tenure</a:t>
            </a:r>
          </a:p>
          <a:p>
            <a:r>
              <a:rPr lang="en-US" dirty="0"/>
              <a:t>Harder for small business to absorb the loss and return of an employee</a:t>
            </a:r>
          </a:p>
          <a:p>
            <a:r>
              <a:rPr lang="en-US" dirty="0"/>
              <a:t>ESGR helps employers understand their responsibilities and requirements</a:t>
            </a:r>
          </a:p>
        </p:txBody>
      </p:sp>
      <p:pic>
        <p:nvPicPr>
          <p:cNvPr id="4" name="Picture 3" descr="See the source image">
            <a:extLst>
              <a:ext uri="{FF2B5EF4-FFF2-40B4-BE49-F238E27FC236}">
                <a16:creationId xmlns:a16="http://schemas.microsoft.com/office/drawing/2014/main" id="{62F4F70D-235A-46A9-988C-28674C7CCE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5646" y="5483542"/>
            <a:ext cx="2592705" cy="1099820"/>
          </a:xfrm>
          <a:prstGeom prst="rect">
            <a:avLst/>
          </a:prstGeom>
          <a:noFill/>
          <a:ln>
            <a:noFill/>
          </a:ln>
        </p:spPr>
      </p:pic>
    </p:spTree>
    <p:extLst>
      <p:ext uri="{BB962C8B-B14F-4D97-AF65-F5344CB8AC3E}">
        <p14:creationId xmlns:p14="http://schemas.microsoft.com/office/powerpoint/2010/main" val="3445956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Relationship Issues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752601"/>
            <a:ext cx="5410200" cy="3962400"/>
          </a:xfrm>
        </p:spPr>
        <p:txBody>
          <a:bodyPr/>
          <a:lstStyle/>
          <a:p>
            <a:r>
              <a:rPr lang="en-US" dirty="0"/>
              <a:t>A relationship that had issues before the deployment will not improve with the deployment process</a:t>
            </a:r>
          </a:p>
          <a:p>
            <a:r>
              <a:rPr lang="en-US" dirty="0"/>
              <a:t>May be a temporary ‘honey-moon’, but problems will return</a:t>
            </a:r>
          </a:p>
        </p:txBody>
      </p:sp>
      <p:pic>
        <p:nvPicPr>
          <p:cNvPr id="4" name="Picture 3" descr="See the source image">
            <a:extLst>
              <a:ext uri="{FF2B5EF4-FFF2-40B4-BE49-F238E27FC236}">
                <a16:creationId xmlns:a16="http://schemas.microsoft.com/office/drawing/2014/main" id="{E9172ACD-DAF2-41A1-949B-9D2163A7DCE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44895" y="2456656"/>
            <a:ext cx="2541905" cy="1944687"/>
          </a:xfrm>
          <a:prstGeom prst="rect">
            <a:avLst/>
          </a:prstGeom>
          <a:noFill/>
          <a:ln>
            <a:noFill/>
          </a:ln>
        </p:spPr>
      </p:pic>
      <p:sp>
        <p:nvSpPr>
          <p:cNvPr id="6" name="Content Placeholder 2">
            <a:extLst>
              <a:ext uri="{FF2B5EF4-FFF2-40B4-BE49-F238E27FC236}">
                <a16:creationId xmlns:a16="http://schemas.microsoft.com/office/drawing/2014/main" id="{FBF231E1-0513-4B31-84ED-D2125AE89F70}"/>
              </a:ext>
            </a:extLst>
          </p:cNvPr>
          <p:cNvSpPr txBox="1">
            <a:spLocks/>
          </p:cNvSpPr>
          <p:nvPr/>
        </p:nvSpPr>
        <p:spPr>
          <a:xfrm>
            <a:off x="457200" y="5393135"/>
            <a:ext cx="8229600" cy="13136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Relationships that happened during the deployment must be addressed</a:t>
            </a:r>
          </a:p>
          <a:p>
            <a:endParaRPr lang="en-US" dirty="0"/>
          </a:p>
        </p:txBody>
      </p:sp>
    </p:spTree>
    <p:extLst>
      <p:ext uri="{BB962C8B-B14F-4D97-AF65-F5344CB8AC3E}">
        <p14:creationId xmlns:p14="http://schemas.microsoft.com/office/powerpoint/2010/main" val="4534218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Kids</a:t>
            </a:r>
          </a:p>
        </p:txBody>
      </p:sp>
      <p:sp>
        <p:nvSpPr>
          <p:cNvPr id="9" name="Content Placeholder 2">
            <a:extLst>
              <a:ext uri="{FF2B5EF4-FFF2-40B4-BE49-F238E27FC236}">
                <a16:creationId xmlns:a16="http://schemas.microsoft.com/office/drawing/2014/main" id="{577D6E65-1585-4549-A36C-F675700B4934}"/>
              </a:ext>
            </a:extLst>
          </p:cNvPr>
          <p:cNvSpPr>
            <a:spLocks noGrp="1"/>
          </p:cNvSpPr>
          <p:nvPr>
            <p:ph sz="half" idx="1"/>
          </p:nvPr>
        </p:nvSpPr>
        <p:spPr>
          <a:xfrm>
            <a:off x="457200" y="1600200"/>
            <a:ext cx="5410200" cy="4983162"/>
          </a:xfrm>
        </p:spPr>
        <p:txBody>
          <a:bodyPr>
            <a:normAutofit fontScale="92500" lnSpcReduction="20000"/>
          </a:bodyPr>
          <a:lstStyle/>
          <a:p>
            <a:r>
              <a:rPr lang="en-US" dirty="0"/>
              <a:t>6-12+ months is a long time for a parent to be separated from their child</a:t>
            </a:r>
          </a:p>
          <a:p>
            <a:r>
              <a:rPr lang="en-US" dirty="0"/>
              <a:t>Response depends on the age of the child</a:t>
            </a:r>
          </a:p>
          <a:p>
            <a:r>
              <a:rPr lang="en-US" dirty="0"/>
              <a:t>Child can act with remoteness, or clinginess</a:t>
            </a:r>
          </a:p>
          <a:p>
            <a:r>
              <a:rPr lang="en-US" dirty="0"/>
              <a:t>Older kids can push the parents, trying to gain freedoms from supervision</a:t>
            </a:r>
          </a:p>
          <a:p>
            <a:r>
              <a:rPr lang="en-US" dirty="0"/>
              <a:t>Soldiers don’t acknowledge gains that have happened in family dynamics</a:t>
            </a:r>
          </a:p>
          <a:p>
            <a:r>
              <a:rPr lang="en-US" dirty="0"/>
              <a:t>Spouse used to being in charge</a:t>
            </a:r>
          </a:p>
        </p:txBody>
      </p:sp>
      <p:pic>
        <p:nvPicPr>
          <p:cNvPr id="4" name="Picture 3" descr="A return soldier greets his young son.">
            <a:extLst>
              <a:ext uri="{FF2B5EF4-FFF2-40B4-BE49-F238E27FC236}">
                <a16:creationId xmlns:a16="http://schemas.microsoft.com/office/drawing/2014/main" id="{0393A90C-505E-4260-AACF-D1CCD46E9DCB}"/>
              </a:ext>
            </a:extLst>
          </p:cNvPr>
          <p:cNvPicPr/>
          <p:nvPr/>
        </p:nvPicPr>
        <p:blipFill rotWithShape="1">
          <a:blip r:embed="rId2">
            <a:extLst>
              <a:ext uri="{28A0092B-C50C-407E-A947-70E740481C1C}">
                <a14:useLocalDpi xmlns:a14="http://schemas.microsoft.com/office/drawing/2010/main" val="0"/>
              </a:ext>
            </a:extLst>
          </a:blip>
          <a:srcRect t="77" r="-2" b="24201"/>
          <a:stretch/>
        </p:blipFill>
        <p:spPr bwMode="auto">
          <a:xfrm>
            <a:off x="6248400" y="2019301"/>
            <a:ext cx="2590800" cy="3124200"/>
          </a:xfrm>
          <a:prstGeom prst="rect">
            <a:avLst/>
          </a:prstGeom>
          <a:noFill/>
          <a:ln>
            <a:noFill/>
          </a:ln>
        </p:spPr>
      </p:pic>
    </p:spTree>
    <p:extLst>
      <p:ext uri="{BB962C8B-B14F-4D97-AF65-F5344CB8AC3E}">
        <p14:creationId xmlns:p14="http://schemas.microsoft.com/office/powerpoint/2010/main" val="16766846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Money</a:t>
            </a:r>
          </a:p>
        </p:txBody>
      </p:sp>
      <p:pic>
        <p:nvPicPr>
          <p:cNvPr id="4" name="Picture 3" descr="See the source image">
            <a:extLst>
              <a:ext uri="{FF2B5EF4-FFF2-40B4-BE49-F238E27FC236}">
                <a16:creationId xmlns:a16="http://schemas.microsoft.com/office/drawing/2014/main" id="{6970F654-D7D8-4B40-8E73-B2B017C60CC3}"/>
              </a:ext>
            </a:extLst>
          </p:cNvPr>
          <p:cNvPicPr/>
          <p:nvPr/>
        </p:nvPicPr>
        <p:blipFill rotWithShape="1">
          <a:blip r:embed="rId2">
            <a:extLst>
              <a:ext uri="{28A0092B-C50C-407E-A947-70E740481C1C}">
                <a14:useLocalDpi xmlns:a14="http://schemas.microsoft.com/office/drawing/2010/main" val="0"/>
              </a:ext>
            </a:extLst>
          </a:blip>
          <a:srcRect r="6808" b="1"/>
          <a:stretch/>
        </p:blipFill>
        <p:spPr bwMode="auto">
          <a:xfrm>
            <a:off x="457200" y="1600200"/>
            <a:ext cx="4038600" cy="4525963"/>
          </a:xfrm>
          <a:prstGeom prst="rect">
            <a:avLst/>
          </a:prstGeom>
          <a:noFill/>
          <a:ln>
            <a:noFill/>
          </a:ln>
          <a:extLst>
            <a:ext uri="{53640926-AAD7-44D8-BBD7-CCE9431645EC}">
              <a14:shadowObscured xmlns:a14="http://schemas.microsoft.com/office/drawing/2010/main"/>
            </a:ext>
          </a:extLst>
        </p:spPr>
      </p:pic>
      <p:sp>
        <p:nvSpPr>
          <p:cNvPr id="9" name="Content Placeholder 3">
            <a:extLst>
              <a:ext uri="{FF2B5EF4-FFF2-40B4-BE49-F238E27FC236}">
                <a16:creationId xmlns:a16="http://schemas.microsoft.com/office/drawing/2014/main" id="{272BE114-174A-455E-8358-92F8098B8122}"/>
              </a:ext>
            </a:extLst>
          </p:cNvPr>
          <p:cNvSpPr>
            <a:spLocks noGrp="1"/>
          </p:cNvSpPr>
          <p:nvPr>
            <p:ph sz="half" idx="2"/>
          </p:nvPr>
        </p:nvSpPr>
        <p:spPr>
          <a:xfrm>
            <a:off x="4648200" y="1600200"/>
            <a:ext cx="4038600" cy="4983162"/>
          </a:xfrm>
        </p:spPr>
        <p:txBody>
          <a:bodyPr>
            <a:normAutofit lnSpcReduction="10000"/>
          </a:bodyPr>
          <a:lstStyle/>
          <a:p>
            <a:r>
              <a:rPr lang="en-US" dirty="0"/>
              <a:t>No less a problem in deployments than any other time</a:t>
            </a:r>
          </a:p>
          <a:p>
            <a:r>
              <a:rPr lang="en-US" dirty="0"/>
              <a:t>Reservists may make less money from military </a:t>
            </a:r>
          </a:p>
          <a:p>
            <a:r>
              <a:rPr lang="en-US" dirty="0"/>
              <a:t>Control of funds – power within marriage</a:t>
            </a:r>
          </a:p>
          <a:p>
            <a:r>
              <a:rPr lang="en-US" dirty="0"/>
              <a:t>Soldier wants to treat themselves with large purchases</a:t>
            </a:r>
          </a:p>
          <a:p>
            <a:endParaRPr lang="en-US" dirty="0"/>
          </a:p>
        </p:txBody>
      </p:sp>
    </p:spTree>
    <p:extLst>
      <p:ext uri="{BB962C8B-B14F-4D97-AF65-F5344CB8AC3E}">
        <p14:creationId xmlns:p14="http://schemas.microsoft.com/office/powerpoint/2010/main" val="15792151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2D981F-CA7B-4760-9BFF-C37B87138679}"/>
              </a:ext>
            </a:extLst>
          </p:cNvPr>
          <p:cNvSpPr>
            <a:spLocks noGrp="1"/>
          </p:cNvSpPr>
          <p:nvPr>
            <p:ph type="title"/>
          </p:nvPr>
        </p:nvSpPr>
        <p:spPr>
          <a:xfrm>
            <a:off x="990600" y="274638"/>
            <a:ext cx="7162800" cy="1143000"/>
          </a:xfrm>
        </p:spPr>
        <p:txBody>
          <a:bodyPr/>
          <a:lstStyle/>
          <a:p>
            <a:r>
              <a:rPr lang="en-US" dirty="0"/>
              <a:t>Resources Available</a:t>
            </a:r>
          </a:p>
        </p:txBody>
      </p:sp>
      <p:pic>
        <p:nvPicPr>
          <p:cNvPr id="4" name="Picture 3" descr="The Web of Support">
            <a:extLst>
              <a:ext uri="{FF2B5EF4-FFF2-40B4-BE49-F238E27FC236}">
                <a16:creationId xmlns:a16="http://schemas.microsoft.com/office/drawing/2014/main" id="{5F805F89-D51C-4CD2-A3D2-39906D25C5D5}"/>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795050" y="1491817"/>
            <a:ext cx="5553900" cy="5105400"/>
          </a:xfrm>
          <a:prstGeom prst="rect">
            <a:avLst/>
          </a:prstGeom>
          <a:noFill/>
          <a:ln>
            <a:noFill/>
          </a:ln>
        </p:spPr>
      </p:pic>
    </p:spTree>
    <p:extLst>
      <p:ext uri="{BB962C8B-B14F-4D97-AF65-F5344CB8AC3E}">
        <p14:creationId xmlns:p14="http://schemas.microsoft.com/office/powerpoint/2010/main" val="262435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a:xfrm>
            <a:off x="1134687" y="274638"/>
            <a:ext cx="6858000" cy="1143000"/>
          </a:xfrm>
        </p:spPr>
        <p:txBody>
          <a:bodyPr anchor="ctr">
            <a:normAutofit/>
          </a:bodyPr>
          <a:lstStyle/>
          <a:p>
            <a:r>
              <a:rPr lang="en-US" dirty="0"/>
              <a:t>Family Readiness Groups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sz="half" idx="1"/>
          </p:nvPr>
        </p:nvSpPr>
        <p:spPr>
          <a:xfrm>
            <a:off x="457200" y="1600200"/>
            <a:ext cx="4038600" cy="4983162"/>
          </a:xfrm>
        </p:spPr>
        <p:txBody>
          <a:bodyPr>
            <a:normAutofit/>
          </a:bodyPr>
          <a:lstStyle/>
          <a:p>
            <a:r>
              <a:rPr lang="en-US" dirty="0"/>
              <a:t>Group of people related to or interested in a military unit, especially one deploying </a:t>
            </a:r>
          </a:p>
          <a:p>
            <a:r>
              <a:rPr lang="en-US" dirty="0"/>
              <a:t>Shared experience</a:t>
            </a:r>
          </a:p>
          <a:p>
            <a:r>
              <a:rPr lang="en-US" dirty="0"/>
              <a:t>Source of assistance</a:t>
            </a:r>
          </a:p>
          <a:p>
            <a:r>
              <a:rPr lang="en-US" dirty="0"/>
              <a:t>Plans activities</a:t>
            </a:r>
          </a:p>
          <a:p>
            <a:r>
              <a:rPr lang="en-US" dirty="0"/>
              <a:t>Welcomes families to a military unit</a:t>
            </a:r>
          </a:p>
          <a:p>
            <a:r>
              <a:rPr lang="en-US" dirty="0"/>
              <a:t>Funded by military</a:t>
            </a:r>
          </a:p>
          <a:p>
            <a:endParaRPr lang="en-US" dirty="0"/>
          </a:p>
        </p:txBody>
      </p:sp>
      <p:pic>
        <p:nvPicPr>
          <p:cNvPr id="4" name="Picture 3" descr="See the source image">
            <a:extLst>
              <a:ext uri="{FF2B5EF4-FFF2-40B4-BE49-F238E27FC236}">
                <a16:creationId xmlns:a16="http://schemas.microsoft.com/office/drawing/2014/main" id="{750507B0-7277-4FBF-93A9-1A18FDF79913}"/>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648200" y="1995329"/>
            <a:ext cx="4038600" cy="3735705"/>
          </a:xfrm>
          <a:prstGeom prst="rect">
            <a:avLst/>
          </a:prstGeom>
          <a:noFill/>
          <a:ln>
            <a:noFill/>
          </a:ln>
        </p:spPr>
      </p:pic>
    </p:spTree>
    <p:extLst>
      <p:ext uri="{BB962C8B-B14F-4D97-AF65-F5344CB8AC3E}">
        <p14:creationId xmlns:p14="http://schemas.microsoft.com/office/powerpoint/2010/main" val="2151776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Family Readiness Groups</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a:xfrm>
            <a:off x="457200" y="1600200"/>
            <a:ext cx="8229600" cy="4983162"/>
          </a:xfrm>
        </p:spPr>
        <p:txBody>
          <a:bodyPr>
            <a:normAutofit lnSpcReduction="10000"/>
          </a:bodyPr>
          <a:lstStyle/>
          <a:p>
            <a:pPr marL="0" indent="0">
              <a:buNone/>
            </a:pPr>
            <a:r>
              <a:rPr lang="en-US" dirty="0"/>
              <a:t>For Reserve &amp; National Guard Units, family readiness is equally important during mobilization:</a:t>
            </a:r>
          </a:p>
          <a:p>
            <a:r>
              <a:rPr lang="en-US" dirty="0"/>
              <a:t>Families aren’t oriented to the military</a:t>
            </a:r>
          </a:p>
          <a:p>
            <a:r>
              <a:rPr lang="en-US" dirty="0"/>
              <a:t>Families are spread out – not concentrated on or near a military base</a:t>
            </a:r>
          </a:p>
          <a:p>
            <a:r>
              <a:rPr lang="en-US" dirty="0"/>
              <a:t>May not have any experience with military support capabilities</a:t>
            </a:r>
          </a:p>
          <a:p>
            <a:r>
              <a:rPr lang="en-US" dirty="0"/>
              <a:t>No friends/neighbors sharing deployment experience</a:t>
            </a:r>
          </a:p>
        </p:txBody>
      </p:sp>
    </p:spTree>
    <p:extLst>
      <p:ext uri="{BB962C8B-B14F-4D97-AF65-F5344CB8AC3E}">
        <p14:creationId xmlns:p14="http://schemas.microsoft.com/office/powerpoint/2010/main" val="4084160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r>
              <a:rPr lang="en-US" dirty="0"/>
              <a:t>Prior to a unit’s redeployment, the military offers training and guidance to soldiers and families on reintegration</a:t>
            </a:r>
          </a:p>
          <a:p>
            <a:r>
              <a:rPr lang="en-US" dirty="0"/>
              <a:t>After redeployment, more training of soldiers and families together to educate about and help with issues</a:t>
            </a:r>
          </a:p>
        </p:txBody>
      </p:sp>
    </p:spTree>
    <p:extLst>
      <p:ext uri="{BB962C8B-B14F-4D97-AF65-F5344CB8AC3E}">
        <p14:creationId xmlns:p14="http://schemas.microsoft.com/office/powerpoint/2010/main" val="12474598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on Learning</a:t>
            </a:r>
          </a:p>
        </p:txBody>
      </p:sp>
      <p:sp>
        <p:nvSpPr>
          <p:cNvPr id="3" name="Content Placeholder 2"/>
          <p:cNvSpPr>
            <a:spLocks noGrp="1"/>
          </p:cNvSpPr>
          <p:nvPr>
            <p:ph idx="1"/>
          </p:nvPr>
        </p:nvSpPr>
        <p:spPr>
          <a:xfrm>
            <a:off x="990600" y="1600200"/>
            <a:ext cx="7696200" cy="4525963"/>
          </a:xfrm>
        </p:spPr>
        <p:txBody>
          <a:bodyPr>
            <a:normAutofit/>
          </a:bodyPr>
          <a:lstStyle/>
          <a:p>
            <a:pPr marL="0" indent="0">
              <a:buNone/>
            </a:pPr>
            <a:endParaRPr lang="en-US" altLang="en-US" dirty="0"/>
          </a:p>
          <a:p>
            <a:pPr marL="514350" indent="-514350">
              <a:buFont typeface="+mj-lt"/>
              <a:buAutoNum type="arabicPeriod"/>
            </a:pPr>
            <a:r>
              <a:rPr lang="en-US" altLang="en-US" dirty="0"/>
              <a:t>Name and discuss two issues that often arise during the reintegration of soldiers returning from deployment</a:t>
            </a:r>
          </a:p>
          <a:p>
            <a:pPr marL="514350" indent="-514350">
              <a:buFont typeface="+mj-lt"/>
              <a:buAutoNum type="arabicPeriod"/>
            </a:pPr>
            <a:endParaRPr lang="en-US" altLang="en-US" dirty="0"/>
          </a:p>
          <a:p>
            <a:pPr marL="514350" indent="-514350">
              <a:buFont typeface="+mj-lt"/>
              <a:buAutoNum type="arabicPeriod"/>
            </a:pPr>
            <a:r>
              <a:rPr lang="en-US" altLang="en-US" dirty="0"/>
              <a:t>What recourses are available to help soldiers and families work through reintegration issues?</a:t>
            </a:r>
          </a:p>
        </p:txBody>
      </p:sp>
    </p:spTree>
    <p:extLst>
      <p:ext uri="{BB962C8B-B14F-4D97-AF65-F5344CB8AC3E}">
        <p14:creationId xmlns:p14="http://schemas.microsoft.com/office/powerpoint/2010/main" val="1587169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FB489-5E4D-4501-A04D-4F375C4BF36A}"/>
              </a:ext>
            </a:extLst>
          </p:cNvPr>
          <p:cNvSpPr>
            <a:spLocks noGrp="1"/>
          </p:cNvSpPr>
          <p:nvPr>
            <p:ph type="title"/>
          </p:nvPr>
        </p:nvSpPr>
        <p:spPr/>
        <p:txBody>
          <a:bodyPr/>
          <a:lstStyle/>
          <a:p>
            <a:r>
              <a:rPr lang="en-US" dirty="0"/>
              <a:t>Definition of Diversity</a:t>
            </a:r>
          </a:p>
        </p:txBody>
      </p:sp>
      <p:sp>
        <p:nvSpPr>
          <p:cNvPr id="3" name="Content Placeholder 2">
            <a:extLst>
              <a:ext uri="{FF2B5EF4-FFF2-40B4-BE49-F238E27FC236}">
                <a16:creationId xmlns:a16="http://schemas.microsoft.com/office/drawing/2014/main" id="{5016E18C-55DA-47EC-BA92-6519B7D126DA}"/>
              </a:ext>
            </a:extLst>
          </p:cNvPr>
          <p:cNvSpPr>
            <a:spLocks noGrp="1"/>
          </p:cNvSpPr>
          <p:nvPr>
            <p:ph idx="1"/>
          </p:nvPr>
        </p:nvSpPr>
        <p:spPr/>
        <p:txBody>
          <a:bodyPr/>
          <a:lstStyle/>
          <a:p>
            <a:pPr marL="0" indent="0">
              <a:buNone/>
            </a:pPr>
            <a:r>
              <a:rPr lang="en-US" dirty="0"/>
              <a:t>The different attributes, experiences and backgrounds of our Soldiers, Civilians and Family Members that further enhance our global capabilities and contribute to an adaptive, culturally astute Army.</a:t>
            </a:r>
          </a:p>
        </p:txBody>
      </p:sp>
      <p:pic>
        <p:nvPicPr>
          <p:cNvPr id="4" name="Picture 3" descr="See the source image">
            <a:extLst>
              <a:ext uri="{FF2B5EF4-FFF2-40B4-BE49-F238E27FC236}">
                <a16:creationId xmlns:a16="http://schemas.microsoft.com/office/drawing/2014/main" id="{2DF245C5-AB3A-4659-B344-59033E67EF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01850" y="4250373"/>
            <a:ext cx="4940300" cy="1901190"/>
          </a:xfrm>
          <a:prstGeom prst="rect">
            <a:avLst/>
          </a:prstGeom>
          <a:noFill/>
          <a:ln>
            <a:noFill/>
          </a:ln>
        </p:spPr>
      </p:pic>
    </p:spTree>
    <p:extLst>
      <p:ext uri="{BB962C8B-B14F-4D97-AF65-F5344CB8AC3E}">
        <p14:creationId xmlns:p14="http://schemas.microsoft.com/office/powerpoint/2010/main" val="341357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2083B-C6D3-4DD0-81CA-10CFEB797DD1}"/>
              </a:ext>
            </a:extLst>
          </p:cNvPr>
          <p:cNvSpPr>
            <a:spLocks noGrp="1"/>
          </p:cNvSpPr>
          <p:nvPr>
            <p:ph type="title"/>
          </p:nvPr>
        </p:nvSpPr>
        <p:spPr/>
        <p:txBody>
          <a:bodyPr/>
          <a:lstStyle/>
          <a:p>
            <a:r>
              <a:rPr lang="en-US" dirty="0"/>
              <a:t>The Army’s Diversity Vision</a:t>
            </a:r>
          </a:p>
        </p:txBody>
      </p:sp>
      <p:sp>
        <p:nvSpPr>
          <p:cNvPr id="3" name="Content Placeholder 2">
            <a:extLst>
              <a:ext uri="{FF2B5EF4-FFF2-40B4-BE49-F238E27FC236}">
                <a16:creationId xmlns:a16="http://schemas.microsoft.com/office/drawing/2014/main" id="{8F41CAA8-42BC-4DA5-BDE2-B305A1AB2A17}"/>
              </a:ext>
            </a:extLst>
          </p:cNvPr>
          <p:cNvSpPr>
            <a:spLocks noGrp="1"/>
          </p:cNvSpPr>
          <p:nvPr>
            <p:ph idx="1"/>
          </p:nvPr>
        </p:nvSpPr>
        <p:spPr/>
        <p:txBody>
          <a:bodyPr/>
          <a:lstStyle/>
          <a:p>
            <a:pPr marL="0" indent="0">
              <a:buNone/>
            </a:pPr>
            <a:r>
              <a:rPr lang="en-US" dirty="0"/>
              <a:t>The national leader in embracing the strengths of diverse people in an inclusive environment . . investing in and managing talent, valuing individuals and developing culturally astute Soldiers and Civilians who enhance our communities and are prepared for the human dimension of leadership and global engagements.</a:t>
            </a:r>
          </a:p>
        </p:txBody>
      </p:sp>
      <p:pic>
        <p:nvPicPr>
          <p:cNvPr id="4" name="Picture 3" descr="See the source image">
            <a:extLst>
              <a:ext uri="{FF2B5EF4-FFF2-40B4-BE49-F238E27FC236}">
                <a16:creationId xmlns:a16="http://schemas.microsoft.com/office/drawing/2014/main" id="{32FE5A7D-81FE-4024-8701-C095C717917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648200"/>
            <a:ext cx="2094865" cy="2090057"/>
          </a:xfrm>
          <a:prstGeom prst="rect">
            <a:avLst/>
          </a:prstGeom>
          <a:noFill/>
          <a:ln>
            <a:noFill/>
          </a:ln>
        </p:spPr>
      </p:pic>
    </p:spTree>
    <p:extLst>
      <p:ext uri="{BB962C8B-B14F-4D97-AF65-F5344CB8AC3E}">
        <p14:creationId xmlns:p14="http://schemas.microsoft.com/office/powerpoint/2010/main" val="4267035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 the source image">
            <a:extLst>
              <a:ext uri="{FF2B5EF4-FFF2-40B4-BE49-F238E27FC236}">
                <a16:creationId xmlns:a16="http://schemas.microsoft.com/office/drawing/2014/main" id="{5A212402-1F5F-4C2E-B417-C825433FAFB5}"/>
              </a:ext>
            </a:extLst>
          </p:cNvPr>
          <p:cNvPicPr/>
          <p:nvPr/>
        </p:nvPicPr>
        <p:blipFill rotWithShape="1">
          <a:blip r:embed="rId2">
            <a:extLst>
              <a:ext uri="{28A0092B-C50C-407E-A947-70E740481C1C}">
                <a14:useLocalDpi xmlns:a14="http://schemas.microsoft.com/office/drawing/2010/main" val="0"/>
              </a:ext>
            </a:extLst>
          </a:blip>
          <a:srcRect t="4167" b="10413"/>
          <a:stretch/>
        </p:blipFill>
        <p:spPr bwMode="auto">
          <a:xfrm>
            <a:off x="3276601" y="4392930"/>
            <a:ext cx="3425462" cy="2465070"/>
          </a:xfrm>
          <a:prstGeom prst="rect">
            <a:avLst/>
          </a:prstGeom>
          <a:noFill/>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8549CEF-13EC-4D91-8C7A-C64DD89D49A6}"/>
              </a:ext>
            </a:extLst>
          </p:cNvPr>
          <p:cNvSpPr>
            <a:spLocks noGrp="1"/>
          </p:cNvSpPr>
          <p:nvPr>
            <p:ph type="title"/>
          </p:nvPr>
        </p:nvSpPr>
        <p:spPr/>
        <p:txBody>
          <a:bodyPr/>
          <a:lstStyle/>
          <a:p>
            <a:r>
              <a:rPr lang="en-US" dirty="0"/>
              <a:t>Equal Opportunity</a:t>
            </a:r>
          </a:p>
        </p:txBody>
      </p:sp>
      <p:sp>
        <p:nvSpPr>
          <p:cNvPr id="3" name="Content Placeholder 2">
            <a:extLst>
              <a:ext uri="{FF2B5EF4-FFF2-40B4-BE49-F238E27FC236}">
                <a16:creationId xmlns:a16="http://schemas.microsoft.com/office/drawing/2014/main" id="{2D784463-B1B6-477F-92EF-B71FB926701D}"/>
              </a:ext>
            </a:extLst>
          </p:cNvPr>
          <p:cNvSpPr>
            <a:spLocks noGrp="1"/>
          </p:cNvSpPr>
          <p:nvPr>
            <p:ph idx="1"/>
          </p:nvPr>
        </p:nvSpPr>
        <p:spPr>
          <a:xfrm>
            <a:off x="457200" y="1600200"/>
            <a:ext cx="8229600" cy="3581399"/>
          </a:xfrm>
        </p:spPr>
        <p:txBody>
          <a:bodyPr>
            <a:normAutofit fontScale="92500" lnSpcReduction="20000"/>
          </a:bodyPr>
          <a:lstStyle/>
          <a:p>
            <a:pPr marL="0" indent="0">
              <a:buNone/>
            </a:pPr>
            <a:r>
              <a:rPr lang="en-US" b="1" dirty="0"/>
              <a:t>Equal Opportunity</a:t>
            </a:r>
            <a:r>
              <a:rPr lang="en-US" dirty="0"/>
              <a:t> is the larger program that includes diversity. Equal Opportunity, or </a:t>
            </a:r>
            <a:r>
              <a:rPr lang="en-US" b="1" dirty="0"/>
              <a:t>EO</a:t>
            </a:r>
            <a:r>
              <a:rPr lang="en-US" dirty="0"/>
              <a:t>, is a military-wide program that provides guidelines, regulations, and processes that govern daily treatment of soldiers and Army Civilians. Equal Opportunity is grounded in US and state laws, and is embraced by the military as the right of every servicemember and civilian employee for fair treatment. </a:t>
            </a:r>
          </a:p>
          <a:p>
            <a:endParaRPr lang="en-US" dirty="0"/>
          </a:p>
        </p:txBody>
      </p:sp>
    </p:spTree>
    <p:extLst>
      <p:ext uri="{BB962C8B-B14F-4D97-AF65-F5344CB8AC3E}">
        <p14:creationId xmlns:p14="http://schemas.microsoft.com/office/powerpoint/2010/main" val="2936673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53A29-D6A1-49B3-B9C1-39305FB96C2A}"/>
              </a:ext>
            </a:extLst>
          </p:cNvPr>
          <p:cNvSpPr>
            <a:spLocks noGrp="1"/>
          </p:cNvSpPr>
          <p:nvPr>
            <p:ph type="title"/>
          </p:nvPr>
        </p:nvSpPr>
        <p:spPr/>
        <p:txBody>
          <a:bodyPr/>
          <a:lstStyle/>
          <a:p>
            <a:r>
              <a:rPr lang="en-US" dirty="0"/>
              <a:t>Goals of EO Program</a:t>
            </a:r>
          </a:p>
        </p:txBody>
      </p:sp>
      <p:sp>
        <p:nvSpPr>
          <p:cNvPr id="3" name="Content Placeholder 2">
            <a:extLst>
              <a:ext uri="{FF2B5EF4-FFF2-40B4-BE49-F238E27FC236}">
                <a16:creationId xmlns:a16="http://schemas.microsoft.com/office/drawing/2014/main" id="{662093F8-F20D-4BEF-ADDC-652BBEA4FDCD}"/>
              </a:ext>
            </a:extLst>
          </p:cNvPr>
          <p:cNvSpPr>
            <a:spLocks noGrp="1"/>
          </p:cNvSpPr>
          <p:nvPr>
            <p:ph idx="1"/>
          </p:nvPr>
        </p:nvSpPr>
        <p:spPr/>
        <p:txBody>
          <a:bodyPr>
            <a:normAutofit lnSpcReduction="10000"/>
          </a:bodyPr>
          <a:lstStyle/>
          <a:p>
            <a:pPr lvl="0" fontAlgn="base"/>
            <a:r>
              <a:rPr lang="en-US" dirty="0"/>
              <a:t>Provide EO for military personnel and family members, both on and off post and within the limits of the laws of localities, states, and host nations.</a:t>
            </a:r>
          </a:p>
          <a:p>
            <a:pPr lvl="0" fontAlgn="base"/>
            <a:r>
              <a:rPr lang="en-US" dirty="0"/>
              <a:t>Create and sustain effective units by eliminating discriminatory behaviors or practices that undermine teamwork, mutual respect, loyalty, and shared sacrifice of the men and Women of America's Army.</a:t>
            </a:r>
          </a:p>
          <a:p>
            <a:endParaRPr lang="en-US" dirty="0"/>
          </a:p>
        </p:txBody>
      </p:sp>
    </p:spTree>
    <p:extLst>
      <p:ext uri="{BB962C8B-B14F-4D97-AF65-F5344CB8AC3E}">
        <p14:creationId xmlns:p14="http://schemas.microsoft.com/office/powerpoint/2010/main" val="4147561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B28B173-7C27-4E36-8C1F-E801DB785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5B96D10-6615-4C1D-9777-EEB255D9B177}">
  <ds:schemaRefs>
    <ds:schemaRef ds:uri="http://schemas.microsoft.com/sharepoint/v3/contenttype/forms"/>
  </ds:schemaRefs>
</ds:datastoreItem>
</file>

<file path=customXml/itemProps3.xml><?xml version="1.0" encoding="utf-8"?>
<ds:datastoreItem xmlns:ds="http://schemas.openxmlformats.org/officeDocument/2006/customXml" ds:itemID="{58BC6B3F-2E7F-4DDC-851C-E810AFD735F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2905</TotalTime>
  <Words>3088</Words>
  <Application>Microsoft Office PowerPoint</Application>
  <PresentationFormat>On-screen Show (4:3)</PresentationFormat>
  <Paragraphs>369</Paragraphs>
  <Slides>59</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59</vt:i4>
      </vt:variant>
    </vt:vector>
  </HeadingPairs>
  <TitlesOfParts>
    <vt:vector size="62" baseType="lpstr">
      <vt:lpstr>Arial</vt:lpstr>
      <vt:lpstr>Calibri</vt:lpstr>
      <vt:lpstr>Office Theme</vt:lpstr>
      <vt:lpstr>California Cadet Corps Curriculum on Military Knowledge</vt:lpstr>
      <vt:lpstr>PowerPoint Presentation</vt:lpstr>
      <vt:lpstr>SOLDIER CARE, DIVERSITY, &amp;  EQUAL OPPORTUNITY</vt:lpstr>
      <vt:lpstr>Trends in the US Military</vt:lpstr>
      <vt:lpstr>Soldier Care</vt:lpstr>
      <vt:lpstr>Definition of Diversity</vt:lpstr>
      <vt:lpstr>The Army’s Diversity Vision</vt:lpstr>
      <vt:lpstr>Equal Opportunity</vt:lpstr>
      <vt:lpstr>Goals of EO Program</vt:lpstr>
      <vt:lpstr>EO Philosophy</vt:lpstr>
      <vt:lpstr>EO Policy</vt:lpstr>
      <vt:lpstr>Ethnic Observances</vt:lpstr>
      <vt:lpstr>Ethnic Observances</vt:lpstr>
      <vt:lpstr>EO can be your Job</vt:lpstr>
      <vt:lpstr>EO Complaints</vt:lpstr>
      <vt:lpstr>Check on Learning</vt:lpstr>
      <vt:lpstr>SPECIAL OPERATIONS FORCES</vt:lpstr>
      <vt:lpstr>Trends in the US Military</vt:lpstr>
      <vt:lpstr>Special Operations Forces</vt:lpstr>
      <vt:lpstr>Special Operations Forces</vt:lpstr>
      <vt:lpstr>SOF Missions</vt:lpstr>
      <vt:lpstr>Why Now</vt:lpstr>
      <vt:lpstr>Why Now</vt:lpstr>
      <vt:lpstr>Check on Learning</vt:lpstr>
      <vt:lpstr>TECHNOLOGY</vt:lpstr>
      <vt:lpstr>Trends in the US Military</vt:lpstr>
      <vt:lpstr>Technology</vt:lpstr>
      <vt:lpstr>PowerPoint Presentation</vt:lpstr>
      <vt:lpstr>Modern Innovations</vt:lpstr>
      <vt:lpstr>PowerPoint Presentation</vt:lpstr>
      <vt:lpstr>Check on Learning</vt:lpstr>
      <vt:lpstr>THE DRAFT</vt:lpstr>
      <vt:lpstr>Trends in the US Military</vt:lpstr>
      <vt:lpstr>What’s a Draft?</vt:lpstr>
      <vt:lpstr>History of US Draft</vt:lpstr>
      <vt:lpstr>Who is Drafted?</vt:lpstr>
      <vt:lpstr>Pros &amp; Cons of a Draft</vt:lpstr>
      <vt:lpstr>Check on Learning</vt:lpstr>
      <vt:lpstr>DEPLOYMENTS</vt:lpstr>
      <vt:lpstr>Trends in the US Military</vt:lpstr>
      <vt:lpstr>Mobilization &amp; Deployment</vt:lpstr>
      <vt:lpstr>Post 9/11 Deployment</vt:lpstr>
      <vt:lpstr>Deployment Bottom Line</vt:lpstr>
      <vt:lpstr>Check on Learning</vt:lpstr>
      <vt:lpstr>REINTEGRATION PROBLEMS</vt:lpstr>
      <vt:lpstr>Trends in the US Military</vt:lpstr>
      <vt:lpstr>Reintegration</vt:lpstr>
      <vt:lpstr>Deployment Issues</vt:lpstr>
      <vt:lpstr>PTSD</vt:lpstr>
      <vt:lpstr>Family Dynamics</vt:lpstr>
      <vt:lpstr>Employment Issues</vt:lpstr>
      <vt:lpstr>Relationship Issues</vt:lpstr>
      <vt:lpstr>Kids</vt:lpstr>
      <vt:lpstr>Money</vt:lpstr>
      <vt:lpstr>Resources Available</vt:lpstr>
      <vt:lpstr>Family Readiness Groups</vt:lpstr>
      <vt:lpstr>Family Readiness Groups</vt:lpstr>
      <vt:lpstr>Preparation</vt:lpstr>
      <vt:lpstr>Check on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Cadet Corps Curriculum on Military Knowledge</dc:title>
  <dc:creator>Grace Edinboro, COL, CACC</dc:creator>
  <cp:lastModifiedBy>Grace Edinboro, COL, CACC</cp:lastModifiedBy>
  <cp:revision>28</cp:revision>
  <dcterms:created xsi:type="dcterms:W3CDTF">2020-05-01T21:28:45Z</dcterms:created>
  <dcterms:modified xsi:type="dcterms:W3CDTF">2020-05-11T22:38:47Z</dcterms:modified>
</cp:coreProperties>
</file>