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414" r:id="rId6"/>
    <p:sldId id="415" r:id="rId7"/>
    <p:sldId id="457" r:id="rId8"/>
    <p:sldId id="465" r:id="rId9"/>
    <p:sldId id="462" r:id="rId10"/>
    <p:sldId id="463" r:id="rId11"/>
    <p:sldId id="464" r:id="rId12"/>
    <p:sldId id="422" r:id="rId13"/>
    <p:sldId id="423" r:id="rId14"/>
    <p:sldId id="424" r:id="rId15"/>
    <p:sldId id="425" r:id="rId16"/>
    <p:sldId id="426" r:id="rId17"/>
    <p:sldId id="459" r:id="rId18"/>
    <p:sldId id="466" r:id="rId19"/>
    <p:sldId id="458" r:id="rId20"/>
    <p:sldId id="302" r:id="rId21"/>
    <p:sldId id="319" r:id="rId22"/>
    <p:sldId id="427" r:id="rId23"/>
    <p:sldId id="428" r:id="rId24"/>
    <p:sldId id="476" r:id="rId25"/>
    <p:sldId id="429" r:id="rId26"/>
    <p:sldId id="430" r:id="rId27"/>
    <p:sldId id="469" r:id="rId28"/>
    <p:sldId id="431" r:id="rId29"/>
    <p:sldId id="432" r:id="rId30"/>
    <p:sldId id="433" r:id="rId31"/>
    <p:sldId id="434" r:id="rId32"/>
    <p:sldId id="467" r:id="rId33"/>
    <p:sldId id="380" r:id="rId34"/>
    <p:sldId id="471" r:id="rId35"/>
    <p:sldId id="477" r:id="rId36"/>
    <p:sldId id="472" r:id="rId37"/>
    <p:sldId id="385" r:id="rId38"/>
    <p:sldId id="473" r:id="rId39"/>
    <p:sldId id="474" r:id="rId40"/>
    <p:sldId id="478" r:id="rId41"/>
    <p:sldId id="482" r:id="rId42"/>
    <p:sldId id="483" r:id="rId43"/>
    <p:sldId id="479" r:id="rId44"/>
    <p:sldId id="484" r:id="rId45"/>
    <p:sldId id="485" r:id="rId46"/>
    <p:sldId id="487" r:id="rId47"/>
    <p:sldId id="488" r:id="rId48"/>
    <p:sldId id="47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01"/>
    <a:srgbClr val="006BBC"/>
    <a:srgbClr val="FFCC00"/>
    <a:srgbClr val="BFB550"/>
    <a:srgbClr val="BBB24F"/>
    <a:srgbClr val="FFF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5" autoAdjust="0"/>
    <p:restoredTop sz="93794" autoAdjust="0"/>
  </p:normalViewPr>
  <p:slideViewPr>
    <p:cSldViewPr>
      <p:cViewPr varScale="1">
        <p:scale>
          <a:sx n="107" d="100"/>
          <a:sy n="107" d="100"/>
        </p:scale>
        <p:origin x="7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196F6-4D3F-4FA5-84F1-7F83D21E3562}"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CCFD9897-2C9E-474F-890E-BCF24CC08CDE}">
      <dgm:prSet/>
      <dgm:spPr/>
      <dgm:t>
        <a:bodyPr/>
        <a:lstStyle/>
        <a:p>
          <a:r>
            <a:rPr lang="en-US"/>
            <a:t>You have been assigned to teach the drill movement Column Right March (while marching) to your platoon tomorrow.</a:t>
          </a:r>
        </a:p>
      </dgm:t>
    </dgm:pt>
    <dgm:pt modelId="{56537F0F-EF3E-414B-9CC6-92BFBFA13EA4}" type="parTrans" cxnId="{88892E00-A739-4B94-B9A0-D5E1427734CF}">
      <dgm:prSet/>
      <dgm:spPr/>
      <dgm:t>
        <a:bodyPr/>
        <a:lstStyle/>
        <a:p>
          <a:endParaRPr lang="en-US"/>
        </a:p>
      </dgm:t>
    </dgm:pt>
    <dgm:pt modelId="{83984CFF-B5EF-436B-AD30-A1C51A4F3C0B}" type="sibTrans" cxnId="{88892E00-A739-4B94-B9A0-D5E1427734CF}">
      <dgm:prSet/>
      <dgm:spPr/>
      <dgm:t>
        <a:bodyPr/>
        <a:lstStyle/>
        <a:p>
          <a:endParaRPr lang="en-US"/>
        </a:p>
      </dgm:t>
    </dgm:pt>
    <dgm:pt modelId="{45FD46C6-DEC0-4490-885A-4E196A45472C}">
      <dgm:prSet/>
      <dgm:spPr/>
      <dgm:t>
        <a:bodyPr/>
        <a:lstStyle/>
        <a:p>
          <a:r>
            <a:rPr lang="en-US"/>
            <a:t>Without looking at the CR 3-21.5, write down all the details of this movement you can think of.</a:t>
          </a:r>
        </a:p>
      </dgm:t>
    </dgm:pt>
    <dgm:pt modelId="{2F67108E-18E9-4F5E-BFC9-C247E9B7E449}" type="parTrans" cxnId="{324C5AE0-F0E4-4FD9-B31C-28DEFD861788}">
      <dgm:prSet/>
      <dgm:spPr/>
      <dgm:t>
        <a:bodyPr/>
        <a:lstStyle/>
        <a:p>
          <a:endParaRPr lang="en-US"/>
        </a:p>
      </dgm:t>
    </dgm:pt>
    <dgm:pt modelId="{35D3B006-A626-4E7D-85EC-D3B7D0FD81AF}" type="sibTrans" cxnId="{324C5AE0-F0E4-4FD9-B31C-28DEFD861788}">
      <dgm:prSet/>
      <dgm:spPr/>
      <dgm:t>
        <a:bodyPr/>
        <a:lstStyle/>
        <a:p>
          <a:endParaRPr lang="en-US"/>
        </a:p>
      </dgm:t>
    </dgm:pt>
    <dgm:pt modelId="{5C799AB6-4CBA-42C1-B421-CD56C49315EB}">
      <dgm:prSet/>
      <dgm:spPr/>
      <dgm:t>
        <a:bodyPr/>
        <a:lstStyle/>
        <a:p>
          <a:r>
            <a:rPr lang="en-US" dirty="0"/>
            <a:t>Do you think that’s pretty complete? Great!</a:t>
          </a:r>
        </a:p>
      </dgm:t>
    </dgm:pt>
    <dgm:pt modelId="{6124CF27-ADAF-4BCB-BD3D-7E4E07EA240D}" type="parTrans" cxnId="{A62A0014-6125-401D-9A20-910B4A792757}">
      <dgm:prSet/>
      <dgm:spPr/>
      <dgm:t>
        <a:bodyPr/>
        <a:lstStyle/>
        <a:p>
          <a:endParaRPr lang="en-US"/>
        </a:p>
      </dgm:t>
    </dgm:pt>
    <dgm:pt modelId="{3C3B2B7C-FF21-41C8-8373-00FC203B0076}" type="sibTrans" cxnId="{A62A0014-6125-401D-9A20-910B4A792757}">
      <dgm:prSet/>
      <dgm:spPr/>
      <dgm:t>
        <a:bodyPr/>
        <a:lstStyle/>
        <a:p>
          <a:endParaRPr lang="en-US"/>
        </a:p>
      </dgm:t>
    </dgm:pt>
    <dgm:pt modelId="{7F6AE97D-8A53-4E1D-A789-499123F21453}">
      <dgm:prSet/>
      <dgm:spPr/>
      <dgm:t>
        <a:bodyPr/>
        <a:lstStyle/>
        <a:p>
          <a:r>
            <a:rPr lang="en-US"/>
            <a:t>Now go to CR 3-21.5, paragraphs 4-7 and 5-11. Read through each paragraph carefully, and add to your list. </a:t>
          </a:r>
        </a:p>
      </dgm:t>
    </dgm:pt>
    <dgm:pt modelId="{A3B1DBFA-A717-42CD-9CDB-CC014B789B2E}" type="parTrans" cxnId="{B3196CA4-BFE4-4DD9-914E-76F912902E7F}">
      <dgm:prSet/>
      <dgm:spPr/>
      <dgm:t>
        <a:bodyPr/>
        <a:lstStyle/>
        <a:p>
          <a:endParaRPr lang="en-US"/>
        </a:p>
      </dgm:t>
    </dgm:pt>
    <dgm:pt modelId="{632A9922-68F6-42B5-A47B-01F958FC8B56}" type="sibTrans" cxnId="{B3196CA4-BFE4-4DD9-914E-76F912902E7F}">
      <dgm:prSet/>
      <dgm:spPr/>
      <dgm:t>
        <a:bodyPr/>
        <a:lstStyle/>
        <a:p>
          <a:endParaRPr lang="en-US"/>
        </a:p>
      </dgm:t>
    </dgm:pt>
    <dgm:pt modelId="{33D66B33-2516-4C73-A7BB-6FCCAD89DD0F}">
      <dgm:prSet/>
      <dgm:spPr/>
      <dgm:t>
        <a:bodyPr/>
        <a:lstStyle/>
        <a:p>
          <a:r>
            <a:rPr lang="en-US"/>
            <a:t>Once you’re done, compare it to our list on the next page (don’t peek!).</a:t>
          </a:r>
        </a:p>
      </dgm:t>
    </dgm:pt>
    <dgm:pt modelId="{1D0B03D0-80BA-400E-9EE6-3EA307B0943D}" type="parTrans" cxnId="{FB0C1974-E2A8-421E-9603-154B96820EC5}">
      <dgm:prSet/>
      <dgm:spPr/>
      <dgm:t>
        <a:bodyPr/>
        <a:lstStyle/>
        <a:p>
          <a:endParaRPr lang="en-US"/>
        </a:p>
      </dgm:t>
    </dgm:pt>
    <dgm:pt modelId="{5AD43844-A18B-4F04-B5A7-37C491DFA3C1}" type="sibTrans" cxnId="{FB0C1974-E2A8-421E-9603-154B96820EC5}">
      <dgm:prSet/>
      <dgm:spPr/>
      <dgm:t>
        <a:bodyPr/>
        <a:lstStyle/>
        <a:p>
          <a:endParaRPr lang="en-US"/>
        </a:p>
      </dgm:t>
    </dgm:pt>
    <dgm:pt modelId="{0CEE1413-1E27-4AF1-AB8D-0F5670EA91BA}" type="pres">
      <dgm:prSet presAssocID="{925196F6-4D3F-4FA5-84F1-7F83D21E3562}" presName="linear" presStyleCnt="0">
        <dgm:presLayoutVars>
          <dgm:animLvl val="lvl"/>
          <dgm:resizeHandles val="exact"/>
        </dgm:presLayoutVars>
      </dgm:prSet>
      <dgm:spPr/>
    </dgm:pt>
    <dgm:pt modelId="{E547F131-10C5-4C3D-8446-15105E7B4B9E}" type="pres">
      <dgm:prSet presAssocID="{CCFD9897-2C9E-474F-890E-BCF24CC08CDE}" presName="parentText" presStyleLbl="node1" presStyleIdx="0" presStyleCnt="5">
        <dgm:presLayoutVars>
          <dgm:chMax val="0"/>
          <dgm:bulletEnabled val="1"/>
        </dgm:presLayoutVars>
      </dgm:prSet>
      <dgm:spPr/>
    </dgm:pt>
    <dgm:pt modelId="{E5339D48-28A7-4C31-A07E-527AD162D56D}" type="pres">
      <dgm:prSet presAssocID="{83984CFF-B5EF-436B-AD30-A1C51A4F3C0B}" presName="spacer" presStyleCnt="0"/>
      <dgm:spPr/>
    </dgm:pt>
    <dgm:pt modelId="{287A7E0F-1145-40CF-AA1E-DDF7C329C063}" type="pres">
      <dgm:prSet presAssocID="{45FD46C6-DEC0-4490-885A-4E196A45472C}" presName="parentText" presStyleLbl="node1" presStyleIdx="1" presStyleCnt="5">
        <dgm:presLayoutVars>
          <dgm:chMax val="0"/>
          <dgm:bulletEnabled val="1"/>
        </dgm:presLayoutVars>
      </dgm:prSet>
      <dgm:spPr/>
    </dgm:pt>
    <dgm:pt modelId="{EAC60242-8786-4CA1-94A6-F76975B50145}" type="pres">
      <dgm:prSet presAssocID="{35D3B006-A626-4E7D-85EC-D3B7D0FD81AF}" presName="spacer" presStyleCnt="0"/>
      <dgm:spPr/>
    </dgm:pt>
    <dgm:pt modelId="{FB199159-05E8-4A61-B994-8946DD3A6E27}" type="pres">
      <dgm:prSet presAssocID="{5C799AB6-4CBA-42C1-B421-CD56C49315EB}" presName="parentText" presStyleLbl="node1" presStyleIdx="2" presStyleCnt="5">
        <dgm:presLayoutVars>
          <dgm:chMax val="0"/>
          <dgm:bulletEnabled val="1"/>
        </dgm:presLayoutVars>
      </dgm:prSet>
      <dgm:spPr/>
    </dgm:pt>
    <dgm:pt modelId="{18E9CEA3-57B4-460B-95CA-928FF5083292}" type="pres">
      <dgm:prSet presAssocID="{3C3B2B7C-FF21-41C8-8373-00FC203B0076}" presName="spacer" presStyleCnt="0"/>
      <dgm:spPr/>
    </dgm:pt>
    <dgm:pt modelId="{FFD4995A-0741-4ABF-8D6B-75B3AB23F269}" type="pres">
      <dgm:prSet presAssocID="{7F6AE97D-8A53-4E1D-A789-499123F21453}" presName="parentText" presStyleLbl="node1" presStyleIdx="3" presStyleCnt="5">
        <dgm:presLayoutVars>
          <dgm:chMax val="0"/>
          <dgm:bulletEnabled val="1"/>
        </dgm:presLayoutVars>
      </dgm:prSet>
      <dgm:spPr/>
    </dgm:pt>
    <dgm:pt modelId="{D6047DEE-363B-4017-A16E-8213F96980A3}" type="pres">
      <dgm:prSet presAssocID="{632A9922-68F6-42B5-A47B-01F958FC8B56}" presName="spacer" presStyleCnt="0"/>
      <dgm:spPr/>
    </dgm:pt>
    <dgm:pt modelId="{2A68FA1B-9DAD-4D05-9849-9932AD0BED97}" type="pres">
      <dgm:prSet presAssocID="{33D66B33-2516-4C73-A7BB-6FCCAD89DD0F}" presName="parentText" presStyleLbl="node1" presStyleIdx="4" presStyleCnt="5">
        <dgm:presLayoutVars>
          <dgm:chMax val="0"/>
          <dgm:bulletEnabled val="1"/>
        </dgm:presLayoutVars>
      </dgm:prSet>
      <dgm:spPr/>
    </dgm:pt>
  </dgm:ptLst>
  <dgm:cxnLst>
    <dgm:cxn modelId="{88892E00-A739-4B94-B9A0-D5E1427734CF}" srcId="{925196F6-4D3F-4FA5-84F1-7F83D21E3562}" destId="{CCFD9897-2C9E-474F-890E-BCF24CC08CDE}" srcOrd="0" destOrd="0" parTransId="{56537F0F-EF3E-414B-9CC6-92BFBFA13EA4}" sibTransId="{83984CFF-B5EF-436B-AD30-A1C51A4F3C0B}"/>
    <dgm:cxn modelId="{A62A0014-6125-401D-9A20-910B4A792757}" srcId="{925196F6-4D3F-4FA5-84F1-7F83D21E3562}" destId="{5C799AB6-4CBA-42C1-B421-CD56C49315EB}" srcOrd="2" destOrd="0" parTransId="{6124CF27-ADAF-4BCB-BD3D-7E4E07EA240D}" sibTransId="{3C3B2B7C-FF21-41C8-8373-00FC203B0076}"/>
    <dgm:cxn modelId="{709BF820-D37F-49C9-82E0-1CAF03679B40}" type="presOf" srcId="{7F6AE97D-8A53-4E1D-A789-499123F21453}" destId="{FFD4995A-0741-4ABF-8D6B-75B3AB23F269}" srcOrd="0" destOrd="0" presId="urn:microsoft.com/office/officeart/2005/8/layout/vList2"/>
    <dgm:cxn modelId="{2539EA52-8D0E-4045-AA55-2A64192DD1A6}" type="presOf" srcId="{925196F6-4D3F-4FA5-84F1-7F83D21E3562}" destId="{0CEE1413-1E27-4AF1-AB8D-0F5670EA91BA}" srcOrd="0" destOrd="0" presId="urn:microsoft.com/office/officeart/2005/8/layout/vList2"/>
    <dgm:cxn modelId="{FB0C1974-E2A8-421E-9603-154B96820EC5}" srcId="{925196F6-4D3F-4FA5-84F1-7F83D21E3562}" destId="{33D66B33-2516-4C73-A7BB-6FCCAD89DD0F}" srcOrd="4" destOrd="0" parTransId="{1D0B03D0-80BA-400E-9EE6-3EA307B0943D}" sibTransId="{5AD43844-A18B-4F04-B5A7-37C491DFA3C1}"/>
    <dgm:cxn modelId="{96BFD65A-D17D-4062-9B4F-7C3F6B7A48B0}" type="presOf" srcId="{CCFD9897-2C9E-474F-890E-BCF24CC08CDE}" destId="{E547F131-10C5-4C3D-8446-15105E7B4B9E}" srcOrd="0" destOrd="0" presId="urn:microsoft.com/office/officeart/2005/8/layout/vList2"/>
    <dgm:cxn modelId="{AD40C98B-1421-4BFE-BB95-79A36CB91ACD}" type="presOf" srcId="{33D66B33-2516-4C73-A7BB-6FCCAD89DD0F}" destId="{2A68FA1B-9DAD-4D05-9849-9932AD0BED97}" srcOrd="0" destOrd="0" presId="urn:microsoft.com/office/officeart/2005/8/layout/vList2"/>
    <dgm:cxn modelId="{B3196CA4-BFE4-4DD9-914E-76F912902E7F}" srcId="{925196F6-4D3F-4FA5-84F1-7F83D21E3562}" destId="{7F6AE97D-8A53-4E1D-A789-499123F21453}" srcOrd="3" destOrd="0" parTransId="{A3B1DBFA-A717-42CD-9CDB-CC014B789B2E}" sibTransId="{632A9922-68F6-42B5-A47B-01F958FC8B56}"/>
    <dgm:cxn modelId="{3CB47EAC-7654-4EB2-9989-92E4BC99A9DB}" type="presOf" srcId="{45FD46C6-DEC0-4490-885A-4E196A45472C}" destId="{287A7E0F-1145-40CF-AA1E-DDF7C329C063}" srcOrd="0" destOrd="0" presId="urn:microsoft.com/office/officeart/2005/8/layout/vList2"/>
    <dgm:cxn modelId="{7A859EB9-D350-4B28-ADEA-E2666C59600E}" type="presOf" srcId="{5C799AB6-4CBA-42C1-B421-CD56C49315EB}" destId="{FB199159-05E8-4A61-B994-8946DD3A6E27}" srcOrd="0" destOrd="0" presId="urn:microsoft.com/office/officeart/2005/8/layout/vList2"/>
    <dgm:cxn modelId="{324C5AE0-F0E4-4FD9-B31C-28DEFD861788}" srcId="{925196F6-4D3F-4FA5-84F1-7F83D21E3562}" destId="{45FD46C6-DEC0-4490-885A-4E196A45472C}" srcOrd="1" destOrd="0" parTransId="{2F67108E-18E9-4F5E-BFC9-C247E9B7E449}" sibTransId="{35D3B006-A626-4E7D-85EC-D3B7D0FD81AF}"/>
    <dgm:cxn modelId="{2485300E-9C1E-4FB6-B7A3-F93AF8285D0A}" type="presParOf" srcId="{0CEE1413-1E27-4AF1-AB8D-0F5670EA91BA}" destId="{E547F131-10C5-4C3D-8446-15105E7B4B9E}" srcOrd="0" destOrd="0" presId="urn:microsoft.com/office/officeart/2005/8/layout/vList2"/>
    <dgm:cxn modelId="{BD6A7C7C-A0AB-4D8E-9A96-A08F08613F07}" type="presParOf" srcId="{0CEE1413-1E27-4AF1-AB8D-0F5670EA91BA}" destId="{E5339D48-28A7-4C31-A07E-527AD162D56D}" srcOrd="1" destOrd="0" presId="urn:microsoft.com/office/officeart/2005/8/layout/vList2"/>
    <dgm:cxn modelId="{AC9FC707-844A-495A-BF78-5CD9C179C734}" type="presParOf" srcId="{0CEE1413-1E27-4AF1-AB8D-0F5670EA91BA}" destId="{287A7E0F-1145-40CF-AA1E-DDF7C329C063}" srcOrd="2" destOrd="0" presId="urn:microsoft.com/office/officeart/2005/8/layout/vList2"/>
    <dgm:cxn modelId="{7B428443-6AF2-45A5-97C8-5B782816A985}" type="presParOf" srcId="{0CEE1413-1E27-4AF1-AB8D-0F5670EA91BA}" destId="{EAC60242-8786-4CA1-94A6-F76975B50145}" srcOrd="3" destOrd="0" presId="urn:microsoft.com/office/officeart/2005/8/layout/vList2"/>
    <dgm:cxn modelId="{FDD71044-9A41-4F31-A04F-26E9A1FDE637}" type="presParOf" srcId="{0CEE1413-1E27-4AF1-AB8D-0F5670EA91BA}" destId="{FB199159-05E8-4A61-B994-8946DD3A6E27}" srcOrd="4" destOrd="0" presId="urn:microsoft.com/office/officeart/2005/8/layout/vList2"/>
    <dgm:cxn modelId="{B6A5EA88-0E56-4A2E-BACB-ADD5E4BA77B6}" type="presParOf" srcId="{0CEE1413-1E27-4AF1-AB8D-0F5670EA91BA}" destId="{18E9CEA3-57B4-460B-95CA-928FF5083292}" srcOrd="5" destOrd="0" presId="urn:microsoft.com/office/officeart/2005/8/layout/vList2"/>
    <dgm:cxn modelId="{41E2C6A2-038C-4222-83A6-7AB7F4751CAC}" type="presParOf" srcId="{0CEE1413-1E27-4AF1-AB8D-0F5670EA91BA}" destId="{FFD4995A-0741-4ABF-8D6B-75B3AB23F269}" srcOrd="6" destOrd="0" presId="urn:microsoft.com/office/officeart/2005/8/layout/vList2"/>
    <dgm:cxn modelId="{EF1F1534-5F3C-4349-9100-87E4CD3C197D}" type="presParOf" srcId="{0CEE1413-1E27-4AF1-AB8D-0F5670EA91BA}" destId="{D6047DEE-363B-4017-A16E-8213F96980A3}" srcOrd="7" destOrd="0" presId="urn:microsoft.com/office/officeart/2005/8/layout/vList2"/>
    <dgm:cxn modelId="{C50DF16C-681C-41C6-8100-535D7430933B}" type="presParOf" srcId="{0CEE1413-1E27-4AF1-AB8D-0F5670EA91BA}" destId="{2A68FA1B-9DAD-4D05-9849-9932AD0BED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F1C2FC-E922-4F72-9404-78774A93ED1B}"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E6CFCBFF-1A99-41AF-AC43-FE9F04E2CD2B}">
      <dgm:prSet/>
      <dgm:spPr/>
      <dgm:t>
        <a:bodyPr/>
        <a:lstStyle/>
        <a:p>
          <a:r>
            <a:rPr lang="en-US" dirty="0"/>
            <a:t>You have been assigned to teach the manual of arms movement Present Arms from Order Arms, and back to Order Arms, to your platoon tomorrow.</a:t>
          </a:r>
        </a:p>
      </dgm:t>
    </dgm:pt>
    <dgm:pt modelId="{BB2953D7-9A2B-4471-8722-4A597623BD79}" type="parTrans" cxnId="{2B9FDEDD-F382-45B9-8E95-48023923DA31}">
      <dgm:prSet/>
      <dgm:spPr/>
      <dgm:t>
        <a:bodyPr/>
        <a:lstStyle/>
        <a:p>
          <a:endParaRPr lang="en-US"/>
        </a:p>
      </dgm:t>
    </dgm:pt>
    <dgm:pt modelId="{8D05DBE5-1196-42D8-AD2D-397FB14846DC}" type="sibTrans" cxnId="{2B9FDEDD-F382-45B9-8E95-48023923DA31}">
      <dgm:prSet/>
      <dgm:spPr/>
      <dgm:t>
        <a:bodyPr/>
        <a:lstStyle/>
        <a:p>
          <a:endParaRPr lang="en-US"/>
        </a:p>
      </dgm:t>
    </dgm:pt>
    <dgm:pt modelId="{3BD50088-504B-402A-9B8E-7133A4BF511C}">
      <dgm:prSet/>
      <dgm:spPr/>
      <dgm:t>
        <a:bodyPr/>
        <a:lstStyle/>
        <a:p>
          <a:r>
            <a:rPr lang="en-US"/>
            <a:t>Without looking at the CR 3-21.5, write down all the details of this movement you can think of.</a:t>
          </a:r>
        </a:p>
      </dgm:t>
    </dgm:pt>
    <dgm:pt modelId="{59CC731B-CB4D-4D21-9F12-D09C38BF53C9}" type="parTrans" cxnId="{E39B66C0-10BB-4EAC-A697-76C6707A0755}">
      <dgm:prSet/>
      <dgm:spPr/>
      <dgm:t>
        <a:bodyPr/>
        <a:lstStyle/>
        <a:p>
          <a:endParaRPr lang="en-US"/>
        </a:p>
      </dgm:t>
    </dgm:pt>
    <dgm:pt modelId="{66732679-2BA0-4F5D-AA25-A2B0866C169E}" type="sibTrans" cxnId="{E39B66C0-10BB-4EAC-A697-76C6707A0755}">
      <dgm:prSet/>
      <dgm:spPr/>
      <dgm:t>
        <a:bodyPr/>
        <a:lstStyle/>
        <a:p>
          <a:endParaRPr lang="en-US"/>
        </a:p>
      </dgm:t>
    </dgm:pt>
    <dgm:pt modelId="{07D552C6-41FB-4A08-9541-A45746A86A22}">
      <dgm:prSet/>
      <dgm:spPr/>
      <dgm:t>
        <a:bodyPr/>
        <a:lstStyle/>
        <a:p>
          <a:r>
            <a:rPr lang="en-US" dirty="0"/>
            <a:t>Do you think that’s pretty complete? Great!</a:t>
          </a:r>
        </a:p>
      </dgm:t>
    </dgm:pt>
    <dgm:pt modelId="{0EDFE9A7-944F-4E01-8EF2-C91171DD5A6D}" type="parTrans" cxnId="{606061A7-F725-48A0-BC5E-906AB2B74AD0}">
      <dgm:prSet/>
      <dgm:spPr/>
      <dgm:t>
        <a:bodyPr/>
        <a:lstStyle/>
        <a:p>
          <a:endParaRPr lang="en-US"/>
        </a:p>
      </dgm:t>
    </dgm:pt>
    <dgm:pt modelId="{B03D5B0F-DFAB-462D-8BD5-4FD6D12B7A2A}" type="sibTrans" cxnId="{606061A7-F725-48A0-BC5E-906AB2B74AD0}">
      <dgm:prSet/>
      <dgm:spPr/>
      <dgm:t>
        <a:bodyPr/>
        <a:lstStyle/>
        <a:p>
          <a:endParaRPr lang="en-US"/>
        </a:p>
      </dgm:t>
    </dgm:pt>
    <dgm:pt modelId="{31C1B730-2C66-4DAC-9897-A482A1E06DBB}">
      <dgm:prSet/>
      <dgm:spPr/>
      <dgm:t>
        <a:bodyPr/>
        <a:lstStyle/>
        <a:p>
          <a:r>
            <a:rPr lang="en-US"/>
            <a:t>Now go to CR 3-21.5, paragraph 2-5. Read through each paragraph carefully, and add to your list. </a:t>
          </a:r>
        </a:p>
      </dgm:t>
    </dgm:pt>
    <dgm:pt modelId="{EEA305DC-AEAD-45BB-92C4-8DCCC81DF732}" type="parTrans" cxnId="{5CADCF0B-BB04-4680-91E4-5AC94B2ADDC4}">
      <dgm:prSet/>
      <dgm:spPr/>
      <dgm:t>
        <a:bodyPr/>
        <a:lstStyle/>
        <a:p>
          <a:endParaRPr lang="en-US"/>
        </a:p>
      </dgm:t>
    </dgm:pt>
    <dgm:pt modelId="{20827F24-0916-4B09-950E-6E0DFCD9B0FC}" type="sibTrans" cxnId="{5CADCF0B-BB04-4680-91E4-5AC94B2ADDC4}">
      <dgm:prSet/>
      <dgm:spPr/>
      <dgm:t>
        <a:bodyPr/>
        <a:lstStyle/>
        <a:p>
          <a:endParaRPr lang="en-US"/>
        </a:p>
      </dgm:t>
    </dgm:pt>
    <dgm:pt modelId="{E52CB77D-E1D8-48C4-B131-362136BE0E50}">
      <dgm:prSet/>
      <dgm:spPr/>
      <dgm:t>
        <a:bodyPr/>
        <a:lstStyle/>
        <a:p>
          <a:r>
            <a:rPr lang="en-US"/>
            <a:t>Once you’re done, compare it to our list on the next page (don’t peek!).</a:t>
          </a:r>
        </a:p>
      </dgm:t>
    </dgm:pt>
    <dgm:pt modelId="{1C2308AE-B758-4798-9F7C-4F4128826BD7}" type="parTrans" cxnId="{30DD6237-A8CF-41B7-BEA4-894C8D2CECFC}">
      <dgm:prSet/>
      <dgm:spPr/>
      <dgm:t>
        <a:bodyPr/>
        <a:lstStyle/>
        <a:p>
          <a:endParaRPr lang="en-US"/>
        </a:p>
      </dgm:t>
    </dgm:pt>
    <dgm:pt modelId="{3DE81205-F6B4-4C16-93D8-F8CB9C0F3EF3}" type="sibTrans" cxnId="{30DD6237-A8CF-41B7-BEA4-894C8D2CECFC}">
      <dgm:prSet/>
      <dgm:spPr/>
      <dgm:t>
        <a:bodyPr/>
        <a:lstStyle/>
        <a:p>
          <a:endParaRPr lang="en-US"/>
        </a:p>
      </dgm:t>
    </dgm:pt>
    <dgm:pt modelId="{44BB01FF-47EF-4803-B7A4-04F26F988404}" type="pres">
      <dgm:prSet presAssocID="{BEF1C2FC-E922-4F72-9404-78774A93ED1B}" presName="linear" presStyleCnt="0">
        <dgm:presLayoutVars>
          <dgm:animLvl val="lvl"/>
          <dgm:resizeHandles val="exact"/>
        </dgm:presLayoutVars>
      </dgm:prSet>
      <dgm:spPr/>
    </dgm:pt>
    <dgm:pt modelId="{43698301-1A24-466D-9FAD-6D465FF90E68}" type="pres">
      <dgm:prSet presAssocID="{E6CFCBFF-1A99-41AF-AC43-FE9F04E2CD2B}" presName="parentText" presStyleLbl="node1" presStyleIdx="0" presStyleCnt="5">
        <dgm:presLayoutVars>
          <dgm:chMax val="0"/>
          <dgm:bulletEnabled val="1"/>
        </dgm:presLayoutVars>
      </dgm:prSet>
      <dgm:spPr/>
    </dgm:pt>
    <dgm:pt modelId="{786C9D59-57C9-4814-B407-5615DC00AF10}" type="pres">
      <dgm:prSet presAssocID="{8D05DBE5-1196-42D8-AD2D-397FB14846DC}" presName="spacer" presStyleCnt="0"/>
      <dgm:spPr/>
    </dgm:pt>
    <dgm:pt modelId="{1FC2407E-79FE-4BFA-AEF1-72E21FB4BAB7}" type="pres">
      <dgm:prSet presAssocID="{3BD50088-504B-402A-9B8E-7133A4BF511C}" presName="parentText" presStyleLbl="node1" presStyleIdx="1" presStyleCnt="5">
        <dgm:presLayoutVars>
          <dgm:chMax val="0"/>
          <dgm:bulletEnabled val="1"/>
        </dgm:presLayoutVars>
      </dgm:prSet>
      <dgm:spPr/>
    </dgm:pt>
    <dgm:pt modelId="{BB37B87B-1271-4011-8C57-022507C301F8}" type="pres">
      <dgm:prSet presAssocID="{66732679-2BA0-4F5D-AA25-A2B0866C169E}" presName="spacer" presStyleCnt="0"/>
      <dgm:spPr/>
    </dgm:pt>
    <dgm:pt modelId="{8903A1B2-03BD-48CF-921A-2B63B712EDFD}" type="pres">
      <dgm:prSet presAssocID="{07D552C6-41FB-4A08-9541-A45746A86A22}" presName="parentText" presStyleLbl="node1" presStyleIdx="2" presStyleCnt="5">
        <dgm:presLayoutVars>
          <dgm:chMax val="0"/>
          <dgm:bulletEnabled val="1"/>
        </dgm:presLayoutVars>
      </dgm:prSet>
      <dgm:spPr/>
    </dgm:pt>
    <dgm:pt modelId="{D0CB77A8-C348-44E6-83AD-1BEB20C6E922}" type="pres">
      <dgm:prSet presAssocID="{B03D5B0F-DFAB-462D-8BD5-4FD6D12B7A2A}" presName="spacer" presStyleCnt="0"/>
      <dgm:spPr/>
    </dgm:pt>
    <dgm:pt modelId="{21157346-5C90-4E15-8E51-85E9FF11DD8D}" type="pres">
      <dgm:prSet presAssocID="{31C1B730-2C66-4DAC-9897-A482A1E06DBB}" presName="parentText" presStyleLbl="node1" presStyleIdx="3" presStyleCnt="5">
        <dgm:presLayoutVars>
          <dgm:chMax val="0"/>
          <dgm:bulletEnabled val="1"/>
        </dgm:presLayoutVars>
      </dgm:prSet>
      <dgm:spPr/>
    </dgm:pt>
    <dgm:pt modelId="{A154F952-F41A-4A92-B769-5C7D4E83D873}" type="pres">
      <dgm:prSet presAssocID="{20827F24-0916-4B09-950E-6E0DFCD9B0FC}" presName="spacer" presStyleCnt="0"/>
      <dgm:spPr/>
    </dgm:pt>
    <dgm:pt modelId="{0AAD3F56-074B-471D-B88D-D088B331F7AE}" type="pres">
      <dgm:prSet presAssocID="{E52CB77D-E1D8-48C4-B131-362136BE0E50}" presName="parentText" presStyleLbl="node1" presStyleIdx="4" presStyleCnt="5">
        <dgm:presLayoutVars>
          <dgm:chMax val="0"/>
          <dgm:bulletEnabled val="1"/>
        </dgm:presLayoutVars>
      </dgm:prSet>
      <dgm:spPr/>
    </dgm:pt>
  </dgm:ptLst>
  <dgm:cxnLst>
    <dgm:cxn modelId="{BFE37C06-E83F-433D-BE6B-860D17EAC758}" type="presOf" srcId="{BEF1C2FC-E922-4F72-9404-78774A93ED1B}" destId="{44BB01FF-47EF-4803-B7A4-04F26F988404}" srcOrd="0" destOrd="0" presId="urn:microsoft.com/office/officeart/2005/8/layout/vList2"/>
    <dgm:cxn modelId="{5CADCF0B-BB04-4680-91E4-5AC94B2ADDC4}" srcId="{BEF1C2FC-E922-4F72-9404-78774A93ED1B}" destId="{31C1B730-2C66-4DAC-9897-A482A1E06DBB}" srcOrd="3" destOrd="0" parTransId="{EEA305DC-AEAD-45BB-92C4-8DCCC81DF732}" sibTransId="{20827F24-0916-4B09-950E-6E0DFCD9B0FC}"/>
    <dgm:cxn modelId="{25BF5811-62A8-4851-A852-37C584A0EFFD}" type="presOf" srcId="{3BD50088-504B-402A-9B8E-7133A4BF511C}" destId="{1FC2407E-79FE-4BFA-AEF1-72E21FB4BAB7}" srcOrd="0" destOrd="0" presId="urn:microsoft.com/office/officeart/2005/8/layout/vList2"/>
    <dgm:cxn modelId="{CE228730-F725-4522-A8A3-247FFAF1DF27}" type="presOf" srcId="{E6CFCBFF-1A99-41AF-AC43-FE9F04E2CD2B}" destId="{43698301-1A24-466D-9FAD-6D465FF90E68}" srcOrd="0" destOrd="0" presId="urn:microsoft.com/office/officeart/2005/8/layout/vList2"/>
    <dgm:cxn modelId="{30DD6237-A8CF-41B7-BEA4-894C8D2CECFC}" srcId="{BEF1C2FC-E922-4F72-9404-78774A93ED1B}" destId="{E52CB77D-E1D8-48C4-B131-362136BE0E50}" srcOrd="4" destOrd="0" parTransId="{1C2308AE-B758-4798-9F7C-4F4128826BD7}" sibTransId="{3DE81205-F6B4-4C16-93D8-F8CB9C0F3EF3}"/>
    <dgm:cxn modelId="{358C0B4B-6E26-42CE-B9A1-610FF17AB393}" type="presOf" srcId="{31C1B730-2C66-4DAC-9897-A482A1E06DBB}" destId="{21157346-5C90-4E15-8E51-85E9FF11DD8D}" srcOrd="0" destOrd="0" presId="urn:microsoft.com/office/officeart/2005/8/layout/vList2"/>
    <dgm:cxn modelId="{6BEA6554-2F9C-4B96-A4D8-B224FB60537C}" type="presOf" srcId="{07D552C6-41FB-4A08-9541-A45746A86A22}" destId="{8903A1B2-03BD-48CF-921A-2B63B712EDFD}" srcOrd="0" destOrd="0" presId="urn:microsoft.com/office/officeart/2005/8/layout/vList2"/>
    <dgm:cxn modelId="{D6414A7C-379E-4C8A-84D7-5494BD6D1BAE}" type="presOf" srcId="{E52CB77D-E1D8-48C4-B131-362136BE0E50}" destId="{0AAD3F56-074B-471D-B88D-D088B331F7AE}" srcOrd="0" destOrd="0" presId="urn:microsoft.com/office/officeart/2005/8/layout/vList2"/>
    <dgm:cxn modelId="{606061A7-F725-48A0-BC5E-906AB2B74AD0}" srcId="{BEF1C2FC-E922-4F72-9404-78774A93ED1B}" destId="{07D552C6-41FB-4A08-9541-A45746A86A22}" srcOrd="2" destOrd="0" parTransId="{0EDFE9A7-944F-4E01-8EF2-C91171DD5A6D}" sibTransId="{B03D5B0F-DFAB-462D-8BD5-4FD6D12B7A2A}"/>
    <dgm:cxn modelId="{E39B66C0-10BB-4EAC-A697-76C6707A0755}" srcId="{BEF1C2FC-E922-4F72-9404-78774A93ED1B}" destId="{3BD50088-504B-402A-9B8E-7133A4BF511C}" srcOrd="1" destOrd="0" parTransId="{59CC731B-CB4D-4D21-9F12-D09C38BF53C9}" sibTransId="{66732679-2BA0-4F5D-AA25-A2B0866C169E}"/>
    <dgm:cxn modelId="{2B9FDEDD-F382-45B9-8E95-48023923DA31}" srcId="{BEF1C2FC-E922-4F72-9404-78774A93ED1B}" destId="{E6CFCBFF-1A99-41AF-AC43-FE9F04E2CD2B}" srcOrd="0" destOrd="0" parTransId="{BB2953D7-9A2B-4471-8722-4A597623BD79}" sibTransId="{8D05DBE5-1196-42D8-AD2D-397FB14846DC}"/>
    <dgm:cxn modelId="{FCDB3A51-0E49-4848-95E0-CBE2F9F51E76}" type="presParOf" srcId="{44BB01FF-47EF-4803-B7A4-04F26F988404}" destId="{43698301-1A24-466D-9FAD-6D465FF90E68}" srcOrd="0" destOrd="0" presId="urn:microsoft.com/office/officeart/2005/8/layout/vList2"/>
    <dgm:cxn modelId="{26BA2763-E6FC-48CE-B1E0-6224A3E6A949}" type="presParOf" srcId="{44BB01FF-47EF-4803-B7A4-04F26F988404}" destId="{786C9D59-57C9-4814-B407-5615DC00AF10}" srcOrd="1" destOrd="0" presId="urn:microsoft.com/office/officeart/2005/8/layout/vList2"/>
    <dgm:cxn modelId="{D6AB92DD-9811-4667-B1EA-64B5B3F9CCFF}" type="presParOf" srcId="{44BB01FF-47EF-4803-B7A4-04F26F988404}" destId="{1FC2407E-79FE-4BFA-AEF1-72E21FB4BAB7}" srcOrd="2" destOrd="0" presId="urn:microsoft.com/office/officeart/2005/8/layout/vList2"/>
    <dgm:cxn modelId="{476C6033-2836-4CCF-8B8B-41EF6BCB4BF4}" type="presParOf" srcId="{44BB01FF-47EF-4803-B7A4-04F26F988404}" destId="{BB37B87B-1271-4011-8C57-022507C301F8}" srcOrd="3" destOrd="0" presId="urn:microsoft.com/office/officeart/2005/8/layout/vList2"/>
    <dgm:cxn modelId="{B7D3A9C3-CFDC-4B16-BA8B-F6A83C29F5B7}" type="presParOf" srcId="{44BB01FF-47EF-4803-B7A4-04F26F988404}" destId="{8903A1B2-03BD-48CF-921A-2B63B712EDFD}" srcOrd="4" destOrd="0" presId="urn:microsoft.com/office/officeart/2005/8/layout/vList2"/>
    <dgm:cxn modelId="{C825FE3C-21BB-41B7-8023-5E6B264DD935}" type="presParOf" srcId="{44BB01FF-47EF-4803-B7A4-04F26F988404}" destId="{D0CB77A8-C348-44E6-83AD-1BEB20C6E922}" srcOrd="5" destOrd="0" presId="urn:microsoft.com/office/officeart/2005/8/layout/vList2"/>
    <dgm:cxn modelId="{07B9B14B-406B-4C04-AF5B-8C7EBCFF2A5D}" type="presParOf" srcId="{44BB01FF-47EF-4803-B7A4-04F26F988404}" destId="{21157346-5C90-4E15-8E51-85E9FF11DD8D}" srcOrd="6" destOrd="0" presId="urn:microsoft.com/office/officeart/2005/8/layout/vList2"/>
    <dgm:cxn modelId="{527DDCA9-6BD4-40F5-AEFB-363F1C56A6EE}" type="presParOf" srcId="{44BB01FF-47EF-4803-B7A4-04F26F988404}" destId="{A154F952-F41A-4A92-B769-5C7D4E83D873}" srcOrd="7" destOrd="0" presId="urn:microsoft.com/office/officeart/2005/8/layout/vList2"/>
    <dgm:cxn modelId="{FE059765-A95F-4B32-9CA1-32F29961A1D0}" type="presParOf" srcId="{44BB01FF-47EF-4803-B7A4-04F26F988404}" destId="{0AAD3F56-074B-471D-B88D-D088B331F7A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7F131-10C5-4C3D-8446-15105E7B4B9E}">
      <dsp:nvSpPr>
        <dsp:cNvPr id="0" name=""/>
        <dsp:cNvSpPr/>
      </dsp:nvSpPr>
      <dsp:spPr>
        <a:xfrm>
          <a:off x="0" y="53571"/>
          <a:ext cx="6858000" cy="8353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You have been assigned to teach the drill movement Column Right March (while marching) to your platoon tomorrow.</a:t>
          </a:r>
        </a:p>
      </dsp:txBody>
      <dsp:txXfrm>
        <a:off x="40780" y="94351"/>
        <a:ext cx="6776440" cy="753819"/>
      </dsp:txXfrm>
    </dsp:sp>
    <dsp:sp modelId="{287A7E0F-1145-40CF-AA1E-DDF7C329C063}">
      <dsp:nvSpPr>
        <dsp:cNvPr id="0" name=""/>
        <dsp:cNvSpPr/>
      </dsp:nvSpPr>
      <dsp:spPr>
        <a:xfrm>
          <a:off x="0" y="949431"/>
          <a:ext cx="6858000" cy="8353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Without looking at the CR 3-21.5, write down all the details of this movement you can think of.</a:t>
          </a:r>
        </a:p>
      </dsp:txBody>
      <dsp:txXfrm>
        <a:off x="40780" y="990211"/>
        <a:ext cx="6776440" cy="753819"/>
      </dsp:txXfrm>
    </dsp:sp>
    <dsp:sp modelId="{FB199159-05E8-4A61-B994-8946DD3A6E27}">
      <dsp:nvSpPr>
        <dsp:cNvPr id="0" name=""/>
        <dsp:cNvSpPr/>
      </dsp:nvSpPr>
      <dsp:spPr>
        <a:xfrm>
          <a:off x="0" y="1845291"/>
          <a:ext cx="6858000" cy="8353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Do you think that’s pretty complete? Great!</a:t>
          </a:r>
        </a:p>
      </dsp:txBody>
      <dsp:txXfrm>
        <a:off x="40780" y="1886071"/>
        <a:ext cx="6776440" cy="753819"/>
      </dsp:txXfrm>
    </dsp:sp>
    <dsp:sp modelId="{FFD4995A-0741-4ABF-8D6B-75B3AB23F269}">
      <dsp:nvSpPr>
        <dsp:cNvPr id="0" name=""/>
        <dsp:cNvSpPr/>
      </dsp:nvSpPr>
      <dsp:spPr>
        <a:xfrm>
          <a:off x="0" y="2741151"/>
          <a:ext cx="6858000" cy="8353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Now go to CR 3-21.5, paragraphs 4-7 and 5-11. Read through each paragraph carefully, and add to your list. </a:t>
          </a:r>
        </a:p>
      </dsp:txBody>
      <dsp:txXfrm>
        <a:off x="40780" y="2781931"/>
        <a:ext cx="6776440" cy="753819"/>
      </dsp:txXfrm>
    </dsp:sp>
    <dsp:sp modelId="{2A68FA1B-9DAD-4D05-9849-9932AD0BED97}">
      <dsp:nvSpPr>
        <dsp:cNvPr id="0" name=""/>
        <dsp:cNvSpPr/>
      </dsp:nvSpPr>
      <dsp:spPr>
        <a:xfrm>
          <a:off x="0" y="3637011"/>
          <a:ext cx="6858000" cy="8353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Once you’re done, compare it to our list on the next page (don’t peek!).</a:t>
          </a:r>
        </a:p>
      </dsp:txBody>
      <dsp:txXfrm>
        <a:off x="40780" y="3677791"/>
        <a:ext cx="6776440"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8301-1A24-466D-9FAD-6D465FF90E68}">
      <dsp:nvSpPr>
        <dsp:cNvPr id="0" name=""/>
        <dsp:cNvSpPr/>
      </dsp:nvSpPr>
      <dsp:spPr>
        <a:xfrm>
          <a:off x="0" y="474411"/>
          <a:ext cx="7010400" cy="676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You have been assigned to teach the manual of arms movement Present Arms from Order Arms, and back to Order Arms, to your platoon tomorrow.</a:t>
          </a:r>
        </a:p>
      </dsp:txBody>
      <dsp:txXfrm>
        <a:off x="33012" y="507423"/>
        <a:ext cx="6944376" cy="610236"/>
      </dsp:txXfrm>
    </dsp:sp>
    <dsp:sp modelId="{1FC2407E-79FE-4BFA-AEF1-72E21FB4BAB7}">
      <dsp:nvSpPr>
        <dsp:cNvPr id="0" name=""/>
        <dsp:cNvSpPr/>
      </dsp:nvSpPr>
      <dsp:spPr>
        <a:xfrm>
          <a:off x="0" y="1199631"/>
          <a:ext cx="7010400" cy="676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Without looking at the CR 3-21.5, write down all the details of this movement you can think of.</a:t>
          </a:r>
        </a:p>
      </dsp:txBody>
      <dsp:txXfrm>
        <a:off x="33012" y="1232643"/>
        <a:ext cx="6944376" cy="610236"/>
      </dsp:txXfrm>
    </dsp:sp>
    <dsp:sp modelId="{8903A1B2-03BD-48CF-921A-2B63B712EDFD}">
      <dsp:nvSpPr>
        <dsp:cNvPr id="0" name=""/>
        <dsp:cNvSpPr/>
      </dsp:nvSpPr>
      <dsp:spPr>
        <a:xfrm>
          <a:off x="0" y="1924851"/>
          <a:ext cx="7010400" cy="676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Do you think that’s pretty complete? Great!</a:t>
          </a:r>
        </a:p>
      </dsp:txBody>
      <dsp:txXfrm>
        <a:off x="33012" y="1957863"/>
        <a:ext cx="6944376" cy="610236"/>
      </dsp:txXfrm>
    </dsp:sp>
    <dsp:sp modelId="{21157346-5C90-4E15-8E51-85E9FF11DD8D}">
      <dsp:nvSpPr>
        <dsp:cNvPr id="0" name=""/>
        <dsp:cNvSpPr/>
      </dsp:nvSpPr>
      <dsp:spPr>
        <a:xfrm>
          <a:off x="0" y="2650071"/>
          <a:ext cx="7010400" cy="676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Now go to CR 3-21.5, paragraph 2-5. Read through each paragraph carefully, and add to your list. </a:t>
          </a:r>
        </a:p>
      </dsp:txBody>
      <dsp:txXfrm>
        <a:off x="33012" y="2683083"/>
        <a:ext cx="6944376" cy="610236"/>
      </dsp:txXfrm>
    </dsp:sp>
    <dsp:sp modelId="{0AAD3F56-074B-471D-B88D-D088B331F7AE}">
      <dsp:nvSpPr>
        <dsp:cNvPr id="0" name=""/>
        <dsp:cNvSpPr/>
      </dsp:nvSpPr>
      <dsp:spPr>
        <a:xfrm>
          <a:off x="0" y="3375291"/>
          <a:ext cx="7010400" cy="676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Once you’re done, compare it to our list on the next page (don’t peek!).</a:t>
          </a:r>
        </a:p>
      </dsp:txBody>
      <dsp:txXfrm>
        <a:off x="33012" y="3408303"/>
        <a:ext cx="6944376"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7/24/2020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B14D2-E08D-4CFC-9F58-A103582B4F0D}" type="slidenum">
              <a:rPr lang="en-US" smtClean="0"/>
              <a:pPr/>
              <a:t>1</a:t>
            </a:fld>
            <a:endParaRPr lang="en-US"/>
          </a:p>
        </p:txBody>
      </p:sp>
    </p:spTree>
    <p:extLst>
      <p:ext uri="{BB962C8B-B14F-4D97-AF65-F5344CB8AC3E}">
        <p14:creationId xmlns:p14="http://schemas.microsoft.com/office/powerpoint/2010/main" val="20861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5105400"/>
            <a:ext cx="6400800" cy="6858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7/24/2020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7/24/2020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715"/>
            <a:ext cx="7772400" cy="1523885"/>
          </a:xfrm>
        </p:spPr>
        <p:txBody>
          <a:bodyPr>
            <a:normAutofit/>
          </a:bodyPr>
          <a:lstStyle/>
          <a:p>
            <a:r>
              <a:rPr lang="en-US" dirty="0">
                <a:solidFill>
                  <a:schemeClr val="tx2"/>
                </a:solidFill>
              </a:rPr>
              <a:t>Curriculum on</a:t>
            </a:r>
            <a:br>
              <a:rPr lang="en-US" dirty="0">
                <a:solidFill>
                  <a:schemeClr val="tx2"/>
                </a:solidFill>
              </a:rPr>
            </a:br>
            <a:r>
              <a:rPr lang="en-US" dirty="0">
                <a:solidFill>
                  <a:schemeClr val="tx2"/>
                </a:solidFill>
              </a:rPr>
              <a:t>Military Knowledge</a:t>
            </a:r>
          </a:p>
        </p:txBody>
      </p:sp>
      <p:sp>
        <p:nvSpPr>
          <p:cNvPr id="7" name="Title 1"/>
          <p:cNvSpPr txBox="1">
            <a:spLocks noGrp="1"/>
          </p:cNvSpPr>
          <p:nvPr>
            <p:ph type="subTitle" idx="1"/>
          </p:nvPr>
        </p:nvSpPr>
        <p:spPr>
          <a:xfrm>
            <a:off x="1104900" y="5216931"/>
            <a:ext cx="6934200" cy="838200"/>
          </a:xfr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solidFill>
              </a:rPr>
              <a:t>C. Regulations that Guide Us</a:t>
            </a:r>
          </a:p>
          <a:p>
            <a:endParaRPr lang="en-US" dirty="0">
              <a:solidFill>
                <a:srgbClr val="FFFF00"/>
              </a:solidFill>
            </a:endParaRPr>
          </a:p>
        </p:txBody>
      </p:sp>
      <p:pic>
        <p:nvPicPr>
          <p:cNvPr id="6" name="Picture 5">
            <a:extLst>
              <a:ext uri="{FF2B5EF4-FFF2-40B4-BE49-F238E27FC236}">
                <a16:creationId xmlns:a16="http://schemas.microsoft.com/office/drawing/2014/main" id="{38944025-DEF7-4134-9991-EACBF0095342}"/>
              </a:ext>
            </a:extLst>
          </p:cNvPr>
          <p:cNvPicPr/>
          <p:nvPr/>
        </p:nvPicPr>
        <p:blipFill>
          <a:blip r:embed="rId3">
            <a:extLst>
              <a:ext uri="{28A0092B-C50C-407E-A947-70E740481C1C}">
                <a14:useLocalDpi xmlns:a14="http://schemas.microsoft.com/office/drawing/2010/main" val="0"/>
              </a:ext>
            </a:extLst>
          </a:blip>
          <a:stretch>
            <a:fillRect/>
          </a:stretch>
        </p:blipFill>
        <p:spPr>
          <a:xfrm>
            <a:off x="1981200" y="1828800"/>
            <a:ext cx="5486400" cy="3354705"/>
          </a:xfrm>
          <a:prstGeom prst="rect">
            <a:avLst/>
          </a:prstGeom>
        </p:spPr>
      </p:pic>
      <p:sp>
        <p:nvSpPr>
          <p:cNvPr id="3" name="TextBox 2"/>
          <p:cNvSpPr txBox="1"/>
          <p:nvPr/>
        </p:nvSpPr>
        <p:spPr>
          <a:xfrm>
            <a:off x="0" y="6488668"/>
            <a:ext cx="1345240" cy="369332"/>
          </a:xfrm>
          <a:prstGeom prst="rect">
            <a:avLst/>
          </a:prstGeom>
          <a:noFill/>
        </p:spPr>
        <p:txBody>
          <a:bodyPr wrap="none" rtlCol="0">
            <a:spAutoFit/>
          </a:bodyPr>
          <a:lstStyle/>
          <a:p>
            <a:r>
              <a:rPr lang="en-US" dirty="0"/>
              <a:t>24 July 2020</a:t>
            </a:r>
          </a:p>
        </p:txBody>
      </p:sp>
      <p:sp>
        <p:nvSpPr>
          <p:cNvPr id="8" name="TextBox 7">
            <a:extLst>
              <a:ext uri="{FF2B5EF4-FFF2-40B4-BE49-F238E27FC236}">
                <a16:creationId xmlns:a16="http://schemas.microsoft.com/office/drawing/2014/main" id="{4DD4FED7-58A1-4081-BF52-390296175597}"/>
              </a:ext>
            </a:extLst>
          </p:cNvPr>
          <p:cNvSpPr txBox="1"/>
          <p:nvPr/>
        </p:nvSpPr>
        <p:spPr>
          <a:xfrm>
            <a:off x="1981200" y="6088558"/>
            <a:ext cx="5486400" cy="400110"/>
          </a:xfrm>
          <a:prstGeom prst="rect">
            <a:avLst/>
          </a:prstGeom>
          <a:gradFill flip="none" rotWithShape="1">
            <a:gsLst>
              <a:gs pos="0">
                <a:schemeClr val="tx2">
                  <a:lumMod val="20000"/>
                  <a:lumOff val="8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0"/>
          </a:effectLst>
          <a:scene3d>
            <a:camera prst="orthographicFront"/>
            <a:lightRig rig="threePt" dir="t"/>
          </a:scene3d>
          <a:sp3d>
            <a:bevelT/>
            <a:bevelB/>
          </a:sp3d>
        </p:spPr>
        <p:txBody>
          <a:bodyPr wrap="square" rtlCol="0">
            <a:spAutoFit/>
          </a:bodyPr>
          <a:lstStyle/>
          <a:p>
            <a:pPr algn="ctr"/>
            <a:r>
              <a:rPr lang="en-US" sz="2000" i="1" dirty="0"/>
              <a:t>“Earn it. Achieve it. Wear it.”</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lstStyle/>
          <a:p>
            <a:r>
              <a:rPr lang="en-US" dirty="0"/>
              <a:t>Letter</a:t>
            </a:r>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457200" y="1600200"/>
            <a:ext cx="4953000" cy="4525963"/>
          </a:xfrm>
        </p:spPr>
        <p:txBody>
          <a:bodyPr>
            <a:normAutofit lnSpcReduction="10000"/>
          </a:bodyPr>
          <a:lstStyle/>
          <a:p>
            <a:r>
              <a:rPr lang="en-US" dirty="0"/>
              <a:t>Letterhead</a:t>
            </a:r>
          </a:p>
          <a:p>
            <a:r>
              <a:rPr lang="en-US" dirty="0"/>
              <a:t>Date</a:t>
            </a:r>
          </a:p>
          <a:p>
            <a:r>
              <a:rPr lang="en-US" dirty="0"/>
              <a:t>Address</a:t>
            </a:r>
          </a:p>
          <a:p>
            <a:r>
              <a:rPr lang="en-US" dirty="0"/>
              <a:t>Salutation</a:t>
            </a:r>
          </a:p>
          <a:p>
            <a:r>
              <a:rPr lang="en-US" dirty="0"/>
              <a:t>Paragraphs / Indentation</a:t>
            </a:r>
          </a:p>
          <a:p>
            <a:r>
              <a:rPr lang="en-US" dirty="0"/>
              <a:t>Authority Line</a:t>
            </a:r>
          </a:p>
          <a:p>
            <a:r>
              <a:rPr lang="en-US" dirty="0"/>
              <a:t>Signature Block</a:t>
            </a:r>
          </a:p>
          <a:p>
            <a:r>
              <a:rPr lang="en-US" dirty="0"/>
              <a:t>Enclosures/Attachments</a:t>
            </a:r>
          </a:p>
        </p:txBody>
      </p:sp>
      <p:pic>
        <p:nvPicPr>
          <p:cNvPr id="3" name="Picture 2">
            <a:extLst>
              <a:ext uri="{FF2B5EF4-FFF2-40B4-BE49-F238E27FC236}">
                <a16:creationId xmlns:a16="http://schemas.microsoft.com/office/drawing/2014/main" id="{A2D76301-9FFC-4776-B5CA-C90CD27B7FAB}"/>
              </a:ext>
            </a:extLst>
          </p:cNvPr>
          <p:cNvPicPr>
            <a:picLocks noChangeAspect="1"/>
          </p:cNvPicPr>
          <p:nvPr/>
        </p:nvPicPr>
        <p:blipFill rotWithShape="1">
          <a:blip r:embed="rId2"/>
          <a:srcRect r="10985"/>
          <a:stretch/>
        </p:blipFill>
        <p:spPr>
          <a:xfrm>
            <a:off x="5436637" y="1166018"/>
            <a:ext cx="3505200" cy="4525963"/>
          </a:xfrm>
          <a:prstGeom prst="rect">
            <a:avLst/>
          </a:prstGeom>
        </p:spPr>
      </p:pic>
    </p:spTree>
    <p:extLst>
      <p:ext uri="{BB962C8B-B14F-4D97-AF65-F5344CB8AC3E}">
        <p14:creationId xmlns:p14="http://schemas.microsoft.com/office/powerpoint/2010/main" val="67293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lstStyle/>
          <a:p>
            <a:r>
              <a:rPr lang="en-US" dirty="0"/>
              <a:t>Memorandum</a:t>
            </a:r>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271121" y="1752601"/>
            <a:ext cx="4724400" cy="4191000"/>
          </a:xfrm>
        </p:spPr>
        <p:txBody>
          <a:bodyPr>
            <a:normAutofit fontScale="92500" lnSpcReduction="20000"/>
          </a:bodyPr>
          <a:lstStyle/>
          <a:p>
            <a:r>
              <a:rPr lang="en-US" dirty="0"/>
              <a:t>Letterhead</a:t>
            </a:r>
          </a:p>
          <a:p>
            <a:r>
              <a:rPr lang="en-US" dirty="0"/>
              <a:t>Office Symbol</a:t>
            </a:r>
          </a:p>
          <a:p>
            <a:r>
              <a:rPr lang="en-US" dirty="0"/>
              <a:t>Date</a:t>
            </a:r>
          </a:p>
          <a:p>
            <a:r>
              <a:rPr lang="en-US" dirty="0"/>
              <a:t>MEMORANDUM FOR</a:t>
            </a:r>
          </a:p>
          <a:p>
            <a:r>
              <a:rPr lang="en-US" dirty="0"/>
              <a:t>SUBJECT</a:t>
            </a:r>
          </a:p>
          <a:p>
            <a:r>
              <a:rPr lang="en-US" dirty="0"/>
              <a:t>Paragraphs / Indentation</a:t>
            </a:r>
          </a:p>
          <a:p>
            <a:r>
              <a:rPr lang="en-US" dirty="0"/>
              <a:t>Authority Line</a:t>
            </a:r>
          </a:p>
          <a:p>
            <a:r>
              <a:rPr lang="en-US" dirty="0"/>
              <a:t>Signature Block</a:t>
            </a:r>
          </a:p>
          <a:p>
            <a:r>
              <a:rPr lang="en-US" dirty="0"/>
              <a:t>Enclosures/Attachments</a:t>
            </a:r>
          </a:p>
          <a:p>
            <a:endParaRPr lang="en-US" dirty="0"/>
          </a:p>
        </p:txBody>
      </p:sp>
      <p:pic>
        <p:nvPicPr>
          <p:cNvPr id="3" name="Picture 2">
            <a:extLst>
              <a:ext uri="{FF2B5EF4-FFF2-40B4-BE49-F238E27FC236}">
                <a16:creationId xmlns:a16="http://schemas.microsoft.com/office/drawing/2014/main" id="{107B61D0-B96E-48E1-B92E-856BB2BAACF1}"/>
              </a:ext>
            </a:extLst>
          </p:cNvPr>
          <p:cNvPicPr>
            <a:picLocks noChangeAspect="1"/>
          </p:cNvPicPr>
          <p:nvPr/>
        </p:nvPicPr>
        <p:blipFill rotWithShape="1">
          <a:blip r:embed="rId2"/>
          <a:srcRect r="10596" b="12668"/>
          <a:stretch/>
        </p:blipFill>
        <p:spPr>
          <a:xfrm>
            <a:off x="4876800" y="1752601"/>
            <a:ext cx="4139148" cy="3765582"/>
          </a:xfrm>
          <a:prstGeom prst="rect">
            <a:avLst/>
          </a:prstGeom>
        </p:spPr>
      </p:pic>
      <p:sp>
        <p:nvSpPr>
          <p:cNvPr id="6" name="TextBox 5">
            <a:extLst>
              <a:ext uri="{FF2B5EF4-FFF2-40B4-BE49-F238E27FC236}">
                <a16:creationId xmlns:a16="http://schemas.microsoft.com/office/drawing/2014/main" id="{A06AAE2C-F139-49EF-BACF-C1850A4B47FA}"/>
              </a:ext>
            </a:extLst>
          </p:cNvPr>
          <p:cNvSpPr txBox="1"/>
          <p:nvPr/>
        </p:nvSpPr>
        <p:spPr>
          <a:xfrm>
            <a:off x="381000" y="6049964"/>
            <a:ext cx="8458200" cy="646331"/>
          </a:xfrm>
          <a:prstGeom prst="rect">
            <a:avLst/>
          </a:prstGeom>
          <a:noFill/>
        </p:spPr>
        <p:txBody>
          <a:bodyPr wrap="square" rtlCol="0">
            <a:spAutoFit/>
          </a:bodyPr>
          <a:lstStyle/>
          <a:p>
            <a:r>
              <a:rPr lang="en-US" dirty="0"/>
              <a:t>Note: If you have multiple addressees, or there are more than one page in the memo, check out the rules for how to do that. </a:t>
            </a:r>
          </a:p>
        </p:txBody>
      </p:sp>
    </p:spTree>
    <p:extLst>
      <p:ext uri="{BB962C8B-B14F-4D97-AF65-F5344CB8AC3E}">
        <p14:creationId xmlns:p14="http://schemas.microsoft.com/office/powerpoint/2010/main" val="282165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a:xfrm>
            <a:off x="990600" y="304799"/>
            <a:ext cx="7162800" cy="1143000"/>
          </a:xfrm>
        </p:spPr>
        <p:txBody>
          <a:bodyPr/>
          <a:lstStyle/>
          <a:p>
            <a:r>
              <a:rPr lang="en-US" dirty="0"/>
              <a:t>Info Bulletin, Circular, LOI</a:t>
            </a:r>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470646" y="1645024"/>
            <a:ext cx="4839067" cy="4525963"/>
          </a:xfrm>
        </p:spPr>
        <p:txBody>
          <a:bodyPr/>
          <a:lstStyle/>
          <a:p>
            <a:r>
              <a:rPr lang="en-US" dirty="0"/>
              <a:t>Mostly issued by HQ CACC, but brigades &amp; battalions can issue them too</a:t>
            </a:r>
          </a:p>
          <a:p>
            <a:r>
              <a:rPr lang="en-US" dirty="0"/>
              <a:t>Formatted mostly like a Memorandum</a:t>
            </a:r>
          </a:p>
        </p:txBody>
      </p:sp>
      <p:pic>
        <p:nvPicPr>
          <p:cNvPr id="3" name="Picture 2">
            <a:extLst>
              <a:ext uri="{FF2B5EF4-FFF2-40B4-BE49-F238E27FC236}">
                <a16:creationId xmlns:a16="http://schemas.microsoft.com/office/drawing/2014/main" id="{F3AF1BAE-0FC2-480B-A87E-A23806A3619C}"/>
              </a:ext>
            </a:extLst>
          </p:cNvPr>
          <p:cNvPicPr>
            <a:picLocks noChangeAspect="1"/>
          </p:cNvPicPr>
          <p:nvPr/>
        </p:nvPicPr>
        <p:blipFill rotWithShape="1">
          <a:blip r:embed="rId2"/>
          <a:srcRect r="8179" b="14549"/>
          <a:stretch/>
        </p:blipFill>
        <p:spPr>
          <a:xfrm>
            <a:off x="5282819" y="1295400"/>
            <a:ext cx="3363639" cy="2743201"/>
          </a:xfrm>
          <a:prstGeom prst="rect">
            <a:avLst/>
          </a:prstGeom>
        </p:spPr>
      </p:pic>
      <p:pic>
        <p:nvPicPr>
          <p:cNvPr id="7" name="Picture 6">
            <a:extLst>
              <a:ext uri="{FF2B5EF4-FFF2-40B4-BE49-F238E27FC236}">
                <a16:creationId xmlns:a16="http://schemas.microsoft.com/office/drawing/2014/main" id="{2004386B-D641-4AB6-BC3D-7E64DF6B90CC}"/>
              </a:ext>
            </a:extLst>
          </p:cNvPr>
          <p:cNvPicPr>
            <a:picLocks noChangeAspect="1"/>
          </p:cNvPicPr>
          <p:nvPr/>
        </p:nvPicPr>
        <p:blipFill rotWithShape="1">
          <a:blip r:embed="rId3"/>
          <a:srcRect r="6838" b="7342"/>
          <a:stretch/>
        </p:blipFill>
        <p:spPr>
          <a:xfrm>
            <a:off x="5105400" y="4007224"/>
            <a:ext cx="2886278" cy="2743202"/>
          </a:xfrm>
          <a:prstGeom prst="rect">
            <a:avLst/>
          </a:prstGeom>
        </p:spPr>
      </p:pic>
    </p:spTree>
    <p:extLst>
      <p:ext uri="{BB962C8B-B14F-4D97-AF65-F5344CB8AC3E}">
        <p14:creationId xmlns:p14="http://schemas.microsoft.com/office/powerpoint/2010/main" val="195316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lstStyle/>
          <a:p>
            <a:r>
              <a:rPr lang="en-US" dirty="0"/>
              <a:t>Warning Order</a:t>
            </a:r>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304800" y="1888559"/>
            <a:ext cx="3886200" cy="4191000"/>
          </a:xfrm>
        </p:spPr>
        <p:txBody>
          <a:bodyPr>
            <a:normAutofit fontScale="77500" lnSpcReduction="20000"/>
          </a:bodyPr>
          <a:lstStyle/>
          <a:p>
            <a:r>
              <a:rPr lang="en-US" dirty="0"/>
              <a:t>Format and example are in CR 3-14</a:t>
            </a:r>
          </a:p>
          <a:p>
            <a:r>
              <a:rPr lang="en-US" dirty="0"/>
              <a:t>Used as part of the Cadet Activity Planning Process (CAPP) to disseminate information about upcoming events</a:t>
            </a:r>
          </a:p>
          <a:p>
            <a:r>
              <a:rPr lang="en-US" dirty="0"/>
              <a:t>May be followed by an Operations Plan or Order</a:t>
            </a:r>
          </a:p>
          <a:p>
            <a:r>
              <a:rPr lang="en-US" dirty="0"/>
              <a:t>Follows a specific format, just like other correspondence</a:t>
            </a:r>
          </a:p>
        </p:txBody>
      </p:sp>
      <p:sp>
        <p:nvSpPr>
          <p:cNvPr id="6" name="TextBox 5">
            <a:extLst>
              <a:ext uri="{FF2B5EF4-FFF2-40B4-BE49-F238E27FC236}">
                <a16:creationId xmlns:a16="http://schemas.microsoft.com/office/drawing/2014/main" id="{AA2A0B1D-E86F-42EF-B3A5-9F7BDE7CFAA3}"/>
              </a:ext>
            </a:extLst>
          </p:cNvPr>
          <p:cNvSpPr txBox="1"/>
          <p:nvPr/>
        </p:nvSpPr>
        <p:spPr>
          <a:xfrm>
            <a:off x="4419600" y="1219200"/>
            <a:ext cx="4267200" cy="5529719"/>
          </a:xfrm>
          <a:prstGeom prst="rect">
            <a:avLst/>
          </a:prstGeom>
          <a:noFill/>
          <a:ln>
            <a:solidFill>
              <a:schemeClr val="tx1"/>
            </a:solidFill>
          </a:ln>
        </p:spPr>
        <p:txBody>
          <a:bodyPr wrap="square">
            <a:spAutoFit/>
          </a:bodyPr>
          <a:lstStyle/>
          <a:p>
            <a:endParaRPr lang="en-US" sz="1800" b="0" baseline="30000" dirty="0">
              <a:latin typeface="Calibri" panose="020F0502020204030204" pitchFamily="34" charset="0"/>
            </a:endParaRPr>
          </a:p>
          <a:p>
            <a:pPr marR="9110" algn="r"/>
            <a:r>
              <a:rPr lang="en-US" sz="1400" b="0" baseline="30000" dirty="0">
                <a:latin typeface="Calibri" panose="020F0502020204030204" pitchFamily="34" charset="0"/>
              </a:rPr>
              <a:t>CACC-16</a:t>
            </a:r>
            <a:r>
              <a:rPr lang="en-US" sz="600" b="0" baseline="30000" dirty="0">
                <a:latin typeface="Calibri" panose="020F0502020204030204" pitchFamily="34" charset="0"/>
              </a:rPr>
              <a:t>th </a:t>
            </a:r>
            <a:r>
              <a:rPr lang="en-US" sz="1400" b="0" baseline="30000" dirty="0" err="1">
                <a:latin typeface="Calibri" panose="020F0502020204030204" pitchFamily="34" charset="0"/>
              </a:rPr>
              <a:t>Bde</a:t>
            </a:r>
            <a:endParaRPr lang="en-US" sz="1400" b="0" baseline="30000" dirty="0">
              <a:latin typeface="Calibri" panose="020F0502020204030204" pitchFamily="34" charset="0"/>
            </a:endParaRPr>
          </a:p>
          <a:p>
            <a:pPr marR="12170" algn="r"/>
            <a:r>
              <a:rPr lang="en-US" sz="1400" b="0" baseline="30000" dirty="0">
                <a:latin typeface="Calibri" panose="020F0502020204030204" pitchFamily="34" charset="0"/>
              </a:rPr>
              <a:t>3 SEP 2016</a:t>
            </a:r>
          </a:p>
          <a:p>
            <a:endParaRPr lang="en-US" sz="1600" b="0" baseline="30000" dirty="0">
              <a:latin typeface="Calibri" panose="020F0502020204030204" pitchFamily="34" charset="0"/>
            </a:endParaRPr>
          </a:p>
          <a:p>
            <a:r>
              <a:rPr lang="en-US" sz="1400" b="1" baseline="30000" dirty="0">
                <a:latin typeface="Calibri" panose="020F0502020204030204" pitchFamily="34" charset="0"/>
              </a:rPr>
              <a:t>WARNING ORDER 2016-2017-01</a:t>
            </a:r>
            <a:endParaRPr lang="en-US" sz="1400" b="0" baseline="30000" dirty="0">
              <a:latin typeface="Calibri" panose="020F0502020204030204" pitchFamily="34" charset="0"/>
            </a:endParaRPr>
          </a:p>
          <a:p>
            <a:endParaRPr lang="en-US" b="0" baseline="30000" dirty="0">
              <a:latin typeface="Calibri" panose="020F0502020204030204" pitchFamily="34" charset="0"/>
            </a:endParaRPr>
          </a:p>
          <a:p>
            <a:r>
              <a:rPr lang="en-US" sz="1400" b="1" baseline="30000" dirty="0">
                <a:latin typeface="Calibri" panose="020F0502020204030204" pitchFamily="34" charset="0"/>
              </a:rPr>
              <a:t>1. SITUATION:</a:t>
            </a:r>
            <a:endParaRPr lang="en-US" sz="1400" b="0" baseline="30000" dirty="0">
              <a:latin typeface="Calibri" panose="020F0502020204030204" pitchFamily="34" charset="0"/>
            </a:endParaRPr>
          </a:p>
          <a:p>
            <a:pPr marR="46270"/>
            <a:r>
              <a:rPr lang="en-US" sz="1400" b="0" baseline="30000" dirty="0">
                <a:latin typeface="Calibri" panose="020F0502020204030204" pitchFamily="34" charset="0"/>
              </a:rPr>
              <a:t>a. Name of Event/Operation: 16</a:t>
            </a:r>
            <a:r>
              <a:rPr lang="en-US" sz="600" b="0" baseline="30000" dirty="0">
                <a:latin typeface="Calibri" panose="020F0502020204030204" pitchFamily="34" charset="0"/>
              </a:rPr>
              <a:t>th </a:t>
            </a:r>
            <a:r>
              <a:rPr lang="en-US" sz="1400" b="0" baseline="30000" dirty="0" err="1">
                <a:latin typeface="Calibri" panose="020F0502020204030204" pitchFamily="34" charset="0"/>
              </a:rPr>
              <a:t>Bde</a:t>
            </a:r>
            <a:r>
              <a:rPr lang="en-US" sz="1400" b="0" baseline="30000" dirty="0">
                <a:latin typeface="Calibri" panose="020F0502020204030204" pitchFamily="34" charset="0"/>
              </a:rPr>
              <a:t> Fall Bivouac b. Dates: 4-6 NOV 2016</a:t>
            </a:r>
          </a:p>
          <a:p>
            <a:pPr marR="20580"/>
            <a:r>
              <a:rPr lang="en-US" sz="1400" b="0" baseline="30000" dirty="0">
                <a:latin typeface="Calibri" panose="020F0502020204030204" pitchFamily="34" charset="0"/>
              </a:rPr>
              <a:t>c. Start and End Times:  Friday 4 NOV 16 at 1830 </a:t>
            </a:r>
            <a:r>
              <a:rPr lang="en-US" sz="1400" b="0" baseline="30000" dirty="0" err="1">
                <a:latin typeface="Calibri" panose="020F0502020204030204" pitchFamily="34" charset="0"/>
              </a:rPr>
              <a:t>hrs</a:t>
            </a:r>
            <a:r>
              <a:rPr lang="en-US" sz="1400" b="0" baseline="30000" dirty="0">
                <a:latin typeface="Calibri" panose="020F0502020204030204" pitchFamily="34" charset="0"/>
              </a:rPr>
              <a:t>/Sunday 6 NOV at 1500 </a:t>
            </a:r>
            <a:r>
              <a:rPr lang="en-US" sz="1400" b="0" baseline="30000" dirty="0" err="1">
                <a:latin typeface="Calibri" panose="020F0502020204030204" pitchFamily="34" charset="0"/>
              </a:rPr>
              <a:t>hrs</a:t>
            </a:r>
            <a:r>
              <a:rPr lang="en-US" sz="1400" b="0" baseline="30000" dirty="0">
                <a:latin typeface="Calibri" panose="020F0502020204030204" pitchFamily="34" charset="0"/>
              </a:rPr>
              <a:t> d. Location: California State Park (meet at Campsite 17)</a:t>
            </a:r>
          </a:p>
          <a:p>
            <a:r>
              <a:rPr lang="en-US" sz="1400" b="0" baseline="30000" dirty="0">
                <a:latin typeface="Calibri" panose="020F0502020204030204" pitchFamily="34" charset="0"/>
              </a:rPr>
              <a:t>e. Units participating: 16</a:t>
            </a:r>
            <a:r>
              <a:rPr lang="en-US" sz="600" b="0" baseline="30000" dirty="0">
                <a:latin typeface="Calibri" panose="020F0502020204030204" pitchFamily="34" charset="0"/>
              </a:rPr>
              <a:t>th </a:t>
            </a:r>
            <a:r>
              <a:rPr lang="en-US" sz="1400" b="0" baseline="30000" dirty="0" err="1">
                <a:latin typeface="Calibri" panose="020F0502020204030204" pitchFamily="34" charset="0"/>
              </a:rPr>
              <a:t>Bde</a:t>
            </a:r>
            <a:endParaRPr lang="en-US" sz="1400" b="0" baseline="30000" dirty="0">
              <a:latin typeface="Calibri" panose="020F0502020204030204" pitchFamily="34" charset="0"/>
            </a:endParaRPr>
          </a:p>
          <a:p>
            <a:r>
              <a:rPr lang="en-US" sz="1400" b="0" baseline="30000" dirty="0">
                <a:latin typeface="Calibri" panose="020F0502020204030204" pitchFamily="34" charset="0"/>
              </a:rPr>
              <a:t>f. Participation Requirements:  All 16</a:t>
            </a:r>
            <a:r>
              <a:rPr lang="en-US" sz="600" b="0" baseline="30000" dirty="0">
                <a:latin typeface="Calibri" panose="020F0502020204030204" pitchFamily="34" charset="0"/>
              </a:rPr>
              <a:t>th </a:t>
            </a:r>
            <a:r>
              <a:rPr lang="en-US" sz="1400" b="0" baseline="30000" dirty="0" err="1">
                <a:latin typeface="Calibri" panose="020F0502020204030204" pitchFamily="34" charset="0"/>
              </a:rPr>
              <a:t>Bde</a:t>
            </a:r>
            <a:r>
              <a:rPr lang="en-US" sz="1400" b="0" baseline="30000" dirty="0">
                <a:latin typeface="Calibri" panose="020F0502020204030204" pitchFamily="34" charset="0"/>
              </a:rPr>
              <a:t> cadets in good standing with parental and commandant</a:t>
            </a:r>
          </a:p>
          <a:p>
            <a:r>
              <a:rPr lang="en-US" sz="1400" b="0" baseline="30000" dirty="0">
                <a:latin typeface="Calibri" panose="020F0502020204030204" pitchFamily="34" charset="0"/>
              </a:rPr>
              <a:t>permission may attend</a:t>
            </a:r>
          </a:p>
          <a:p>
            <a:pPr marR="25300"/>
            <a:r>
              <a:rPr lang="en-US" sz="1400" b="0" baseline="30000" dirty="0">
                <a:latin typeface="Calibri" panose="020F0502020204030204" pitchFamily="34" charset="0"/>
              </a:rPr>
              <a:t>g. Training events planned: Land Nav, Archery, Guard Duty, Field Training h. Uniform is Class C</a:t>
            </a:r>
          </a:p>
          <a:p>
            <a:endParaRPr lang="en-US" b="0" baseline="30000" dirty="0">
              <a:latin typeface="Calibri" panose="020F0502020204030204" pitchFamily="34" charset="0"/>
            </a:endParaRPr>
          </a:p>
          <a:p>
            <a:pPr marR="750"/>
            <a:r>
              <a:rPr lang="en-US" sz="1400" b="1" baseline="30000" dirty="0">
                <a:latin typeface="Calibri" panose="020F0502020204030204" pitchFamily="34" charset="0"/>
              </a:rPr>
              <a:t>2. MISSION: </a:t>
            </a:r>
            <a:r>
              <a:rPr lang="en-US" sz="1400" b="0" baseline="30000" dirty="0">
                <a:latin typeface="Calibri" panose="020F0502020204030204" pitchFamily="34" charset="0"/>
              </a:rPr>
              <a:t>16</a:t>
            </a:r>
            <a:r>
              <a:rPr lang="en-US" sz="600" b="0" baseline="30000" dirty="0">
                <a:latin typeface="Calibri" panose="020F0502020204030204" pitchFamily="34" charset="0"/>
              </a:rPr>
              <a:t>th </a:t>
            </a:r>
            <a:r>
              <a:rPr lang="en-US" sz="1400" b="0" baseline="30000" dirty="0">
                <a:latin typeface="Calibri" panose="020F0502020204030204" pitchFamily="34" charset="0"/>
              </a:rPr>
              <a:t>Brigade gathers at its annual bivouac at California State Park 4-6 NOV 2016 to conduct field and adventure training in a field environment.</a:t>
            </a:r>
          </a:p>
          <a:p>
            <a:endParaRPr lang="en-US" b="0" baseline="30000" dirty="0">
              <a:latin typeface="Calibri" panose="020F0502020204030204" pitchFamily="34" charset="0"/>
            </a:endParaRPr>
          </a:p>
          <a:p>
            <a:r>
              <a:rPr lang="en-US" sz="1400" b="1" baseline="30000" dirty="0">
                <a:latin typeface="Calibri" panose="020F0502020204030204" pitchFamily="34" charset="0"/>
              </a:rPr>
              <a:t>3. EXECUTION:</a:t>
            </a:r>
            <a:endParaRPr lang="en-US" sz="1400" b="0" baseline="30000" dirty="0">
              <a:latin typeface="Calibri" panose="020F0502020204030204" pitchFamily="34" charset="0"/>
            </a:endParaRPr>
          </a:p>
          <a:p>
            <a:r>
              <a:rPr lang="en-US" sz="1400" b="0" baseline="30000" dirty="0">
                <a:latin typeface="Calibri" panose="020F0502020204030204" pitchFamily="34" charset="0"/>
              </a:rPr>
              <a:t>a. </a:t>
            </a:r>
            <a:r>
              <a:rPr lang="en-US" sz="1400" b="1" baseline="30000" dirty="0">
                <a:latin typeface="Calibri" panose="020F0502020204030204" pitchFamily="34" charset="0"/>
              </a:rPr>
              <a:t>Commander’s Intent</a:t>
            </a:r>
            <a:r>
              <a:rPr lang="en-US" sz="1400" b="0" baseline="30000" dirty="0">
                <a:latin typeface="Calibri" panose="020F0502020204030204" pitchFamily="34" charset="0"/>
              </a:rPr>
              <a:t>: 16</a:t>
            </a:r>
            <a:r>
              <a:rPr lang="en-US" sz="600" b="0" baseline="30000" dirty="0">
                <a:latin typeface="Calibri" panose="020F0502020204030204" pitchFamily="34" charset="0"/>
              </a:rPr>
              <a:t>th </a:t>
            </a:r>
            <a:r>
              <a:rPr lang="en-US" sz="1400" b="0" baseline="30000" dirty="0">
                <a:latin typeface="Calibri" panose="020F0502020204030204" pitchFamily="34" charset="0"/>
              </a:rPr>
              <a:t>Brigade will conduct its annual bivouac in a safe and fun manner, while</a:t>
            </a:r>
          </a:p>
          <a:p>
            <a:pPr marR="3050"/>
            <a:r>
              <a:rPr lang="en-US" sz="1400" b="0" baseline="30000" dirty="0">
                <a:latin typeface="Calibri" panose="020F0502020204030204" pitchFamily="34" charset="0"/>
              </a:rPr>
              <a:t>challenging cadets to learn new skills and meet cadets from all schools within the brigade. Cadets will learn to live and work in a field environment, and participate in friendly competition between units.</a:t>
            </a:r>
          </a:p>
          <a:p>
            <a:endParaRPr lang="en-US" b="0" baseline="30000" dirty="0">
              <a:latin typeface="Calibri" panose="020F0502020204030204" pitchFamily="34" charset="0"/>
            </a:endParaRPr>
          </a:p>
          <a:p>
            <a:pPr marR="90"/>
            <a:r>
              <a:rPr lang="en-US" sz="1400" b="0" baseline="30000" dirty="0">
                <a:latin typeface="Calibri" panose="020F0502020204030204" pitchFamily="34" charset="0"/>
              </a:rPr>
              <a:t>b. </a:t>
            </a:r>
            <a:r>
              <a:rPr lang="en-US" sz="1400" b="1" baseline="30000" dirty="0">
                <a:latin typeface="Calibri" panose="020F0502020204030204" pitchFamily="34" charset="0"/>
              </a:rPr>
              <a:t>Concept of Operations</a:t>
            </a:r>
            <a:r>
              <a:rPr lang="en-US" sz="1400" b="0" baseline="30000" dirty="0">
                <a:latin typeface="Calibri" panose="020F0502020204030204" pitchFamily="34" charset="0"/>
              </a:rPr>
              <a:t>: The bivouac will focus on three training events: Land Nav, Archery, and Guard Duty. All cadets will compete in the Land Nav and Archery events, which will go toward an overall Honor Unit. All cadets will receive classes on Guard Duty and will perform a shift of Guard Duty to reinforce their General Orders and teach responsibility. All units from the brigade will participate, and</a:t>
            </a:r>
          </a:p>
          <a:p>
            <a:pPr marR="1900"/>
            <a:r>
              <a:rPr lang="en-US" sz="1400" b="0" baseline="30000" dirty="0">
                <a:latin typeface="Calibri" panose="020F0502020204030204" pitchFamily="34" charset="0"/>
              </a:rPr>
              <a:t>we will conduct a morale activity that will bring the cadets from different schools together in a friendly environment.</a:t>
            </a:r>
          </a:p>
          <a:p>
            <a:endParaRPr lang="en-US" b="0" baseline="30000" dirty="0">
              <a:latin typeface="Calibri" panose="020F0502020204030204" pitchFamily="34" charset="0"/>
            </a:endParaRPr>
          </a:p>
          <a:p>
            <a:r>
              <a:rPr lang="en-US" sz="1400" b="0" baseline="30000" dirty="0">
                <a:latin typeface="Calibri" panose="020F0502020204030204" pitchFamily="34" charset="0"/>
              </a:rPr>
              <a:t>c. </a:t>
            </a:r>
            <a:r>
              <a:rPr lang="en-US" sz="1400" b="1" baseline="30000" dirty="0">
                <a:latin typeface="Calibri" panose="020F0502020204030204" pitchFamily="34" charset="0"/>
              </a:rPr>
              <a:t>Goals</a:t>
            </a:r>
            <a:r>
              <a:rPr lang="en-US" sz="1400" b="0" baseline="30000" dirty="0">
                <a:latin typeface="Calibri" panose="020F0502020204030204" pitchFamily="34" charset="0"/>
              </a:rPr>
              <a:t>: (these may or may not be included in the WARNORD)</a:t>
            </a:r>
          </a:p>
        </p:txBody>
      </p:sp>
    </p:spTree>
    <p:extLst>
      <p:ext uri="{BB962C8B-B14F-4D97-AF65-F5344CB8AC3E}">
        <p14:creationId xmlns:p14="http://schemas.microsoft.com/office/powerpoint/2010/main" val="332246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dirty="0"/>
              <a:t>CR 1-9</a:t>
            </a:r>
            <a:br>
              <a:rPr lang="en-US" dirty="0"/>
            </a:br>
            <a:r>
              <a:rPr lang="en-US" sz="4000" dirty="0"/>
              <a:t>Establishing a CACC Unit</a:t>
            </a:r>
            <a:endParaRPr lang="en-US" dirty="0"/>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457200" y="1905000"/>
            <a:ext cx="8229600" cy="4525963"/>
          </a:xfrm>
        </p:spPr>
        <p:txBody>
          <a:bodyPr>
            <a:normAutofit lnSpcReduction="10000"/>
          </a:bodyPr>
          <a:lstStyle/>
          <a:p>
            <a:r>
              <a:rPr lang="en-US" dirty="0"/>
              <a:t>Principal &amp; School Board Approval</a:t>
            </a:r>
          </a:p>
          <a:p>
            <a:r>
              <a:rPr lang="en-US" dirty="0"/>
              <a:t>No JROTC program on campus</a:t>
            </a:r>
          </a:p>
          <a:p>
            <a:r>
              <a:rPr lang="en-US" dirty="0"/>
              <a:t>High Schools must be WASC accredited</a:t>
            </a:r>
          </a:p>
          <a:p>
            <a:r>
              <a:rPr lang="en-US" dirty="0"/>
              <a:t>ID the Commandant</a:t>
            </a:r>
          </a:p>
          <a:p>
            <a:r>
              <a:rPr lang="en-US" dirty="0"/>
              <a:t>Enough Cadets</a:t>
            </a:r>
          </a:p>
          <a:p>
            <a:r>
              <a:rPr lang="en-US" dirty="0"/>
              <a:t>Letter of Interest</a:t>
            </a:r>
          </a:p>
          <a:p>
            <a:r>
              <a:rPr lang="en-US" dirty="0"/>
              <a:t>Cooperative Agreement</a:t>
            </a:r>
          </a:p>
          <a:p>
            <a:r>
              <a:rPr lang="en-US" dirty="0"/>
              <a:t>Activation Order</a:t>
            </a:r>
          </a:p>
          <a:p>
            <a:endParaRPr lang="en-US" dirty="0"/>
          </a:p>
        </p:txBody>
      </p:sp>
    </p:spTree>
    <p:extLst>
      <p:ext uri="{BB962C8B-B14F-4D97-AF65-F5344CB8AC3E}">
        <p14:creationId xmlns:p14="http://schemas.microsoft.com/office/powerpoint/2010/main" val="135512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dirty="0"/>
              <a:t>CR 1-12</a:t>
            </a:r>
            <a:br>
              <a:rPr lang="en-US" dirty="0"/>
            </a:br>
            <a:r>
              <a:rPr lang="en-US" sz="3600" dirty="0"/>
              <a:t>CACC Organizational Colors &amp; </a:t>
            </a:r>
            <a:r>
              <a:rPr lang="en-US" sz="3600" dirty="0" err="1"/>
              <a:t>Guidons</a:t>
            </a:r>
            <a:endParaRPr lang="en-US" dirty="0"/>
          </a:p>
        </p:txBody>
      </p:sp>
      <p:pic>
        <p:nvPicPr>
          <p:cNvPr id="3" name="Picture 2">
            <a:extLst>
              <a:ext uri="{FF2B5EF4-FFF2-40B4-BE49-F238E27FC236}">
                <a16:creationId xmlns:a16="http://schemas.microsoft.com/office/drawing/2014/main" id="{43DE716E-3443-4A25-A810-D4EEDE180C31}"/>
              </a:ext>
            </a:extLst>
          </p:cNvPr>
          <p:cNvPicPr/>
          <p:nvPr/>
        </p:nvPicPr>
        <p:blipFill>
          <a:blip r:embed="rId2">
            <a:extLst>
              <a:ext uri="{28A0092B-C50C-407E-A947-70E740481C1C}">
                <a14:useLocalDpi xmlns:a14="http://schemas.microsoft.com/office/drawing/2010/main" val="0"/>
              </a:ext>
            </a:extLst>
          </a:blip>
          <a:stretch>
            <a:fillRect/>
          </a:stretch>
        </p:blipFill>
        <p:spPr>
          <a:xfrm>
            <a:off x="1847850" y="1654699"/>
            <a:ext cx="5448300" cy="3675321"/>
          </a:xfrm>
          <a:prstGeom prst="rect">
            <a:avLst/>
          </a:prstGeom>
        </p:spPr>
      </p:pic>
      <p:sp>
        <p:nvSpPr>
          <p:cNvPr id="2" name="TextBox 1">
            <a:extLst>
              <a:ext uri="{FF2B5EF4-FFF2-40B4-BE49-F238E27FC236}">
                <a16:creationId xmlns:a16="http://schemas.microsoft.com/office/drawing/2014/main" id="{B5F3DBCD-0929-445D-AC07-392B155FA54A}"/>
              </a:ext>
            </a:extLst>
          </p:cNvPr>
          <p:cNvSpPr txBox="1"/>
          <p:nvPr/>
        </p:nvSpPr>
        <p:spPr>
          <a:xfrm>
            <a:off x="762000" y="5638800"/>
            <a:ext cx="7848600" cy="861774"/>
          </a:xfrm>
          <a:prstGeom prst="rect">
            <a:avLst/>
          </a:prstGeom>
          <a:noFill/>
        </p:spPr>
        <p:txBody>
          <a:bodyPr wrap="square" rtlCol="0">
            <a:spAutoFit/>
          </a:bodyPr>
          <a:lstStyle/>
          <a:p>
            <a:r>
              <a:rPr lang="en-US" sz="1600" dirty="0"/>
              <a:t>Flags will either be four-foot four-inch hoist by five-foot 6-inch fly OR three-foot hoist by 4-foot fly. CACC organizational colors should never be displayed or carried with National or State Colors that are larger in dimension. </a:t>
            </a:r>
            <a:endParaRPr lang="en-US" dirty="0"/>
          </a:p>
        </p:txBody>
      </p:sp>
    </p:spTree>
    <p:extLst>
      <p:ext uri="{BB962C8B-B14F-4D97-AF65-F5344CB8AC3E}">
        <p14:creationId xmlns:p14="http://schemas.microsoft.com/office/powerpoint/2010/main" val="306304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dirty="0"/>
              <a:t>CR 1-12</a:t>
            </a:r>
            <a:br>
              <a:rPr lang="en-US" dirty="0"/>
            </a:br>
            <a:r>
              <a:rPr lang="en-US" sz="3600" dirty="0"/>
              <a:t>CACC Organizational Colors &amp; </a:t>
            </a:r>
            <a:r>
              <a:rPr lang="en-US" sz="3600" dirty="0" err="1"/>
              <a:t>Guidons</a:t>
            </a:r>
            <a:endParaRPr lang="en-US" dirty="0"/>
          </a:p>
        </p:txBody>
      </p:sp>
      <p:pic>
        <p:nvPicPr>
          <p:cNvPr id="6" name="Picture 5">
            <a:extLst>
              <a:ext uri="{FF2B5EF4-FFF2-40B4-BE49-F238E27FC236}">
                <a16:creationId xmlns:a16="http://schemas.microsoft.com/office/drawing/2014/main" id="{A07B0F0E-8005-4D73-86DA-587517CDDCB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24000" y="2057400"/>
            <a:ext cx="5362575" cy="3714432"/>
          </a:xfrm>
          <a:prstGeom prst="rect">
            <a:avLst/>
          </a:prstGeom>
        </p:spPr>
      </p:pic>
    </p:spTree>
    <p:extLst>
      <p:ext uri="{BB962C8B-B14F-4D97-AF65-F5344CB8AC3E}">
        <p14:creationId xmlns:p14="http://schemas.microsoft.com/office/powerpoint/2010/main" val="27812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1828800"/>
            <a:ext cx="8229600" cy="4525963"/>
          </a:xfrm>
        </p:spPr>
        <p:txBody>
          <a:bodyPr>
            <a:normAutofit fontScale="70000" lnSpcReduction="20000"/>
          </a:bodyPr>
          <a:lstStyle/>
          <a:p>
            <a:pPr marL="514350" indent="-514350">
              <a:buFont typeface="+mj-lt"/>
              <a:buAutoNum type="arabicPeriod"/>
            </a:pPr>
            <a:r>
              <a:rPr lang="en-US" dirty="0"/>
              <a:t>Is this letterhead authorized?</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What’s wrong with this Signature Block?</a:t>
            </a:r>
          </a:p>
          <a:p>
            <a:pPr marL="1257300" lvl="3" indent="0">
              <a:buNone/>
            </a:pPr>
            <a:r>
              <a:rPr lang="en-US" dirty="0"/>
              <a:t>JOHNNY K. DETT</a:t>
            </a:r>
          </a:p>
          <a:p>
            <a:pPr marL="1257300" lvl="3" indent="0">
              <a:buNone/>
            </a:pPr>
            <a:r>
              <a:rPr lang="en-US" dirty="0"/>
              <a:t>C/SSGT, CACC</a:t>
            </a:r>
          </a:p>
          <a:p>
            <a:pPr marL="1257300" lvl="3" indent="0">
              <a:buNone/>
            </a:pPr>
            <a:r>
              <a:rPr lang="en-US" dirty="0"/>
              <a:t>Logistics NCO</a:t>
            </a:r>
          </a:p>
          <a:p>
            <a:pPr marL="514350" indent="-514350">
              <a:buFont typeface="+mj-lt"/>
              <a:buAutoNum type="arabicPeriod"/>
            </a:pPr>
            <a:endParaRPr lang="en-US" dirty="0"/>
          </a:p>
          <a:p>
            <a:pPr marL="514350" indent="-514350">
              <a:buFont typeface="+mj-lt"/>
              <a:buAutoNum type="arabicPeriod"/>
            </a:pPr>
            <a:r>
              <a:rPr lang="en-US" dirty="0"/>
              <a:t>To write officially to the Cadet Corps XO, would you use a letter format or a memorandum format?</a:t>
            </a:r>
          </a:p>
          <a:p>
            <a:pPr marL="514350" indent="-514350">
              <a:buFont typeface="+mj-lt"/>
              <a:buAutoNum type="arabicPeriod"/>
            </a:pPr>
            <a:endParaRPr lang="en-US" dirty="0"/>
          </a:p>
          <a:p>
            <a:pPr marL="514350" indent="-514350">
              <a:buFont typeface="+mj-lt"/>
              <a:buAutoNum type="arabicPeriod"/>
            </a:pPr>
            <a:r>
              <a:rPr lang="en-US" dirty="0"/>
              <a:t>Where do you find the format for a Warning Order?</a:t>
            </a:r>
          </a:p>
          <a:p>
            <a:pPr lvl="1"/>
            <a:endParaRPr lang="en-US" dirty="0"/>
          </a:p>
        </p:txBody>
      </p:sp>
      <p:pic>
        <p:nvPicPr>
          <p:cNvPr id="3" name="Picture 2" descr="A screenshot of a cell phone&#10;&#10;Description automatically generated">
            <a:extLst>
              <a:ext uri="{FF2B5EF4-FFF2-40B4-BE49-F238E27FC236}">
                <a16:creationId xmlns:a16="http://schemas.microsoft.com/office/drawing/2014/main" id="{6A5F0498-AB20-4931-9F1E-2E00238E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09800"/>
            <a:ext cx="5578323" cy="975445"/>
          </a:xfrm>
          <a:prstGeom prst="rect">
            <a:avLst/>
          </a:prstGeom>
        </p:spPr>
      </p:pic>
    </p:spTree>
    <p:extLst>
      <p:ext uri="{BB962C8B-B14F-4D97-AF65-F5344CB8AC3E}">
        <p14:creationId xmlns:p14="http://schemas.microsoft.com/office/powerpoint/2010/main" val="332331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28800"/>
            <a:ext cx="7772400" cy="1143000"/>
          </a:xfrm>
        </p:spPr>
        <p:txBody>
          <a:bodyPr>
            <a:normAutofit/>
          </a:bodyPr>
          <a:lstStyle/>
          <a:p>
            <a:r>
              <a:rPr lang="en-US" dirty="0"/>
              <a:t>Operations (S-3) Regulations</a:t>
            </a:r>
          </a:p>
        </p:txBody>
      </p:sp>
      <p:sp>
        <p:nvSpPr>
          <p:cNvPr id="2" name="Rectangle 1"/>
          <p:cNvSpPr/>
          <p:nvPr/>
        </p:nvSpPr>
        <p:spPr>
          <a:xfrm>
            <a:off x="495300" y="3654815"/>
            <a:ext cx="8458200" cy="3203185"/>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Describe the Cadet Corps Curriculum system of Core Instructional Groups, Strands, Sections, and Lessons. Given a topic, find it within the list of lessons</a:t>
            </a:r>
          </a:p>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List the Leadership Training Schools as described in CR 3-1</a:t>
            </a:r>
          </a:p>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List the Field Training conducted within the CA Cadet Corps per CR 3-2</a:t>
            </a:r>
          </a:p>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Describe the CA Cadet Corps Summer Encampment program per CR 3-3</a:t>
            </a:r>
          </a:p>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Describe the Individual Major Awards (IMA) program per CR 3-4</a:t>
            </a:r>
          </a:p>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List the divisions and events within the CA Cadet Corps Drill Competition program per CR 3-8</a:t>
            </a:r>
          </a:p>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Describe the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Fitnessgram</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as implemented by the California Cadet Corps in CR 3-12</a:t>
            </a:r>
          </a:p>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Describe the Marksmanship Training and Competition program as described in CR 3-17</a:t>
            </a:r>
          </a:p>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Describe the three chains of command identified in CR 3-22 for use within the CA Cadet Corps</a:t>
            </a:r>
          </a:p>
          <a:p>
            <a:pPr marL="342900" marR="0" lvl="0" indent="-342900">
              <a:lnSpc>
                <a:spcPct val="107000"/>
              </a:lnSpc>
              <a:spcBef>
                <a:spcPts val="0"/>
              </a:spcBef>
              <a:spcAft>
                <a:spcPts val="0"/>
              </a:spcAft>
              <a:buFont typeface="+mj-lt"/>
              <a:buAutoNum type="arabicPeriod" startAt="4"/>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Use CR 3-22 to determine promotion eligibility of a cadet in a staff position in battalion, brigade, or state level units</a:t>
            </a:r>
          </a:p>
          <a:p>
            <a:pPr lvl="0">
              <a:lnSpc>
                <a:spcPct val="120000"/>
              </a:lnSpc>
              <a:tabLst>
                <a:tab pos="465138" algn="l"/>
              </a:tabLst>
            </a:pPr>
            <a:endParaRPr lang="en-US" sz="2000" i="1" dirty="0">
              <a:solidFill>
                <a:schemeClr val="bg1">
                  <a:lumMod val="50000"/>
                </a:schemeClr>
              </a:solidFill>
            </a:endParaRPr>
          </a:p>
        </p:txBody>
      </p:sp>
    </p:spTree>
    <p:extLst>
      <p:ext uri="{BB962C8B-B14F-4D97-AF65-F5344CB8AC3E}">
        <p14:creationId xmlns:p14="http://schemas.microsoft.com/office/powerpoint/2010/main" val="146468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lstStyle/>
          <a:p>
            <a:r>
              <a:rPr lang="en-US" dirty="0"/>
              <a:t>CR 3 Training</a:t>
            </a:r>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p:txBody>
          <a:bodyPr/>
          <a:lstStyle/>
          <a:p>
            <a:r>
              <a:rPr lang="en-US" dirty="0"/>
              <a:t>Structure of CACC Curriculum</a:t>
            </a:r>
          </a:p>
          <a:p>
            <a:pPr lvl="1"/>
            <a:r>
              <a:rPr lang="en-US" dirty="0"/>
              <a:t>4 Core Instructional Groups</a:t>
            </a:r>
          </a:p>
          <a:p>
            <a:pPr lvl="2"/>
            <a:r>
              <a:rPr lang="en-US" dirty="0"/>
              <a:t>Military Subjects, Citizenship, Leadership, Wellness</a:t>
            </a:r>
          </a:p>
          <a:p>
            <a:pPr lvl="1"/>
            <a:r>
              <a:rPr lang="en-US" dirty="0"/>
              <a:t>Sections &amp; Lessons</a:t>
            </a:r>
          </a:p>
          <a:p>
            <a:pPr lvl="1"/>
            <a:r>
              <a:rPr lang="en-US" dirty="0"/>
              <a:t>Content Standards</a:t>
            </a:r>
          </a:p>
          <a:p>
            <a:pPr lvl="1"/>
            <a:r>
              <a:rPr lang="en-US" dirty="0"/>
              <a:t>Flexible System of Curriculum (1-7 years of study)</a:t>
            </a:r>
          </a:p>
          <a:p>
            <a:r>
              <a:rPr lang="en-US" dirty="0"/>
              <a:t>Training Schedules &amp; Lesson Plans</a:t>
            </a:r>
          </a:p>
          <a:p>
            <a:r>
              <a:rPr lang="en-US" dirty="0"/>
              <a:t>Cadet Corps Knowledge &amp; Basic Facts</a:t>
            </a:r>
          </a:p>
        </p:txBody>
      </p:sp>
    </p:spTree>
    <p:extLst>
      <p:ext uri="{BB962C8B-B14F-4D97-AF65-F5344CB8AC3E}">
        <p14:creationId xmlns:p14="http://schemas.microsoft.com/office/powerpoint/2010/main" val="129767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BD38-6EF5-4337-9C28-B088AA928FF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74ECE2F-630C-4E18-B4C0-3B300F3E6C6A}"/>
              </a:ext>
            </a:extLst>
          </p:cNvPr>
          <p:cNvSpPr>
            <a:spLocks noGrp="1"/>
          </p:cNvSpPr>
          <p:nvPr>
            <p:ph idx="1"/>
          </p:nvPr>
        </p:nvSpPr>
        <p:spPr/>
        <p:txBody>
          <a:bodyPr>
            <a:normAutofit fontScale="85000" lnSpcReduction="20000"/>
          </a:bodyPr>
          <a:lstStyle/>
          <a:p>
            <a:pPr marL="457200">
              <a:lnSpc>
                <a:spcPct val="120000"/>
              </a:lnSpc>
              <a:tabLst>
                <a:tab pos="1260475" algn="l"/>
              </a:tabLst>
            </a:pPr>
            <a:r>
              <a:rPr lang="en-US" dirty="0">
                <a:hlinkClick r:id="rId2" action="ppaction://hlinksldjump"/>
              </a:rPr>
              <a:t>C1. Personnel Regulations</a:t>
            </a:r>
            <a:endParaRPr lang="en-US" dirty="0"/>
          </a:p>
          <a:p>
            <a:pPr marL="457200">
              <a:lnSpc>
                <a:spcPct val="120000"/>
              </a:lnSpc>
              <a:tabLst>
                <a:tab pos="1260475" algn="l"/>
              </a:tabLst>
            </a:pPr>
            <a:r>
              <a:rPr lang="en-US" dirty="0">
                <a:hlinkClick r:id="rId3" action="ppaction://hlinksldjump"/>
              </a:rPr>
              <a:t>C2. Operations (S3) Regulations</a:t>
            </a:r>
            <a:endParaRPr lang="en-US" dirty="0"/>
          </a:p>
          <a:p>
            <a:pPr marL="457200">
              <a:lnSpc>
                <a:spcPct val="120000"/>
              </a:lnSpc>
              <a:tabLst>
                <a:tab pos="1260475" algn="l"/>
              </a:tabLst>
            </a:pPr>
            <a:r>
              <a:rPr lang="en-US" dirty="0">
                <a:hlinkClick r:id="rId4" action="ppaction://hlinksldjump"/>
              </a:rPr>
              <a:t>C3. Logistics: CR 4-2, State Property</a:t>
            </a:r>
            <a:endParaRPr lang="en-US" dirty="0">
              <a:hlinkClick r:id="rId5" action="ppaction://hlinksldjump"/>
            </a:endParaRPr>
          </a:p>
          <a:p>
            <a:pPr marL="457200">
              <a:lnSpc>
                <a:spcPct val="120000"/>
              </a:lnSpc>
              <a:tabLst>
                <a:tab pos="1260475" algn="l"/>
              </a:tabLst>
            </a:pPr>
            <a:r>
              <a:rPr lang="en-US" dirty="0">
                <a:hlinkClick r:id="rId5" action="ppaction://hlinksldjump"/>
              </a:rPr>
              <a:t>C4. CR 3-21.5 Drill &amp; Ceremonies</a:t>
            </a:r>
            <a:endParaRPr lang="en-US" dirty="0"/>
          </a:p>
          <a:p>
            <a:pPr marL="457200">
              <a:lnSpc>
                <a:spcPct val="120000"/>
              </a:lnSpc>
              <a:tabLst>
                <a:tab pos="1260475" algn="l"/>
              </a:tabLst>
            </a:pPr>
            <a:endParaRPr lang="en-US" dirty="0"/>
          </a:p>
          <a:p>
            <a:pPr marL="457200">
              <a:lnSpc>
                <a:spcPct val="120000"/>
              </a:lnSpc>
              <a:tabLst>
                <a:tab pos="1260475" algn="l"/>
              </a:tabLst>
            </a:pPr>
            <a:r>
              <a:rPr lang="en-US" dirty="0"/>
              <a:t>Note: When reviewing each of the regulations listed in this Section, cadets should acquire and review the regulation itself in addition to the curriculum text and slides</a:t>
            </a:r>
          </a:p>
        </p:txBody>
      </p:sp>
    </p:spTree>
    <p:extLst>
      <p:ext uri="{BB962C8B-B14F-4D97-AF65-F5344CB8AC3E}">
        <p14:creationId xmlns:p14="http://schemas.microsoft.com/office/powerpoint/2010/main" val="340116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sz="4900" dirty="0"/>
              <a:t>CR 3-1  </a:t>
            </a:r>
            <a:br>
              <a:rPr lang="en-US" dirty="0"/>
            </a:br>
            <a:r>
              <a:rPr lang="en-US" sz="4000" dirty="0"/>
              <a:t>Leadership Training Schools</a:t>
            </a:r>
            <a:endParaRPr lang="en-US" dirty="0"/>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457200" y="1600200"/>
            <a:ext cx="8458200" cy="4525963"/>
          </a:xfrm>
        </p:spPr>
        <p:txBody>
          <a:bodyPr>
            <a:normAutofit fontScale="92500" lnSpcReduction="10000"/>
          </a:bodyPr>
          <a:lstStyle/>
          <a:p>
            <a:pPr marL="0" indent="0">
              <a:buNone/>
            </a:pPr>
            <a:r>
              <a:rPr lang="en-US" dirty="0"/>
              <a:t>CR 3-1 presents the various training schools that CACC offers, at battalion, brigade, and state level. This includes:</a:t>
            </a:r>
          </a:p>
          <a:p>
            <a:pPr lvl="1"/>
            <a:r>
              <a:rPr lang="en-US" dirty="0"/>
              <a:t>Leadership Schools (Basic, Intermediate, Advanced)</a:t>
            </a:r>
          </a:p>
          <a:p>
            <a:pPr lvl="1"/>
            <a:r>
              <a:rPr lang="en-US" dirty="0"/>
              <a:t>NCO Schools (Basic &amp; Advanced)</a:t>
            </a:r>
          </a:p>
          <a:p>
            <a:pPr lvl="1"/>
            <a:r>
              <a:rPr lang="en-US" dirty="0"/>
              <a:t>Officer Candidate School (OCS)</a:t>
            </a:r>
          </a:p>
          <a:p>
            <a:pPr lvl="1"/>
            <a:r>
              <a:rPr lang="en-US" dirty="0"/>
              <a:t>Specialized Training Schools</a:t>
            </a:r>
          </a:p>
          <a:p>
            <a:pPr lvl="1"/>
            <a:r>
              <a:rPr lang="en-US" dirty="0"/>
              <a:t>Drill Academy</a:t>
            </a:r>
          </a:p>
          <a:p>
            <a:pPr lvl="1"/>
            <a:r>
              <a:rPr lang="en-US" dirty="0"/>
              <a:t>Command &amp; Staff School</a:t>
            </a:r>
          </a:p>
          <a:p>
            <a:pPr lvl="1"/>
            <a:r>
              <a:rPr lang="en-US" dirty="0"/>
              <a:t>Commandant training courses</a:t>
            </a:r>
          </a:p>
        </p:txBody>
      </p:sp>
      <p:pic>
        <p:nvPicPr>
          <p:cNvPr id="1026" name="Picture 2" descr="See the source image">
            <a:extLst>
              <a:ext uri="{FF2B5EF4-FFF2-40B4-BE49-F238E27FC236}">
                <a16:creationId xmlns:a16="http://schemas.microsoft.com/office/drawing/2014/main" id="{B9812EDF-2DE8-4190-A356-3AFD046426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5374" y="3753292"/>
            <a:ext cx="3258901" cy="254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7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A67B-5DE4-4F0A-B2E8-F944514DBB65}"/>
              </a:ext>
            </a:extLst>
          </p:cNvPr>
          <p:cNvSpPr>
            <a:spLocks noGrp="1"/>
          </p:cNvSpPr>
          <p:nvPr>
            <p:ph type="title"/>
          </p:nvPr>
        </p:nvSpPr>
        <p:spPr/>
        <p:txBody>
          <a:bodyPr>
            <a:normAutofit fontScale="90000"/>
          </a:bodyPr>
          <a:lstStyle/>
          <a:p>
            <a:r>
              <a:rPr lang="en-US" dirty="0"/>
              <a:t>CR 3-2</a:t>
            </a:r>
            <a:br>
              <a:rPr lang="en-US" dirty="0"/>
            </a:br>
            <a:r>
              <a:rPr lang="en-US" dirty="0"/>
              <a:t>Field </a:t>
            </a:r>
          </a:p>
        </p:txBody>
      </p:sp>
      <p:sp>
        <p:nvSpPr>
          <p:cNvPr id="3" name="Content Placeholder 2">
            <a:extLst>
              <a:ext uri="{FF2B5EF4-FFF2-40B4-BE49-F238E27FC236}">
                <a16:creationId xmlns:a16="http://schemas.microsoft.com/office/drawing/2014/main" id="{BAA08857-E01C-4202-BB47-B77BB46E1FFA}"/>
              </a:ext>
            </a:extLst>
          </p:cNvPr>
          <p:cNvSpPr>
            <a:spLocks noGrp="1"/>
          </p:cNvSpPr>
          <p:nvPr>
            <p:ph idx="1"/>
          </p:nvPr>
        </p:nvSpPr>
        <p:spPr/>
        <p:txBody>
          <a:bodyPr>
            <a:normAutofit/>
          </a:bodyPr>
          <a:lstStyle/>
          <a:p>
            <a:pPr marL="0" indent="0">
              <a:buNone/>
            </a:pPr>
            <a:r>
              <a:rPr lang="en-US" dirty="0"/>
              <a:t>CR 3-2 presents the various training schools that CACC offers, at battalion, brigade, and state level. This includes:</a:t>
            </a:r>
          </a:p>
          <a:p>
            <a:pPr lvl="1"/>
            <a:r>
              <a:rPr lang="en-US" dirty="0"/>
              <a:t>Bivouacs </a:t>
            </a:r>
          </a:p>
          <a:p>
            <a:pPr lvl="1"/>
            <a:r>
              <a:rPr lang="en-US" dirty="0"/>
              <a:t>Adventure Training</a:t>
            </a:r>
          </a:p>
          <a:p>
            <a:pPr lvl="1"/>
            <a:r>
              <a:rPr lang="en-US" dirty="0"/>
              <a:t>Mountain Search &amp; Rescue Training</a:t>
            </a:r>
          </a:p>
          <a:p>
            <a:pPr lvl="1"/>
            <a:r>
              <a:rPr lang="en-US" dirty="0"/>
              <a:t>Survival Training</a:t>
            </a:r>
          </a:p>
        </p:txBody>
      </p:sp>
      <p:pic>
        <p:nvPicPr>
          <p:cNvPr id="2050" name="Picture 2" descr="See the source image">
            <a:extLst>
              <a:ext uri="{FF2B5EF4-FFF2-40B4-BE49-F238E27FC236}">
                <a16:creationId xmlns:a16="http://schemas.microsoft.com/office/drawing/2014/main" id="{B1E5C29C-CC24-4AFF-A087-F4D5A459E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4460875"/>
            <a:ext cx="22479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39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sz="4900" dirty="0"/>
              <a:t>CR 3-3</a:t>
            </a:r>
            <a:br>
              <a:rPr lang="en-US" dirty="0"/>
            </a:br>
            <a:r>
              <a:rPr lang="en-US" sz="4000" dirty="0"/>
              <a:t>Summer Encampment</a:t>
            </a:r>
            <a:endParaRPr lang="en-US" dirty="0"/>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p:txBody>
          <a:bodyPr/>
          <a:lstStyle/>
          <a:p>
            <a:r>
              <a:rPr lang="en-US" dirty="0"/>
              <a:t>CR 3-3 outlines the summer encampment program</a:t>
            </a:r>
          </a:p>
          <a:p>
            <a:r>
              <a:rPr lang="en-US" dirty="0"/>
              <a:t>Provides basic guidelines for encampments</a:t>
            </a:r>
          </a:p>
          <a:p>
            <a:r>
              <a:rPr lang="en-US" dirty="0"/>
              <a:t>Actual encampments will vary based on leaders, situation, budget</a:t>
            </a:r>
          </a:p>
          <a:p>
            <a:r>
              <a:rPr lang="en-US" dirty="0"/>
              <a:t>Purpose &amp; Goals for programs that may be offered</a:t>
            </a:r>
          </a:p>
          <a:p>
            <a:r>
              <a:rPr lang="en-US" dirty="0"/>
              <a:t>Application process</a:t>
            </a:r>
          </a:p>
        </p:txBody>
      </p:sp>
      <p:pic>
        <p:nvPicPr>
          <p:cNvPr id="3074" name="Picture 2" descr="See the source image">
            <a:extLst>
              <a:ext uri="{FF2B5EF4-FFF2-40B4-BE49-F238E27FC236}">
                <a16:creationId xmlns:a16="http://schemas.microsoft.com/office/drawing/2014/main" id="{09334237-07BA-4965-B591-48B61CF568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165"/>
          <a:stretch/>
        </p:blipFill>
        <p:spPr bwMode="auto">
          <a:xfrm>
            <a:off x="6858000" y="4889677"/>
            <a:ext cx="1600200" cy="168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56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sz="4900" dirty="0"/>
              <a:t>CR 3-4</a:t>
            </a:r>
            <a:br>
              <a:rPr lang="en-US" dirty="0"/>
            </a:br>
            <a:r>
              <a:rPr lang="en-US" sz="4000" dirty="0"/>
              <a:t>Individual Major Awards</a:t>
            </a:r>
            <a:endParaRPr lang="en-US" dirty="0"/>
          </a:p>
        </p:txBody>
      </p:sp>
      <p:pic>
        <p:nvPicPr>
          <p:cNvPr id="4098" name="Picture 2" descr="See the source image">
            <a:extLst>
              <a:ext uri="{FF2B5EF4-FFF2-40B4-BE49-F238E27FC236}">
                <a16:creationId xmlns:a16="http://schemas.microsoft.com/office/drawing/2014/main" id="{84AEF2E2-82D7-4C6A-871C-EA80BB00B3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14" r="14287"/>
          <a:stretch/>
        </p:blipFill>
        <p:spPr bwMode="auto">
          <a:xfrm>
            <a:off x="7315200" y="2362200"/>
            <a:ext cx="1600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457200" y="1600200"/>
            <a:ext cx="8229600" cy="5105400"/>
          </a:xfrm>
        </p:spPr>
        <p:txBody>
          <a:bodyPr>
            <a:normAutofit fontScale="92500" lnSpcReduction="20000"/>
          </a:bodyPr>
          <a:lstStyle/>
          <a:p>
            <a:r>
              <a:rPr lang="en-US" dirty="0"/>
              <a:t>IMA Program has existed for decades</a:t>
            </a:r>
          </a:p>
          <a:p>
            <a:r>
              <a:rPr lang="en-US" dirty="0"/>
              <a:t>Competition between cadets at battalion, brigade, and state levels</a:t>
            </a:r>
          </a:p>
          <a:p>
            <a:r>
              <a:rPr lang="en-US" dirty="0"/>
              <a:t>Major changes in 2019 and 2020</a:t>
            </a:r>
          </a:p>
          <a:p>
            <a:r>
              <a:rPr lang="en-US" dirty="0"/>
              <a:t>Awards in high school, middle school, and elementary school categories</a:t>
            </a:r>
          </a:p>
          <a:p>
            <a:r>
              <a:rPr lang="en-US" dirty="0"/>
              <a:t>Overall category winners: </a:t>
            </a:r>
          </a:p>
          <a:p>
            <a:pPr lvl="1"/>
            <a:r>
              <a:rPr lang="en-US" dirty="0"/>
              <a:t>Senior Division: Stilwell Saber </a:t>
            </a:r>
          </a:p>
          <a:p>
            <a:pPr lvl="1"/>
            <a:r>
              <a:rPr lang="en-US" dirty="0"/>
              <a:t>Junior Division: Forbes Trophy </a:t>
            </a:r>
          </a:p>
          <a:p>
            <a:pPr lvl="1"/>
            <a:r>
              <a:rPr lang="en-US" dirty="0"/>
              <a:t>Grizzly Division: Jerry Brown Trophy</a:t>
            </a:r>
          </a:p>
          <a:p>
            <a:r>
              <a:rPr lang="en-US" dirty="0"/>
              <a:t>Competition between cadets in various areas related to the Cadet Corps curriculum</a:t>
            </a:r>
          </a:p>
        </p:txBody>
      </p:sp>
    </p:spTree>
    <p:extLst>
      <p:ext uri="{BB962C8B-B14F-4D97-AF65-F5344CB8AC3E}">
        <p14:creationId xmlns:p14="http://schemas.microsoft.com/office/powerpoint/2010/main" val="417765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6C8E-808E-429B-8DEC-E4E8C15AF616}"/>
              </a:ext>
            </a:extLst>
          </p:cNvPr>
          <p:cNvSpPr>
            <a:spLocks noGrp="1"/>
          </p:cNvSpPr>
          <p:nvPr>
            <p:ph type="title"/>
          </p:nvPr>
        </p:nvSpPr>
        <p:spPr/>
        <p:txBody>
          <a:bodyPr/>
          <a:lstStyle/>
          <a:p>
            <a:r>
              <a:rPr lang="en-US" dirty="0"/>
              <a:t>Core IMA Events</a:t>
            </a:r>
          </a:p>
        </p:txBody>
      </p:sp>
      <p:pic>
        <p:nvPicPr>
          <p:cNvPr id="5122" name="Picture 2" descr="See the source image">
            <a:extLst>
              <a:ext uri="{FF2B5EF4-FFF2-40B4-BE49-F238E27FC236}">
                <a16:creationId xmlns:a16="http://schemas.microsoft.com/office/drawing/2014/main" id="{84BF4549-F8E4-4A63-B052-6D73E885A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30576"/>
            <a:ext cx="5372100" cy="43011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DEF639-97AE-479B-A19F-88F52C40EDC2}"/>
              </a:ext>
            </a:extLst>
          </p:cNvPr>
          <p:cNvSpPr>
            <a:spLocks noGrp="1"/>
          </p:cNvSpPr>
          <p:nvPr>
            <p:ph idx="1"/>
          </p:nvPr>
        </p:nvSpPr>
        <p:spPr/>
        <p:txBody>
          <a:bodyPr/>
          <a:lstStyle/>
          <a:p>
            <a:pPr marL="0" indent="0">
              <a:buNone/>
            </a:pPr>
            <a:r>
              <a:rPr lang="en-US" dirty="0"/>
              <a:t>In years when in-person competitions aren’t possible, the core IMA events are:</a:t>
            </a:r>
          </a:p>
          <a:p>
            <a:pPr lvl="1"/>
            <a:r>
              <a:rPr lang="en-US" dirty="0"/>
              <a:t>Interview Board</a:t>
            </a:r>
          </a:p>
          <a:p>
            <a:pPr lvl="1"/>
            <a:r>
              <a:rPr lang="en-US" dirty="0"/>
              <a:t>Oral Presentation</a:t>
            </a:r>
          </a:p>
          <a:p>
            <a:pPr lvl="1"/>
            <a:r>
              <a:rPr lang="en-US" dirty="0"/>
              <a:t>Uniform Inspection</a:t>
            </a:r>
          </a:p>
          <a:p>
            <a:pPr lvl="1"/>
            <a:r>
              <a:rPr lang="en-US" dirty="0"/>
              <a:t>Written Exam</a:t>
            </a:r>
          </a:p>
        </p:txBody>
      </p:sp>
    </p:spTree>
    <p:extLst>
      <p:ext uri="{BB962C8B-B14F-4D97-AF65-F5344CB8AC3E}">
        <p14:creationId xmlns:p14="http://schemas.microsoft.com/office/powerpoint/2010/main" val="201831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a:extLst>
              <a:ext uri="{FF2B5EF4-FFF2-40B4-BE49-F238E27FC236}">
                <a16:creationId xmlns:a16="http://schemas.microsoft.com/office/drawing/2014/main" id="{410CBCF1-E39E-4FCA-8AE1-B6DB505F44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3268" y="1905000"/>
            <a:ext cx="2260132" cy="21050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sz="4900" dirty="0"/>
              <a:t>CR 3-8</a:t>
            </a:r>
            <a:br>
              <a:rPr lang="en-US" dirty="0"/>
            </a:br>
            <a:r>
              <a:rPr lang="en-US" sz="4000" dirty="0"/>
              <a:t>Competitive Drill</a:t>
            </a:r>
            <a:endParaRPr lang="en-US" dirty="0"/>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457200" y="1600200"/>
            <a:ext cx="8458200" cy="4525963"/>
          </a:xfrm>
        </p:spPr>
        <p:txBody>
          <a:bodyPr>
            <a:normAutofit lnSpcReduction="10000"/>
          </a:bodyPr>
          <a:lstStyle/>
          <a:p>
            <a:r>
              <a:rPr lang="en-US" dirty="0"/>
              <a:t>Junior &amp; Senior Divisions for </a:t>
            </a:r>
          </a:p>
          <a:p>
            <a:pPr marL="0" indent="0">
              <a:buNone/>
            </a:pPr>
            <a:r>
              <a:rPr lang="en-US" dirty="0"/>
              <a:t>	drill &amp; color guard</a:t>
            </a:r>
          </a:p>
          <a:p>
            <a:r>
              <a:rPr lang="en-US" dirty="0"/>
              <a:t>Squad &amp; Platoon levels</a:t>
            </a:r>
          </a:p>
          <a:p>
            <a:r>
              <a:rPr lang="en-US" dirty="0"/>
              <a:t>Armed and Unarmed Drill</a:t>
            </a:r>
          </a:p>
          <a:p>
            <a:r>
              <a:rPr lang="en-US" dirty="0"/>
              <a:t>Color Guard</a:t>
            </a:r>
          </a:p>
          <a:p>
            <a:r>
              <a:rPr lang="en-US" dirty="0"/>
              <a:t>Exhibition Drill (with or without arms)</a:t>
            </a:r>
          </a:p>
          <a:p>
            <a:r>
              <a:rPr lang="en-US" dirty="0"/>
              <a:t>Individual Drill Down – Armed &amp; Unarmed</a:t>
            </a:r>
          </a:p>
          <a:p>
            <a:pPr lvl="1"/>
            <a:r>
              <a:rPr lang="en-US" dirty="0"/>
              <a:t>Grizzly, Junior, &amp; Senior Divisions</a:t>
            </a:r>
          </a:p>
        </p:txBody>
      </p:sp>
    </p:spTree>
    <p:extLst>
      <p:ext uri="{BB962C8B-B14F-4D97-AF65-F5344CB8AC3E}">
        <p14:creationId xmlns:p14="http://schemas.microsoft.com/office/powerpoint/2010/main" val="514637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a:extLst>
              <a:ext uri="{FF2B5EF4-FFF2-40B4-BE49-F238E27FC236}">
                <a16:creationId xmlns:a16="http://schemas.microsoft.com/office/drawing/2014/main" id="{363DAEBA-85BA-4992-A2C2-A9DCCF711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316" y="4038600"/>
            <a:ext cx="3504534"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sz="4900" dirty="0"/>
              <a:t>CR 3-12</a:t>
            </a:r>
            <a:br>
              <a:rPr lang="en-US" dirty="0"/>
            </a:br>
            <a:r>
              <a:rPr lang="en-US" sz="4000" dirty="0"/>
              <a:t>Physical Fitness</a:t>
            </a:r>
            <a:endParaRPr lang="en-US" dirty="0"/>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p:txBody>
          <a:bodyPr>
            <a:normAutofit fontScale="92500" lnSpcReduction="10000"/>
          </a:bodyPr>
          <a:lstStyle/>
          <a:p>
            <a:r>
              <a:rPr lang="en-US" dirty="0"/>
              <a:t>Physical Conditioning &amp; Fitness Testing</a:t>
            </a:r>
          </a:p>
          <a:p>
            <a:r>
              <a:rPr lang="en-US" dirty="0" err="1"/>
              <a:t>Fitnessgram</a:t>
            </a:r>
            <a:r>
              <a:rPr lang="en-US" dirty="0"/>
              <a:t> (with adjustments)</a:t>
            </a:r>
          </a:p>
          <a:p>
            <a:pPr lvl="1"/>
            <a:r>
              <a:rPr lang="en-US" dirty="0"/>
              <a:t>Mile Run, Curl Up, Push Up, Trunk Lift, Sit &amp; Reach, and the Shoulder Stretch</a:t>
            </a:r>
          </a:p>
          <a:p>
            <a:r>
              <a:rPr lang="en-US" dirty="0"/>
              <a:t>Army Style Physical Training</a:t>
            </a:r>
          </a:p>
          <a:p>
            <a:pPr lvl="1"/>
            <a:r>
              <a:rPr lang="en-US" dirty="0"/>
              <a:t>Extended Rectangular Formation</a:t>
            </a:r>
          </a:p>
          <a:p>
            <a:pPr lvl="1"/>
            <a:r>
              <a:rPr lang="en-US" dirty="0"/>
              <a:t>Positions</a:t>
            </a:r>
          </a:p>
          <a:p>
            <a:pPr lvl="1"/>
            <a:r>
              <a:rPr lang="en-US" dirty="0"/>
              <a:t>Process</a:t>
            </a:r>
          </a:p>
          <a:p>
            <a:pPr lvl="1"/>
            <a:r>
              <a:rPr lang="en-US" dirty="0"/>
              <a:t>Preparation &amp; Recovery Drills</a:t>
            </a:r>
          </a:p>
          <a:p>
            <a:pPr lvl="1"/>
            <a:r>
              <a:rPr lang="en-US" dirty="0"/>
              <a:t>Running, Circuits, and Other PT</a:t>
            </a:r>
          </a:p>
        </p:txBody>
      </p:sp>
    </p:spTree>
    <p:extLst>
      <p:ext uri="{BB962C8B-B14F-4D97-AF65-F5344CB8AC3E}">
        <p14:creationId xmlns:p14="http://schemas.microsoft.com/office/powerpoint/2010/main" val="4119540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a:extLst>
              <a:ext uri="{FF2B5EF4-FFF2-40B4-BE49-F238E27FC236}">
                <a16:creationId xmlns:a16="http://schemas.microsoft.com/office/drawing/2014/main" id="{08833555-83D9-46AC-9B11-71DA09ED8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683625"/>
            <a:ext cx="2438400" cy="11403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sz="4900" dirty="0"/>
              <a:t>CR 3-17</a:t>
            </a:r>
            <a:br>
              <a:rPr lang="en-US" dirty="0"/>
            </a:br>
            <a:r>
              <a:rPr lang="en-US" sz="4000" dirty="0"/>
              <a:t>Marksmanship Program</a:t>
            </a:r>
            <a:endParaRPr lang="en-US" dirty="0"/>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457200" y="1828800"/>
            <a:ext cx="8229600" cy="4525963"/>
          </a:xfrm>
        </p:spPr>
        <p:txBody>
          <a:bodyPr>
            <a:normAutofit fontScale="92500" lnSpcReduction="20000"/>
          </a:bodyPr>
          <a:lstStyle/>
          <a:p>
            <a:r>
              <a:rPr lang="en-US" dirty="0"/>
              <a:t>The Cadet Corps has a long history of quality marksmanship training and competition</a:t>
            </a:r>
          </a:p>
          <a:p>
            <a:r>
              <a:rPr lang="en-US" dirty="0"/>
              <a:t>CR 3-17 gives the standards and curriculum for marksmanship training and individual rifle qualification</a:t>
            </a:r>
          </a:p>
          <a:p>
            <a:r>
              <a:rPr lang="en-US" dirty="0"/>
              <a:t>Use of National Rifle Association (NRA) and Civilian Marksmanship Program (CMP) standards and practices</a:t>
            </a:r>
          </a:p>
          <a:p>
            <a:r>
              <a:rPr lang="en-US" dirty="0"/>
              <a:t>CACC Marksmanship Competitions </a:t>
            </a:r>
          </a:p>
          <a:p>
            <a:r>
              <a:rPr lang="en-US" dirty="0"/>
              <a:t>State Rifle Team or Air Rifle Team guidelines</a:t>
            </a:r>
          </a:p>
        </p:txBody>
      </p:sp>
    </p:spTree>
    <p:extLst>
      <p:ext uri="{BB962C8B-B14F-4D97-AF65-F5344CB8AC3E}">
        <p14:creationId xmlns:p14="http://schemas.microsoft.com/office/powerpoint/2010/main" val="178242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sz="4900" dirty="0"/>
              <a:t>CR 3-22</a:t>
            </a:r>
            <a:br>
              <a:rPr lang="en-US" dirty="0"/>
            </a:br>
            <a:r>
              <a:rPr lang="en-US" sz="4000" dirty="0"/>
              <a:t>CACC Organization</a:t>
            </a:r>
            <a:endParaRPr lang="en-US" dirty="0"/>
          </a:p>
        </p:txBody>
      </p:sp>
      <p:pic>
        <p:nvPicPr>
          <p:cNvPr id="9218" name="Picture 2" descr="See the source image">
            <a:extLst>
              <a:ext uri="{FF2B5EF4-FFF2-40B4-BE49-F238E27FC236}">
                <a16:creationId xmlns:a16="http://schemas.microsoft.com/office/drawing/2014/main" id="{5D853AFF-9975-494E-B00A-ED13B6D977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89"/>
          <a:stretch/>
        </p:blipFill>
        <p:spPr bwMode="auto">
          <a:xfrm>
            <a:off x="6172200" y="2667000"/>
            <a:ext cx="2776362" cy="210264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p:txBody>
          <a:bodyPr/>
          <a:lstStyle/>
          <a:p>
            <a:r>
              <a:rPr lang="en-US" dirty="0"/>
              <a:t>Defines the structure of Cadet Corps units</a:t>
            </a:r>
          </a:p>
          <a:p>
            <a:r>
              <a:rPr lang="en-US" dirty="0"/>
              <a:t>Defines common terms for CACC</a:t>
            </a:r>
          </a:p>
          <a:p>
            <a:r>
              <a:rPr lang="en-US" dirty="0"/>
              <a:t>Defines the 3 chains of command</a:t>
            </a:r>
          </a:p>
          <a:p>
            <a:pPr lvl="1"/>
            <a:r>
              <a:rPr lang="en-US" dirty="0"/>
              <a:t>Cadet</a:t>
            </a:r>
          </a:p>
          <a:p>
            <a:pPr lvl="1"/>
            <a:r>
              <a:rPr lang="en-US" dirty="0"/>
              <a:t>School</a:t>
            </a:r>
          </a:p>
          <a:p>
            <a:pPr lvl="1"/>
            <a:r>
              <a:rPr lang="en-US" dirty="0"/>
              <a:t>Advisor/Mentor (Commandant)</a:t>
            </a:r>
          </a:p>
          <a:p>
            <a:r>
              <a:rPr lang="en-US" dirty="0"/>
              <a:t>Structure &amp; purpose of brigade &amp; 10</a:t>
            </a:r>
            <a:r>
              <a:rPr lang="en-US" baseline="30000" dirty="0"/>
              <a:t>th</a:t>
            </a:r>
            <a:r>
              <a:rPr lang="en-US" dirty="0"/>
              <a:t> Corps</a:t>
            </a:r>
          </a:p>
          <a:p>
            <a:r>
              <a:rPr lang="en-US" dirty="0"/>
              <a:t>Duties &amp; responsibilities of leadership roles</a:t>
            </a:r>
          </a:p>
        </p:txBody>
      </p:sp>
    </p:spTree>
    <p:extLst>
      <p:ext uri="{BB962C8B-B14F-4D97-AF65-F5344CB8AC3E}">
        <p14:creationId xmlns:p14="http://schemas.microsoft.com/office/powerpoint/2010/main" val="223310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a:bodyPr>
          <a:lstStyle/>
          <a:p>
            <a:pPr marL="514350" indent="-514350">
              <a:buFont typeface="+mj-lt"/>
              <a:buAutoNum type="arabicPeriod"/>
            </a:pPr>
            <a:r>
              <a:rPr lang="en-US" dirty="0"/>
              <a:t>What are the 4 core instructional groups in the CACC Curriculum?</a:t>
            </a:r>
          </a:p>
          <a:p>
            <a:pPr marL="514350" indent="-514350">
              <a:buFont typeface="+mj-lt"/>
              <a:buAutoNum type="arabicPeriod"/>
            </a:pPr>
            <a:r>
              <a:rPr lang="en-US" dirty="0"/>
              <a:t>Name four of the six types of cadet leadership courses covered in CR 3-1.</a:t>
            </a:r>
          </a:p>
          <a:p>
            <a:pPr marL="514350" indent="-514350">
              <a:buFont typeface="+mj-lt"/>
              <a:buAutoNum type="arabicPeriod"/>
            </a:pPr>
            <a:r>
              <a:rPr lang="en-US" dirty="0"/>
              <a:t>What are the 4 core IMA events?</a:t>
            </a:r>
          </a:p>
          <a:p>
            <a:pPr marL="514350" indent="-514350">
              <a:buFont typeface="+mj-lt"/>
              <a:buAutoNum type="arabicPeriod"/>
            </a:pPr>
            <a:r>
              <a:rPr lang="en-US" dirty="0"/>
              <a:t>Name 5 types of Advanced Training in the CACC Summer Encampment program.</a:t>
            </a:r>
          </a:p>
          <a:p>
            <a:pPr marL="514350" indent="-514350">
              <a:buFont typeface="+mj-lt"/>
              <a:buAutoNum type="arabicPeriod"/>
            </a:pPr>
            <a:r>
              <a:rPr lang="en-US" dirty="0"/>
              <a:t>What are the 3 chains of command in CACC?</a:t>
            </a:r>
          </a:p>
          <a:p>
            <a:pPr lvl="1"/>
            <a:endParaRPr lang="en-US" dirty="0"/>
          </a:p>
        </p:txBody>
      </p:sp>
    </p:spTree>
    <p:extLst>
      <p:ext uri="{BB962C8B-B14F-4D97-AF65-F5344CB8AC3E}">
        <p14:creationId xmlns:p14="http://schemas.microsoft.com/office/powerpoint/2010/main" val="8614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931" y="2514600"/>
            <a:ext cx="7772400" cy="990600"/>
          </a:xfrm>
        </p:spPr>
        <p:txBody>
          <a:bodyPr>
            <a:normAutofit fontScale="90000"/>
          </a:bodyPr>
          <a:lstStyle/>
          <a:p>
            <a:r>
              <a:rPr lang="en-US" dirty="0"/>
              <a:t>Personnel Regulations</a:t>
            </a:r>
            <a:br>
              <a:rPr lang="en-US" dirty="0"/>
            </a:br>
            <a:br>
              <a:rPr lang="en-US" dirty="0"/>
            </a:br>
            <a:endParaRPr lang="en-US" dirty="0"/>
          </a:p>
        </p:txBody>
      </p:sp>
      <p:sp>
        <p:nvSpPr>
          <p:cNvPr id="2" name="Rectangle 1"/>
          <p:cNvSpPr/>
          <p:nvPr/>
        </p:nvSpPr>
        <p:spPr>
          <a:xfrm>
            <a:off x="1257300" y="4495800"/>
            <a:ext cx="6629400" cy="1583190"/>
          </a:xfrm>
          <a:prstGeom prst="rect">
            <a:avLst/>
          </a:prstGeom>
        </p:spPr>
        <p:txBody>
          <a:bodyPr wrap="square">
            <a:spAutoFit/>
          </a:bodyPr>
          <a:lstStyle/>
          <a:p>
            <a:pPr marL="292100" marR="0">
              <a:lnSpc>
                <a:spcPct val="115000"/>
              </a:lnSpc>
              <a:spcBef>
                <a:spcPts val="0"/>
              </a:spcBef>
              <a:spcAft>
                <a:spcPts val="0"/>
              </a:spcAft>
            </a:pPr>
            <a:r>
              <a:rPr lang="en-US" sz="1800" b="1" spc="5" dirty="0">
                <a:effectLst/>
                <a:latin typeface="Calibri" panose="020F0502020204030204" pitchFamily="34" charset="0"/>
                <a:ea typeface="Calibri" panose="020F0502020204030204" pitchFamily="34" charset="0"/>
                <a:cs typeface="Calibri" panose="020F0502020204030204" pitchFamily="34" charset="0"/>
              </a:rPr>
              <a:t>Objectives</a:t>
            </a:r>
            <a:r>
              <a:rPr lang="en-US" sz="1800" spc="5"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1 to properly prepare a memo or letter</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Identify the major requirements from CR 1-9 to establish a new Cadet Corps unit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Identify the specifications for flags and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guidons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per CR 1-12</a:t>
            </a:r>
          </a:p>
        </p:txBody>
      </p:sp>
      <p:sp>
        <p:nvSpPr>
          <p:cNvPr id="5" name="TextBox 4">
            <a:extLst>
              <a:ext uri="{FF2B5EF4-FFF2-40B4-BE49-F238E27FC236}">
                <a16:creationId xmlns:a16="http://schemas.microsoft.com/office/drawing/2014/main" id="{335A0048-46AD-4F95-97F1-293E106FA3FA}"/>
              </a:ext>
            </a:extLst>
          </p:cNvPr>
          <p:cNvSpPr txBox="1"/>
          <p:nvPr/>
        </p:nvSpPr>
        <p:spPr>
          <a:xfrm>
            <a:off x="2286000" y="3247553"/>
            <a:ext cx="4572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7" name="TextBox 6">
            <a:extLst>
              <a:ext uri="{FF2B5EF4-FFF2-40B4-BE49-F238E27FC236}">
                <a16:creationId xmlns:a16="http://schemas.microsoft.com/office/drawing/2014/main" id="{EDCFB28C-889D-4550-8530-480DB2ED88D2}"/>
              </a:ext>
            </a:extLst>
          </p:cNvPr>
          <p:cNvSpPr txBox="1"/>
          <p:nvPr/>
        </p:nvSpPr>
        <p:spPr>
          <a:xfrm>
            <a:off x="2286000" y="3247553"/>
            <a:ext cx="4572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112550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931" y="2133600"/>
            <a:ext cx="7772400" cy="1143000"/>
          </a:xfrm>
        </p:spPr>
        <p:txBody>
          <a:bodyPr>
            <a:normAutofit/>
          </a:bodyPr>
          <a:lstStyle/>
          <a:p>
            <a:r>
              <a:rPr lang="en-US" dirty="0"/>
              <a:t>Logistics (S-4) Regulation 4-2</a:t>
            </a:r>
          </a:p>
        </p:txBody>
      </p:sp>
      <p:sp>
        <p:nvSpPr>
          <p:cNvPr id="3" name="Rectangle 2"/>
          <p:cNvSpPr/>
          <p:nvPr/>
        </p:nvSpPr>
        <p:spPr>
          <a:xfrm>
            <a:off x="762000" y="4953000"/>
            <a:ext cx="6629400" cy="671915"/>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14"/>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Using CR 4-2, describe the security required for state equipment stored at schools </a:t>
            </a:r>
          </a:p>
        </p:txBody>
      </p:sp>
    </p:spTree>
    <p:extLst>
      <p:ext uri="{BB962C8B-B14F-4D97-AF65-F5344CB8AC3E}">
        <p14:creationId xmlns:p14="http://schemas.microsoft.com/office/powerpoint/2010/main" val="170105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a:xfrm>
            <a:off x="1134687" y="274638"/>
            <a:ext cx="6858000" cy="1143000"/>
          </a:xfrm>
        </p:spPr>
        <p:txBody>
          <a:bodyPr anchor="ctr">
            <a:normAutofit/>
          </a:bodyPr>
          <a:lstStyle/>
          <a:p>
            <a:pPr>
              <a:lnSpc>
                <a:spcPct val="90000"/>
              </a:lnSpc>
            </a:pPr>
            <a:r>
              <a:rPr lang="en-US" sz="3700"/>
              <a:t>CR 4-2</a:t>
            </a:r>
            <a:br>
              <a:rPr lang="en-US" sz="3700"/>
            </a:br>
            <a:r>
              <a:rPr lang="en-US" sz="3700"/>
              <a:t>State Property</a:t>
            </a:r>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sz="half" idx="1"/>
          </p:nvPr>
        </p:nvSpPr>
        <p:spPr>
          <a:xfrm>
            <a:off x="457200" y="1600200"/>
            <a:ext cx="4765220" cy="4983162"/>
          </a:xfrm>
        </p:spPr>
        <p:txBody>
          <a:bodyPr>
            <a:normAutofit lnSpcReduction="10000"/>
          </a:bodyPr>
          <a:lstStyle/>
          <a:p>
            <a:pPr>
              <a:lnSpc>
                <a:spcPct val="90000"/>
              </a:lnSpc>
            </a:pPr>
            <a:r>
              <a:rPr lang="en-US" sz="2400" dirty="0"/>
              <a:t>Supplies should be stored in locked cabinets</a:t>
            </a:r>
          </a:p>
          <a:p>
            <a:pPr>
              <a:lnSpc>
                <a:spcPct val="90000"/>
              </a:lnSpc>
            </a:pPr>
            <a:r>
              <a:rPr lang="en-US" sz="2400" dirty="0"/>
              <a:t>CR 4-2 describes how we care for and safeguard state property issued to Cadet Corps units</a:t>
            </a:r>
          </a:p>
          <a:p>
            <a:pPr>
              <a:lnSpc>
                <a:spcPct val="90000"/>
              </a:lnSpc>
            </a:pPr>
            <a:r>
              <a:rPr lang="en-US" sz="2400" dirty="0"/>
              <a:t>Minimum security standards to store property</a:t>
            </a:r>
          </a:p>
          <a:p>
            <a:pPr>
              <a:lnSpc>
                <a:spcPct val="90000"/>
              </a:lnSpc>
            </a:pPr>
            <a:r>
              <a:rPr lang="en-US" sz="2400" dirty="0"/>
              <a:t>Extra security for working (able to fire) weapons</a:t>
            </a:r>
          </a:p>
          <a:p>
            <a:pPr>
              <a:lnSpc>
                <a:spcPct val="90000"/>
              </a:lnSpc>
            </a:pPr>
            <a:r>
              <a:rPr lang="en-US" sz="2400" dirty="0"/>
              <a:t>Prevention of pilferage/theft, deterioration, and loss</a:t>
            </a:r>
          </a:p>
          <a:p>
            <a:pPr lvl="1">
              <a:lnSpc>
                <a:spcPct val="90000"/>
              </a:lnSpc>
            </a:pPr>
            <a:r>
              <a:rPr lang="en-US" dirty="0"/>
              <a:t>Pilferage is likely from Cadets, of small items</a:t>
            </a:r>
          </a:p>
          <a:p>
            <a:pPr lvl="1">
              <a:lnSpc>
                <a:spcPct val="90000"/>
              </a:lnSpc>
            </a:pPr>
            <a:r>
              <a:rPr lang="en-US" dirty="0"/>
              <a:t>Theft is likely from outside elements seeking value</a:t>
            </a:r>
          </a:p>
        </p:txBody>
      </p:sp>
      <p:pic>
        <p:nvPicPr>
          <p:cNvPr id="10242" name="Picture 2" descr="See the source image">
            <a:extLst>
              <a:ext uri="{FF2B5EF4-FFF2-40B4-BE49-F238E27FC236}">
                <a16:creationId xmlns:a16="http://schemas.microsoft.com/office/drawing/2014/main" id="{965E2B1A-9727-4D47-8DC4-A5F3AEF9EA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2420" y="1807914"/>
            <a:ext cx="3464380" cy="352608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676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553F-319E-4433-BA92-9F0854BCD229}"/>
              </a:ext>
            </a:extLst>
          </p:cNvPr>
          <p:cNvSpPr>
            <a:spLocks noGrp="1"/>
          </p:cNvSpPr>
          <p:nvPr>
            <p:ph type="title"/>
          </p:nvPr>
        </p:nvSpPr>
        <p:spPr>
          <a:xfrm>
            <a:off x="1371600" y="160337"/>
            <a:ext cx="7162800" cy="1143000"/>
          </a:xfrm>
        </p:spPr>
        <p:txBody>
          <a:bodyPr>
            <a:normAutofit fontScale="90000"/>
          </a:bodyPr>
          <a:lstStyle/>
          <a:p>
            <a:r>
              <a:rPr lang="en-US" dirty="0"/>
              <a:t>Storing &amp; Safeguarding Supplies</a:t>
            </a:r>
          </a:p>
        </p:txBody>
      </p:sp>
      <p:sp>
        <p:nvSpPr>
          <p:cNvPr id="3" name="Content Placeholder 2">
            <a:extLst>
              <a:ext uri="{FF2B5EF4-FFF2-40B4-BE49-F238E27FC236}">
                <a16:creationId xmlns:a16="http://schemas.microsoft.com/office/drawing/2014/main" id="{490722E7-32CB-4D66-934F-986B877B7401}"/>
              </a:ext>
            </a:extLst>
          </p:cNvPr>
          <p:cNvSpPr>
            <a:spLocks noGrp="1"/>
          </p:cNvSpPr>
          <p:nvPr>
            <p:ph idx="1"/>
          </p:nvPr>
        </p:nvSpPr>
        <p:spPr>
          <a:xfrm>
            <a:off x="457200" y="1600200"/>
            <a:ext cx="8686800" cy="4525963"/>
          </a:xfrm>
        </p:spPr>
        <p:txBody>
          <a:bodyPr/>
          <a:lstStyle/>
          <a:p>
            <a:r>
              <a:rPr lang="en-US" dirty="0"/>
              <a:t>Small arms will be protected by triple locks</a:t>
            </a:r>
          </a:p>
          <a:p>
            <a:r>
              <a:rPr lang="en-US" dirty="0"/>
              <a:t>Arms racks will be secured to the floor or wall</a:t>
            </a:r>
          </a:p>
          <a:p>
            <a:r>
              <a:rPr lang="en-US" dirty="0"/>
              <a:t>Bolts will be secured separately from rifles</a:t>
            </a:r>
          </a:p>
          <a:p>
            <a:r>
              <a:rPr lang="en-US" dirty="0"/>
              <a:t>Schools can possess up to 5000 rounds of ammo</a:t>
            </a:r>
          </a:p>
          <a:p>
            <a:r>
              <a:rPr lang="en-US" dirty="0"/>
              <a:t>Keys and combinations will be controlled</a:t>
            </a:r>
          </a:p>
          <a:p>
            <a:r>
              <a:rPr lang="en-US" dirty="0"/>
              <a:t>If working weapons are stored, the school should make the local police aware of that</a:t>
            </a:r>
          </a:p>
        </p:txBody>
      </p:sp>
      <p:pic>
        <p:nvPicPr>
          <p:cNvPr id="11266" name="Picture 2" descr="See the source image">
            <a:extLst>
              <a:ext uri="{FF2B5EF4-FFF2-40B4-BE49-F238E27FC236}">
                <a16:creationId xmlns:a16="http://schemas.microsoft.com/office/drawing/2014/main" id="{F0B1601E-5E21-41B0-8165-E6FDCA3062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979" y="5486400"/>
            <a:ext cx="1336431" cy="1336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5CD798F4-4A8E-493E-B992-72C6A9D15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2058" y="5496903"/>
            <a:ext cx="1336431" cy="1336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7E8E369A-A8A3-4E3C-AA22-F078F7F54F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405" y="5533292"/>
            <a:ext cx="1336431" cy="133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652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1600200"/>
            <a:ext cx="8001000" cy="4525963"/>
          </a:xfrm>
        </p:spPr>
        <p:txBody>
          <a:bodyPr>
            <a:normAutofit/>
          </a:bodyPr>
          <a:lstStyle/>
          <a:p>
            <a:pPr marL="514350" indent="-514350">
              <a:buFont typeface="+mj-lt"/>
              <a:buAutoNum type="arabicPeriod"/>
            </a:pPr>
            <a:r>
              <a:rPr lang="en-US" dirty="0"/>
              <a:t>What subtopic of logistics is covered in CR 4-2?</a:t>
            </a:r>
          </a:p>
          <a:p>
            <a:pPr marL="514350" indent="-514350">
              <a:buFont typeface="+mj-lt"/>
              <a:buAutoNum type="arabicPeriod"/>
            </a:pPr>
            <a:endParaRPr lang="en-US" dirty="0"/>
          </a:p>
          <a:p>
            <a:pPr marL="514350" indent="-514350">
              <a:buFont typeface="+mj-lt"/>
              <a:buAutoNum type="arabicPeriod"/>
            </a:pPr>
            <a:r>
              <a:rPr lang="en-US" dirty="0"/>
              <a:t>If a school has working weapons, what should they do to enhance security?</a:t>
            </a:r>
          </a:p>
          <a:p>
            <a:pPr marL="514350" indent="-514350">
              <a:buFont typeface="+mj-lt"/>
              <a:buAutoNum type="arabicPeriod"/>
            </a:pPr>
            <a:endParaRPr lang="en-US" dirty="0"/>
          </a:p>
          <a:p>
            <a:pPr marL="514350" indent="-514350">
              <a:buFont typeface="+mj-lt"/>
              <a:buAutoNum type="arabicPeriod"/>
            </a:pPr>
            <a:r>
              <a:rPr lang="en-US" dirty="0"/>
              <a:t>Name 3 things that proper security prevents.</a:t>
            </a:r>
          </a:p>
          <a:p>
            <a:pPr lvl="1"/>
            <a:endParaRPr lang="en-US" dirty="0"/>
          </a:p>
        </p:txBody>
      </p:sp>
    </p:spTree>
    <p:extLst>
      <p:ext uri="{BB962C8B-B14F-4D97-AF65-F5344CB8AC3E}">
        <p14:creationId xmlns:p14="http://schemas.microsoft.com/office/powerpoint/2010/main" val="3274037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931" y="2133600"/>
            <a:ext cx="7772400" cy="1295400"/>
          </a:xfrm>
        </p:spPr>
        <p:txBody>
          <a:bodyPr>
            <a:normAutofit/>
          </a:bodyPr>
          <a:lstStyle/>
          <a:p>
            <a:r>
              <a:rPr lang="en-US" dirty="0"/>
              <a:t>CR 3-21.5 Drill &amp; Ceremonies</a:t>
            </a:r>
          </a:p>
        </p:txBody>
      </p:sp>
      <p:sp>
        <p:nvSpPr>
          <p:cNvPr id="2" name="Rectangle 1"/>
          <p:cNvSpPr/>
          <p:nvPr/>
        </p:nvSpPr>
        <p:spPr>
          <a:xfrm>
            <a:off x="1016231" y="4191000"/>
            <a:ext cx="6781800" cy="2153731"/>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15"/>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3-21.5 to determine standards for performing Drill and Ceremonies at individual, squad, platoon, company, or battalion level</a:t>
            </a:r>
          </a:p>
          <a:p>
            <a:pPr marL="342900" marR="0" lvl="0" indent="-342900">
              <a:lnSpc>
                <a:spcPct val="107000"/>
              </a:lnSpc>
              <a:spcBef>
                <a:spcPts val="0"/>
              </a:spcBef>
              <a:spcAft>
                <a:spcPts val="0"/>
              </a:spcAft>
              <a:buFont typeface="+mj-lt"/>
              <a:buAutoNum type="arabicPeriod" startAt="15"/>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3-21.5 to determine standards for rifle drill, manual of the guidon, and color guard drill</a:t>
            </a:r>
          </a:p>
          <a:p>
            <a:pPr marL="342900" marR="0" lvl="0" indent="-342900">
              <a:lnSpc>
                <a:spcPct val="107000"/>
              </a:lnSpc>
              <a:spcBef>
                <a:spcPts val="0"/>
              </a:spcBef>
              <a:spcAft>
                <a:spcPts val="0"/>
              </a:spcAft>
              <a:buFont typeface="+mj-lt"/>
              <a:buAutoNum type="arabicPeriod" startAt="15"/>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3-21.5 to properly plan a review ceremony at battalion or brigade level</a:t>
            </a:r>
          </a:p>
        </p:txBody>
      </p:sp>
    </p:spTree>
    <p:extLst>
      <p:ext uri="{BB962C8B-B14F-4D97-AF65-F5344CB8AC3E}">
        <p14:creationId xmlns:p14="http://schemas.microsoft.com/office/powerpoint/2010/main" val="1461097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normAutofit fontScale="90000"/>
          </a:bodyPr>
          <a:lstStyle/>
          <a:p>
            <a:r>
              <a:rPr lang="en-US" sz="4900" dirty="0"/>
              <a:t>CR 3-21.5</a:t>
            </a:r>
            <a:br>
              <a:rPr lang="en-US" dirty="0"/>
            </a:br>
            <a:r>
              <a:rPr lang="en-US" sz="4000" dirty="0"/>
              <a:t>Drill &amp; Ceremonies</a:t>
            </a:r>
            <a:endParaRPr lang="en-US" dirty="0"/>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p:txBody>
          <a:bodyPr>
            <a:normAutofit fontScale="92500" lnSpcReduction="20000"/>
          </a:bodyPr>
          <a:lstStyle/>
          <a:p>
            <a:r>
              <a:rPr lang="en-US" dirty="0"/>
              <a:t>Refined from Army Technical Circular 3-21.5</a:t>
            </a:r>
          </a:p>
          <a:p>
            <a:r>
              <a:rPr lang="en-US" dirty="0"/>
              <a:t>Establishes standards for drill movements and command of drill units</a:t>
            </a:r>
          </a:p>
          <a:p>
            <a:r>
              <a:rPr lang="en-US" dirty="0"/>
              <a:t>Learn the drill for the next level you up from your position (start with Individual Drill, then Squad, etc. If you’re marching a Platoon, you need to know Company drill)</a:t>
            </a:r>
          </a:p>
          <a:p>
            <a:r>
              <a:rPr lang="en-US" dirty="0"/>
              <a:t>Become an expert at your level of drill</a:t>
            </a:r>
          </a:p>
          <a:p>
            <a:r>
              <a:rPr lang="en-US" dirty="0"/>
              <a:t>Constantly refer to CR 3-21.5</a:t>
            </a:r>
          </a:p>
          <a:p>
            <a:r>
              <a:rPr lang="en-US" dirty="0"/>
              <a:t>Preview the reg before you teach a movement</a:t>
            </a:r>
          </a:p>
          <a:p>
            <a:endParaRPr lang="en-US" dirty="0"/>
          </a:p>
          <a:p>
            <a:endParaRPr lang="en-US" dirty="0"/>
          </a:p>
        </p:txBody>
      </p:sp>
      <p:pic>
        <p:nvPicPr>
          <p:cNvPr id="12290" name="Picture 2" descr="See the source image">
            <a:extLst>
              <a:ext uri="{FF2B5EF4-FFF2-40B4-BE49-F238E27FC236}">
                <a16:creationId xmlns:a16="http://schemas.microsoft.com/office/drawing/2014/main" id="{D88E8D5C-C5EA-4ECF-90BC-A38CEDA7B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191000"/>
            <a:ext cx="1666875"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44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B39F-1E48-4638-BD58-D9E6299C2920}"/>
              </a:ext>
            </a:extLst>
          </p:cNvPr>
          <p:cNvSpPr>
            <a:spLocks noGrp="1"/>
          </p:cNvSpPr>
          <p:nvPr>
            <p:ph type="title"/>
          </p:nvPr>
        </p:nvSpPr>
        <p:spPr/>
        <p:txBody>
          <a:bodyPr>
            <a:normAutofit fontScale="90000"/>
          </a:bodyPr>
          <a:lstStyle/>
          <a:p>
            <a:r>
              <a:rPr lang="en-US" sz="4900" dirty="0"/>
              <a:t>CR 3-21.5</a:t>
            </a:r>
            <a:br>
              <a:rPr lang="en-US" dirty="0"/>
            </a:br>
            <a:r>
              <a:rPr lang="en-US" sz="4000" dirty="0"/>
              <a:t>Drill &amp; Ceremonies</a:t>
            </a:r>
            <a:endParaRPr lang="en-US" dirty="0"/>
          </a:p>
        </p:txBody>
      </p:sp>
      <p:sp>
        <p:nvSpPr>
          <p:cNvPr id="3" name="Content Placeholder 2">
            <a:extLst>
              <a:ext uri="{FF2B5EF4-FFF2-40B4-BE49-F238E27FC236}">
                <a16:creationId xmlns:a16="http://schemas.microsoft.com/office/drawing/2014/main" id="{137194AE-8555-40A4-B20D-9D1B243498D5}"/>
              </a:ext>
            </a:extLst>
          </p:cNvPr>
          <p:cNvSpPr>
            <a:spLocks noGrp="1"/>
          </p:cNvSpPr>
          <p:nvPr>
            <p:ph idx="1"/>
          </p:nvPr>
        </p:nvSpPr>
        <p:spPr/>
        <p:txBody>
          <a:bodyPr/>
          <a:lstStyle/>
          <a:p>
            <a:r>
              <a:rPr lang="en-US" dirty="0"/>
              <a:t>CR 3-21.5 mostly uses the text from TC 3-21.5</a:t>
            </a:r>
          </a:p>
          <a:p>
            <a:r>
              <a:rPr lang="en-US" dirty="0"/>
              <a:t>Where necessary, the movements are explained differently, in ways (hopefully) cadets will understand better</a:t>
            </a:r>
          </a:p>
          <a:p>
            <a:r>
              <a:rPr lang="en-US" dirty="0"/>
              <a:t>Standards are adjusted to cadet requirements</a:t>
            </a:r>
          </a:p>
          <a:p>
            <a:pPr lvl="1"/>
            <a:r>
              <a:rPr lang="en-US" dirty="0"/>
              <a:t>24-inch and 12-inch steps</a:t>
            </a:r>
          </a:p>
          <a:p>
            <a:pPr lvl="1"/>
            <a:r>
              <a:rPr lang="en-US" dirty="0"/>
              <a:t>Smaller units</a:t>
            </a:r>
          </a:p>
          <a:p>
            <a:r>
              <a:rPr lang="en-US" dirty="0"/>
              <a:t>Photos are of CACC cadets, not soldiers</a:t>
            </a:r>
          </a:p>
          <a:p>
            <a:pPr marL="457200" lvl="1" indent="0">
              <a:buNone/>
            </a:pPr>
            <a:endParaRPr lang="en-US" dirty="0"/>
          </a:p>
        </p:txBody>
      </p:sp>
    </p:spTree>
    <p:extLst>
      <p:ext uri="{BB962C8B-B14F-4D97-AF65-F5344CB8AC3E}">
        <p14:creationId xmlns:p14="http://schemas.microsoft.com/office/powerpoint/2010/main" val="3516545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208E-6172-42DC-A6E7-BABF9D12E6BA}"/>
              </a:ext>
            </a:extLst>
          </p:cNvPr>
          <p:cNvSpPr>
            <a:spLocks noGrp="1"/>
          </p:cNvSpPr>
          <p:nvPr>
            <p:ph type="title"/>
          </p:nvPr>
        </p:nvSpPr>
        <p:spPr>
          <a:xfrm>
            <a:off x="1134687" y="274638"/>
            <a:ext cx="6858000" cy="1143000"/>
          </a:xfrm>
        </p:spPr>
        <p:txBody>
          <a:bodyPr anchor="ctr">
            <a:normAutofit/>
          </a:bodyPr>
          <a:lstStyle/>
          <a:p>
            <a:r>
              <a:rPr lang="en-US" dirty="0"/>
              <a:t>Practical Exercise #1</a:t>
            </a:r>
          </a:p>
        </p:txBody>
      </p:sp>
      <p:graphicFrame>
        <p:nvGraphicFramePr>
          <p:cNvPr id="5" name="Content Placeholder 2">
            <a:extLst>
              <a:ext uri="{FF2B5EF4-FFF2-40B4-BE49-F238E27FC236}">
                <a16:creationId xmlns:a16="http://schemas.microsoft.com/office/drawing/2014/main" id="{B1B14368-EEC8-4A81-B928-FE3C3EF8CF5F}"/>
              </a:ext>
            </a:extLst>
          </p:cNvPr>
          <p:cNvGraphicFramePr>
            <a:graphicFrameLocks noGrp="1"/>
          </p:cNvGraphicFramePr>
          <p:nvPr>
            <p:ph sz="half" idx="2"/>
            <p:extLst>
              <p:ext uri="{D42A27DB-BD31-4B8C-83A1-F6EECF244321}">
                <p14:modId xmlns:p14="http://schemas.microsoft.com/office/powerpoint/2010/main" val="3158795925"/>
              </p:ext>
            </p:extLst>
          </p:nvPr>
        </p:nvGraphicFramePr>
        <p:xfrm>
          <a:off x="1371600" y="1524000"/>
          <a:ext cx="6858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676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73A2-EA48-4432-9DA8-47F3BB8EE8B2}"/>
              </a:ext>
            </a:extLst>
          </p:cNvPr>
          <p:cNvSpPr>
            <a:spLocks noGrp="1"/>
          </p:cNvSpPr>
          <p:nvPr>
            <p:ph type="title"/>
          </p:nvPr>
        </p:nvSpPr>
        <p:spPr/>
        <p:txBody>
          <a:bodyPr>
            <a:normAutofit fontScale="90000"/>
          </a:bodyPr>
          <a:lstStyle/>
          <a:p>
            <a:r>
              <a:rPr lang="en-US" dirty="0"/>
              <a:t>Answer to Practical Exercise #1</a:t>
            </a:r>
          </a:p>
        </p:txBody>
      </p:sp>
      <p:sp>
        <p:nvSpPr>
          <p:cNvPr id="3" name="Content Placeholder 2">
            <a:extLst>
              <a:ext uri="{FF2B5EF4-FFF2-40B4-BE49-F238E27FC236}">
                <a16:creationId xmlns:a16="http://schemas.microsoft.com/office/drawing/2014/main" id="{41D73707-DFFA-4A66-942E-9C5B7E07B62A}"/>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Column Right, March (while marching)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Command given while marching forward in Column formation. (Can’t be given marching inverted)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Preparatory Command: Column Right (given on right foot)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Command of Execution: March (also on right foot)</a:t>
            </a:r>
          </a:p>
          <a:p>
            <a:pPr marL="0" marR="0" indent="0">
              <a:lnSpc>
                <a:spcPct val="107000"/>
              </a:lnSpc>
              <a:spcBef>
                <a:spcPts val="0"/>
              </a:spcBef>
              <a:spcAft>
                <a:spcPts val="0"/>
              </a:spcAft>
              <a:buNone/>
            </a:pPr>
            <a:r>
              <a:rPr lang="en-US" sz="18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Right Squad (base file)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Squad Leader takes one additional step with the left foot, pivots 90 degrees to the right on the ball of the left foot, continues marching in the new direction, taking up the Half Step</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subsequent cadet marches to the point where the squad leader pivoted, and pivots in the same place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Pin your arms to your side when executing the 90-degree pivot (not in manual, but tradition)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Once all the other squads have come abreast of the base squad, cadets step out with a 24-inch step without command</a:t>
            </a:r>
          </a:p>
          <a:p>
            <a:endParaRPr lang="en-US" dirty="0"/>
          </a:p>
        </p:txBody>
      </p:sp>
      <p:sp>
        <p:nvSpPr>
          <p:cNvPr id="4" name="TextBox 3">
            <a:extLst>
              <a:ext uri="{FF2B5EF4-FFF2-40B4-BE49-F238E27FC236}">
                <a16:creationId xmlns:a16="http://schemas.microsoft.com/office/drawing/2014/main" id="{1AA13A2B-2343-4882-8BDA-2F2C4C86E198}"/>
              </a:ext>
            </a:extLst>
          </p:cNvPr>
          <p:cNvSpPr txBox="1"/>
          <p:nvPr/>
        </p:nvSpPr>
        <p:spPr>
          <a:xfrm>
            <a:off x="6324600" y="6248400"/>
            <a:ext cx="2514600" cy="369332"/>
          </a:xfrm>
          <a:prstGeom prst="rect">
            <a:avLst/>
          </a:prstGeom>
          <a:noFill/>
        </p:spPr>
        <p:txBody>
          <a:bodyPr wrap="square" rtlCol="0">
            <a:spAutoFit/>
          </a:bodyPr>
          <a:lstStyle/>
          <a:p>
            <a:r>
              <a:rPr lang="en-US" dirty="0"/>
              <a:t>Continued on Next Slide</a:t>
            </a:r>
          </a:p>
        </p:txBody>
      </p:sp>
    </p:spTree>
    <p:extLst>
      <p:ext uri="{BB962C8B-B14F-4D97-AF65-F5344CB8AC3E}">
        <p14:creationId xmlns:p14="http://schemas.microsoft.com/office/powerpoint/2010/main" val="3341226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73A2-EA48-4432-9DA8-47F3BB8EE8B2}"/>
              </a:ext>
            </a:extLst>
          </p:cNvPr>
          <p:cNvSpPr>
            <a:spLocks noGrp="1"/>
          </p:cNvSpPr>
          <p:nvPr>
            <p:ph type="title"/>
          </p:nvPr>
        </p:nvSpPr>
        <p:spPr>
          <a:xfrm>
            <a:off x="1134687" y="274638"/>
            <a:ext cx="6858000" cy="1143000"/>
          </a:xfrm>
        </p:spPr>
        <p:txBody>
          <a:bodyPr anchor="ctr">
            <a:normAutofit/>
          </a:bodyPr>
          <a:lstStyle/>
          <a:p>
            <a:r>
              <a:rPr lang="en-US" sz="4100"/>
              <a:t>Answer to Practical Exercise #1</a:t>
            </a:r>
          </a:p>
        </p:txBody>
      </p:sp>
      <p:sp>
        <p:nvSpPr>
          <p:cNvPr id="3" name="Content Placeholder 2">
            <a:extLst>
              <a:ext uri="{FF2B5EF4-FFF2-40B4-BE49-F238E27FC236}">
                <a16:creationId xmlns:a16="http://schemas.microsoft.com/office/drawing/2014/main" id="{41D73707-DFFA-4A66-942E-9C5B7E07B62A}"/>
              </a:ext>
            </a:extLst>
          </p:cNvPr>
          <p:cNvSpPr>
            <a:spLocks noGrp="1"/>
          </p:cNvSpPr>
          <p:nvPr>
            <p:ph sz="half" idx="1"/>
          </p:nvPr>
        </p:nvSpPr>
        <p:spPr>
          <a:xfrm>
            <a:off x="457200" y="1600200"/>
            <a:ext cx="4038600" cy="4525963"/>
          </a:xfrm>
        </p:spPr>
        <p:txBody>
          <a:bodyPr>
            <a:normAutofit lnSpcReduction="10000"/>
          </a:bodyPr>
          <a:lstStyle/>
          <a:p>
            <a:pPr marL="0" marR="0" indent="0">
              <a:lnSpc>
                <a:spcPct val="90000"/>
              </a:lnSpc>
              <a:spcBef>
                <a:spcPts val="0"/>
              </a:spcBef>
              <a:spcAft>
                <a:spcPts val="0"/>
              </a:spcAft>
              <a:buNone/>
            </a:pPr>
            <a:r>
              <a:rPr lang="en-US" sz="1800" b="1" u="sng" dirty="0">
                <a:effectLst/>
              </a:rPr>
              <a:t>All Other Squads</a:t>
            </a:r>
            <a:r>
              <a:rPr lang="en-US" sz="1800" dirty="0">
                <a:effectLst/>
              </a:rPr>
              <a:t>:</a:t>
            </a:r>
          </a:p>
          <a:p>
            <a:pPr marL="342900" marR="0" lvl="0" indent="-342900">
              <a:lnSpc>
                <a:spcPct val="90000"/>
              </a:lnSpc>
              <a:spcBef>
                <a:spcPts val="0"/>
              </a:spcBef>
              <a:spcAft>
                <a:spcPts val="0"/>
              </a:spcAft>
              <a:buFont typeface="Symbol" panose="05050102010706020507" pitchFamily="18" charset="2"/>
              <a:buChar char=""/>
            </a:pPr>
            <a:r>
              <a:rPr lang="en-US" sz="1800" dirty="0">
                <a:effectLst/>
              </a:rPr>
              <a:t>Squad leader takes one additional step with the left foot, pivots 45 degrees to the right, continues marching, and arcs around to the right, maintaining dress and interval, until you’ve caught up to the squad leaders to your right, then take up the Half Step</a:t>
            </a:r>
          </a:p>
          <a:p>
            <a:pPr marL="342900" marR="0" lvl="0" indent="-342900">
              <a:lnSpc>
                <a:spcPct val="90000"/>
              </a:lnSpc>
              <a:spcBef>
                <a:spcPts val="0"/>
              </a:spcBef>
              <a:spcAft>
                <a:spcPts val="0"/>
              </a:spcAft>
              <a:buFont typeface="Symbol" panose="05050102010706020507" pitchFamily="18" charset="2"/>
              <a:buChar char=""/>
            </a:pPr>
            <a:r>
              <a:rPr lang="en-US" sz="1800" dirty="0">
                <a:effectLst/>
              </a:rPr>
              <a:t>Once all squad leaders are abreast, they automatically resume 24-inch steps without command</a:t>
            </a:r>
          </a:p>
          <a:p>
            <a:pPr marL="342900" marR="0" lvl="0" indent="-342900">
              <a:lnSpc>
                <a:spcPct val="90000"/>
              </a:lnSpc>
              <a:spcBef>
                <a:spcPts val="0"/>
              </a:spcBef>
              <a:spcAft>
                <a:spcPts val="0"/>
              </a:spcAft>
              <a:buFont typeface="Symbol" panose="05050102010706020507" pitchFamily="18" charset="2"/>
              <a:buChar char=""/>
            </a:pPr>
            <a:r>
              <a:rPr lang="en-US" sz="1800" dirty="0">
                <a:effectLst/>
              </a:rPr>
              <a:t>Each subsequent cadet in each squad marches to the point where their squad leader pivoted, and they execute the same movements as the squad leader (pivot, arc, half step, 24-inch step)</a:t>
            </a:r>
          </a:p>
          <a:p>
            <a:pPr>
              <a:lnSpc>
                <a:spcPct val="90000"/>
              </a:lnSpc>
            </a:pPr>
            <a:endParaRPr lang="en-US" sz="1500" dirty="0"/>
          </a:p>
        </p:txBody>
      </p:sp>
      <p:pic>
        <p:nvPicPr>
          <p:cNvPr id="4" name="Picture 3">
            <a:extLst>
              <a:ext uri="{FF2B5EF4-FFF2-40B4-BE49-F238E27FC236}">
                <a16:creationId xmlns:a16="http://schemas.microsoft.com/office/drawing/2014/main" id="{4FD5EF0E-F568-4568-BC98-5B989ADE7DA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648200" y="1770643"/>
            <a:ext cx="4038600" cy="4185077"/>
          </a:xfrm>
          <a:prstGeom prst="rect">
            <a:avLst/>
          </a:prstGeom>
          <a:noFill/>
          <a:ln>
            <a:noFill/>
          </a:ln>
        </p:spPr>
      </p:pic>
    </p:spTree>
    <p:extLst>
      <p:ext uri="{BB962C8B-B14F-4D97-AF65-F5344CB8AC3E}">
        <p14:creationId xmlns:p14="http://schemas.microsoft.com/office/powerpoint/2010/main" val="145309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lstStyle/>
          <a:p>
            <a:r>
              <a:rPr lang="en-US" dirty="0"/>
              <a:t>Correspondence</a:t>
            </a:r>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p:txBody>
          <a:bodyPr>
            <a:normAutofit lnSpcReduction="10000"/>
          </a:bodyPr>
          <a:lstStyle/>
          <a:p>
            <a:r>
              <a:rPr lang="en-US" dirty="0"/>
              <a:t>Keep your writing style clear and to the point</a:t>
            </a:r>
          </a:p>
          <a:p>
            <a:r>
              <a:rPr lang="en-US" dirty="0"/>
              <a:t>Use the right format – this includes all the details outlined in CR 1 on spacing, what’s capitalized, style of the date, etc.</a:t>
            </a:r>
          </a:p>
          <a:p>
            <a:r>
              <a:rPr lang="en-US" dirty="0"/>
              <a:t>You show your professionalism by what you put in your correspondence</a:t>
            </a:r>
          </a:p>
          <a:p>
            <a:r>
              <a:rPr lang="en-US" dirty="0"/>
              <a:t>Attention to Detail is very important!</a:t>
            </a:r>
          </a:p>
          <a:p>
            <a:r>
              <a:rPr lang="en-US" dirty="0"/>
              <a:t>Cc as appropriate to keep the chain of command informed</a:t>
            </a:r>
          </a:p>
        </p:txBody>
      </p:sp>
    </p:spTree>
    <p:extLst>
      <p:ext uri="{BB962C8B-B14F-4D97-AF65-F5344CB8AC3E}">
        <p14:creationId xmlns:p14="http://schemas.microsoft.com/office/powerpoint/2010/main" val="2280166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73A2-EA48-4432-9DA8-47F3BB8EE8B2}"/>
              </a:ext>
            </a:extLst>
          </p:cNvPr>
          <p:cNvSpPr>
            <a:spLocks noGrp="1"/>
          </p:cNvSpPr>
          <p:nvPr>
            <p:ph type="title"/>
          </p:nvPr>
        </p:nvSpPr>
        <p:spPr>
          <a:xfrm>
            <a:off x="1066800" y="273050"/>
            <a:ext cx="7010400" cy="1327150"/>
          </a:xfrm>
        </p:spPr>
        <p:txBody>
          <a:bodyPr anchor="ctr">
            <a:normAutofit/>
          </a:bodyPr>
          <a:lstStyle/>
          <a:p>
            <a:r>
              <a:rPr lang="en-US" dirty="0"/>
              <a:t>Practical Exercise #2</a:t>
            </a:r>
          </a:p>
        </p:txBody>
      </p:sp>
      <p:graphicFrame>
        <p:nvGraphicFramePr>
          <p:cNvPr id="5" name="Content Placeholder 2">
            <a:extLst>
              <a:ext uri="{FF2B5EF4-FFF2-40B4-BE49-F238E27FC236}">
                <a16:creationId xmlns:a16="http://schemas.microsoft.com/office/drawing/2014/main" id="{B24BBB17-A17A-4612-8522-0D068CEBB8BE}"/>
              </a:ext>
            </a:extLst>
          </p:cNvPr>
          <p:cNvGraphicFramePr>
            <a:graphicFrameLocks noGrp="1"/>
          </p:cNvGraphicFramePr>
          <p:nvPr>
            <p:ph idx="1"/>
            <p:extLst>
              <p:ext uri="{D42A27DB-BD31-4B8C-83A1-F6EECF244321}">
                <p14:modId xmlns:p14="http://schemas.microsoft.com/office/powerpoint/2010/main" val="4016204655"/>
              </p:ext>
            </p:extLst>
          </p:nvPr>
        </p:nvGraphicFramePr>
        <p:xfrm>
          <a:off x="1219200" y="1600200"/>
          <a:ext cx="7010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183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73A2-EA48-4432-9DA8-47F3BB8EE8B2}"/>
              </a:ext>
            </a:extLst>
          </p:cNvPr>
          <p:cNvSpPr>
            <a:spLocks noGrp="1"/>
          </p:cNvSpPr>
          <p:nvPr>
            <p:ph type="title"/>
          </p:nvPr>
        </p:nvSpPr>
        <p:spPr/>
        <p:txBody>
          <a:bodyPr>
            <a:normAutofit fontScale="90000"/>
          </a:bodyPr>
          <a:lstStyle/>
          <a:p>
            <a:r>
              <a:rPr lang="en-US" dirty="0"/>
              <a:t>Answer to Practical Exercise #2</a:t>
            </a:r>
          </a:p>
        </p:txBody>
      </p:sp>
      <p:sp>
        <p:nvSpPr>
          <p:cNvPr id="3" name="Content Placeholder 2">
            <a:extLst>
              <a:ext uri="{FF2B5EF4-FFF2-40B4-BE49-F238E27FC236}">
                <a16:creationId xmlns:a16="http://schemas.microsoft.com/office/drawing/2014/main" id="{41D73707-DFFA-4A66-942E-9C5B7E07B62A}"/>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Present Arms from Order Arms</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Command is given while at Order Arms with the rifle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Preparatory Command: Present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Command of Execution: Arms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From Order Arms, Present Arms is a three-count movement.</a:t>
            </a:r>
          </a:p>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the command of execution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Arms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Grasp the rifle with the right hand and raise the rifle diagonally across the body, keeping the right elbow down alongside the rifle (without strain).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With the left hand, simultaneously grasp the rifle at the balance (grasping the wood stock right above the receiver) so that the rifle is about 4 inches (a fist) from the body.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 count two, regrasp the rifle at the small of the stock with the right hand. Hold the rifle diagonally across the body, about 4 inches from the body, the right forearm horizontal, and the elbows close to the sides (this is Port Arms)</a:t>
            </a:r>
          </a:p>
          <a:p>
            <a:endParaRPr lang="en-US" dirty="0"/>
          </a:p>
        </p:txBody>
      </p:sp>
      <p:sp>
        <p:nvSpPr>
          <p:cNvPr id="4" name="TextBox 3">
            <a:extLst>
              <a:ext uri="{FF2B5EF4-FFF2-40B4-BE49-F238E27FC236}">
                <a16:creationId xmlns:a16="http://schemas.microsoft.com/office/drawing/2014/main" id="{1AA13A2B-2343-4882-8BDA-2F2C4C86E198}"/>
              </a:ext>
            </a:extLst>
          </p:cNvPr>
          <p:cNvSpPr txBox="1"/>
          <p:nvPr/>
        </p:nvSpPr>
        <p:spPr>
          <a:xfrm>
            <a:off x="6324600" y="6248400"/>
            <a:ext cx="2514600" cy="369332"/>
          </a:xfrm>
          <a:prstGeom prst="rect">
            <a:avLst/>
          </a:prstGeom>
          <a:noFill/>
        </p:spPr>
        <p:txBody>
          <a:bodyPr wrap="square" rtlCol="0">
            <a:spAutoFit/>
          </a:bodyPr>
          <a:lstStyle/>
          <a:p>
            <a:r>
              <a:rPr lang="en-US" dirty="0"/>
              <a:t>Continued on Next Slide</a:t>
            </a:r>
          </a:p>
        </p:txBody>
      </p:sp>
    </p:spTree>
    <p:extLst>
      <p:ext uri="{BB962C8B-B14F-4D97-AF65-F5344CB8AC3E}">
        <p14:creationId xmlns:p14="http://schemas.microsoft.com/office/powerpoint/2010/main" val="1276378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73A2-EA48-4432-9DA8-47F3BB8EE8B2}"/>
              </a:ext>
            </a:extLst>
          </p:cNvPr>
          <p:cNvSpPr>
            <a:spLocks noGrp="1"/>
          </p:cNvSpPr>
          <p:nvPr>
            <p:ph type="title"/>
          </p:nvPr>
        </p:nvSpPr>
        <p:spPr/>
        <p:txBody>
          <a:bodyPr>
            <a:normAutofit fontScale="90000"/>
          </a:bodyPr>
          <a:lstStyle/>
          <a:p>
            <a:r>
              <a:rPr lang="en-US" dirty="0"/>
              <a:t>Answer to Practical Exercise #2</a:t>
            </a:r>
          </a:p>
        </p:txBody>
      </p:sp>
      <p:sp>
        <p:nvSpPr>
          <p:cNvPr id="3" name="Content Placeholder 2">
            <a:extLst>
              <a:ext uri="{FF2B5EF4-FFF2-40B4-BE49-F238E27FC236}">
                <a16:creationId xmlns:a16="http://schemas.microsoft.com/office/drawing/2014/main" id="{41D73707-DFFA-4A66-942E-9C5B7E07B62A}"/>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 count three, twist the rifle with the right hand so that the sights are to the rear, and move the rifle to a vertical position about 4 inches in front of and centered on the body. Lower the rifle until the left forearm is horizontal; keep the elbows at the sides. Keep the left thumb wrapped around the rifle and touching the right side of the handguard right above the receiver. Incline the barrel slightly backward to ensure the weapon is vertical.</a:t>
            </a:r>
          </a:p>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n-US" dirty="0"/>
          </a:p>
        </p:txBody>
      </p:sp>
      <p:sp>
        <p:nvSpPr>
          <p:cNvPr id="4" name="TextBox 3">
            <a:extLst>
              <a:ext uri="{FF2B5EF4-FFF2-40B4-BE49-F238E27FC236}">
                <a16:creationId xmlns:a16="http://schemas.microsoft.com/office/drawing/2014/main" id="{1AA13A2B-2343-4882-8BDA-2F2C4C86E198}"/>
              </a:ext>
            </a:extLst>
          </p:cNvPr>
          <p:cNvSpPr txBox="1"/>
          <p:nvPr/>
        </p:nvSpPr>
        <p:spPr>
          <a:xfrm>
            <a:off x="6324600" y="6248400"/>
            <a:ext cx="2514600" cy="369332"/>
          </a:xfrm>
          <a:prstGeom prst="rect">
            <a:avLst/>
          </a:prstGeom>
          <a:noFill/>
        </p:spPr>
        <p:txBody>
          <a:bodyPr wrap="square" rtlCol="0">
            <a:spAutoFit/>
          </a:bodyPr>
          <a:lstStyle/>
          <a:p>
            <a:r>
              <a:rPr lang="en-US" dirty="0"/>
              <a:t>Continued on Next Slide</a:t>
            </a:r>
          </a:p>
        </p:txBody>
      </p:sp>
      <p:pic>
        <p:nvPicPr>
          <p:cNvPr id="5" name="Picture 4">
            <a:extLst>
              <a:ext uri="{FF2B5EF4-FFF2-40B4-BE49-F238E27FC236}">
                <a16:creationId xmlns:a16="http://schemas.microsoft.com/office/drawing/2014/main" id="{625A25D8-7B2B-41CB-822A-755B639749AF}"/>
              </a:ext>
            </a:extLst>
          </p:cNvPr>
          <p:cNvPicPr/>
          <p:nvPr/>
        </p:nvPicPr>
        <p:blipFill>
          <a:blip r:embed="rId2"/>
          <a:stretch>
            <a:fillRect/>
          </a:stretch>
        </p:blipFill>
        <p:spPr>
          <a:xfrm>
            <a:off x="5320823" y="3448685"/>
            <a:ext cx="1660843" cy="2796540"/>
          </a:xfrm>
          <a:prstGeom prst="rect">
            <a:avLst/>
          </a:prstGeom>
        </p:spPr>
      </p:pic>
      <p:pic>
        <p:nvPicPr>
          <p:cNvPr id="6" name="Picture 5">
            <a:extLst>
              <a:ext uri="{FF2B5EF4-FFF2-40B4-BE49-F238E27FC236}">
                <a16:creationId xmlns:a16="http://schemas.microsoft.com/office/drawing/2014/main" id="{C2182FC2-027D-49B2-B44D-079F3F4278A7}"/>
              </a:ext>
            </a:extLst>
          </p:cNvPr>
          <p:cNvPicPr/>
          <p:nvPr/>
        </p:nvPicPr>
        <p:blipFill>
          <a:blip r:embed="rId3"/>
          <a:stretch>
            <a:fillRect/>
          </a:stretch>
        </p:blipFill>
        <p:spPr>
          <a:xfrm>
            <a:off x="3864636" y="3448685"/>
            <a:ext cx="1035050" cy="2834640"/>
          </a:xfrm>
          <a:prstGeom prst="rect">
            <a:avLst/>
          </a:prstGeom>
        </p:spPr>
      </p:pic>
      <p:pic>
        <p:nvPicPr>
          <p:cNvPr id="7" name="Picture 6">
            <a:extLst>
              <a:ext uri="{FF2B5EF4-FFF2-40B4-BE49-F238E27FC236}">
                <a16:creationId xmlns:a16="http://schemas.microsoft.com/office/drawing/2014/main" id="{71271D99-A631-44BC-BA78-7746626BC0FA}"/>
              </a:ext>
            </a:extLst>
          </p:cNvPr>
          <p:cNvPicPr/>
          <p:nvPr/>
        </p:nvPicPr>
        <p:blipFill>
          <a:blip r:embed="rId4"/>
          <a:stretch>
            <a:fillRect/>
          </a:stretch>
        </p:blipFill>
        <p:spPr>
          <a:xfrm>
            <a:off x="2353839" y="3448685"/>
            <a:ext cx="1089660" cy="2851150"/>
          </a:xfrm>
          <a:prstGeom prst="rect">
            <a:avLst/>
          </a:prstGeom>
        </p:spPr>
      </p:pic>
      <p:pic>
        <p:nvPicPr>
          <p:cNvPr id="8" name="Picture 7">
            <a:extLst>
              <a:ext uri="{FF2B5EF4-FFF2-40B4-BE49-F238E27FC236}">
                <a16:creationId xmlns:a16="http://schemas.microsoft.com/office/drawing/2014/main" id="{CF9DFF43-81A1-4CF3-8A03-0A4D71596A5F}"/>
              </a:ext>
            </a:extLst>
          </p:cNvPr>
          <p:cNvPicPr/>
          <p:nvPr/>
        </p:nvPicPr>
        <p:blipFill>
          <a:blip r:embed="rId5"/>
          <a:stretch>
            <a:fillRect/>
          </a:stretch>
        </p:blipFill>
        <p:spPr>
          <a:xfrm>
            <a:off x="877332" y="3448685"/>
            <a:ext cx="1055370" cy="2851150"/>
          </a:xfrm>
          <a:prstGeom prst="rect">
            <a:avLst/>
          </a:prstGeom>
        </p:spPr>
      </p:pic>
    </p:spTree>
    <p:extLst>
      <p:ext uri="{BB962C8B-B14F-4D97-AF65-F5344CB8AC3E}">
        <p14:creationId xmlns:p14="http://schemas.microsoft.com/office/powerpoint/2010/main" val="4053362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73A2-EA48-4432-9DA8-47F3BB8EE8B2}"/>
              </a:ext>
            </a:extLst>
          </p:cNvPr>
          <p:cNvSpPr>
            <a:spLocks noGrp="1"/>
          </p:cNvSpPr>
          <p:nvPr>
            <p:ph type="title"/>
          </p:nvPr>
        </p:nvSpPr>
        <p:spPr/>
        <p:txBody>
          <a:bodyPr>
            <a:normAutofit fontScale="90000"/>
          </a:bodyPr>
          <a:lstStyle/>
          <a:p>
            <a:r>
              <a:rPr lang="en-US" dirty="0"/>
              <a:t>Answer to Practical Exercise #1</a:t>
            </a:r>
          </a:p>
        </p:txBody>
      </p:sp>
      <p:sp>
        <p:nvSpPr>
          <p:cNvPr id="3" name="Content Placeholder 2">
            <a:extLst>
              <a:ext uri="{FF2B5EF4-FFF2-40B4-BE49-F238E27FC236}">
                <a16:creationId xmlns:a16="http://schemas.microsoft.com/office/drawing/2014/main" id="{41D73707-DFFA-4A66-942E-9C5B7E07B62A}"/>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Order Arms from Present Arms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Command is given while at Present Arms with the rifle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Preparatory Command: Order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Command of Execution: Arms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From Present Arms, Order Arms is a four-count movement.</a:t>
            </a:r>
          </a:p>
          <a:p>
            <a:pPr marL="0" marR="0" indent="0">
              <a:lnSpc>
                <a:spcPct val="107000"/>
              </a:lnSpc>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the command of execution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Arms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Twist the rifle in the grasp of the right hand, returning to the position of Port Arms. Control the rifle with the right hand as you reposition the rifle with the sling within the palm’s grasp with the left hand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 count two, move the right hand up and across the body and firmly grasp the rifle 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upper stock (handguard) without moving the rifle, and keep the right elbow aligned alongside the rifle.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 count three, move the left hand from the balance and lower the rifle to the right side until it is about 1 inch from the marching surface next to your right foot. Guide the rifle to the side by placing the index finger of the left hand at the top of the rifle near the stacking swivel, fingers and thumb extended and joined, palm to the rear.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 count four, move the left hand sharply to the left side, gently lower the rifle to the ground next to your right foot, and resume the position of Order Arms.</a:t>
            </a:r>
          </a:p>
          <a:p>
            <a:endParaRPr lang="en-US" dirty="0"/>
          </a:p>
        </p:txBody>
      </p:sp>
      <p:sp>
        <p:nvSpPr>
          <p:cNvPr id="4" name="TextBox 3">
            <a:extLst>
              <a:ext uri="{FF2B5EF4-FFF2-40B4-BE49-F238E27FC236}">
                <a16:creationId xmlns:a16="http://schemas.microsoft.com/office/drawing/2014/main" id="{1AA13A2B-2343-4882-8BDA-2F2C4C86E198}"/>
              </a:ext>
            </a:extLst>
          </p:cNvPr>
          <p:cNvSpPr txBox="1"/>
          <p:nvPr/>
        </p:nvSpPr>
        <p:spPr>
          <a:xfrm>
            <a:off x="6324600" y="6248400"/>
            <a:ext cx="2514600" cy="369332"/>
          </a:xfrm>
          <a:prstGeom prst="rect">
            <a:avLst/>
          </a:prstGeom>
          <a:noFill/>
        </p:spPr>
        <p:txBody>
          <a:bodyPr wrap="square" rtlCol="0">
            <a:spAutoFit/>
          </a:bodyPr>
          <a:lstStyle/>
          <a:p>
            <a:r>
              <a:rPr lang="en-US" dirty="0"/>
              <a:t>Continued on Next Slide</a:t>
            </a:r>
          </a:p>
        </p:txBody>
      </p:sp>
    </p:spTree>
    <p:extLst>
      <p:ext uri="{BB962C8B-B14F-4D97-AF65-F5344CB8AC3E}">
        <p14:creationId xmlns:p14="http://schemas.microsoft.com/office/powerpoint/2010/main" val="420215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73A2-EA48-4432-9DA8-47F3BB8EE8B2}"/>
              </a:ext>
            </a:extLst>
          </p:cNvPr>
          <p:cNvSpPr>
            <a:spLocks noGrp="1"/>
          </p:cNvSpPr>
          <p:nvPr>
            <p:ph type="title"/>
          </p:nvPr>
        </p:nvSpPr>
        <p:spPr/>
        <p:txBody>
          <a:bodyPr>
            <a:normAutofit fontScale="90000"/>
          </a:bodyPr>
          <a:lstStyle/>
          <a:p>
            <a:r>
              <a:rPr lang="en-US" dirty="0"/>
              <a:t>Answer to Practical Exercise #2</a:t>
            </a:r>
          </a:p>
        </p:txBody>
      </p:sp>
      <p:sp>
        <p:nvSpPr>
          <p:cNvPr id="3" name="Content Placeholder 2">
            <a:extLst>
              <a:ext uri="{FF2B5EF4-FFF2-40B4-BE49-F238E27FC236}">
                <a16:creationId xmlns:a16="http://schemas.microsoft.com/office/drawing/2014/main" id="{41D73707-DFFA-4A66-942E-9C5B7E07B62A}"/>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n-US" dirty="0"/>
          </a:p>
        </p:txBody>
      </p:sp>
      <p:pic>
        <p:nvPicPr>
          <p:cNvPr id="5" name="Picture 4">
            <a:extLst>
              <a:ext uri="{FF2B5EF4-FFF2-40B4-BE49-F238E27FC236}">
                <a16:creationId xmlns:a16="http://schemas.microsoft.com/office/drawing/2014/main" id="{625A25D8-7B2B-41CB-822A-755B639749AF}"/>
              </a:ext>
            </a:extLst>
          </p:cNvPr>
          <p:cNvPicPr/>
          <p:nvPr/>
        </p:nvPicPr>
        <p:blipFill>
          <a:blip r:embed="rId2"/>
          <a:stretch>
            <a:fillRect/>
          </a:stretch>
        </p:blipFill>
        <p:spPr>
          <a:xfrm>
            <a:off x="482427" y="2536190"/>
            <a:ext cx="1660843" cy="2796540"/>
          </a:xfrm>
          <a:prstGeom prst="rect">
            <a:avLst/>
          </a:prstGeom>
        </p:spPr>
      </p:pic>
      <p:pic>
        <p:nvPicPr>
          <p:cNvPr id="6" name="Picture 5">
            <a:extLst>
              <a:ext uri="{FF2B5EF4-FFF2-40B4-BE49-F238E27FC236}">
                <a16:creationId xmlns:a16="http://schemas.microsoft.com/office/drawing/2014/main" id="{C2182FC2-027D-49B2-B44D-079F3F4278A7}"/>
              </a:ext>
            </a:extLst>
          </p:cNvPr>
          <p:cNvPicPr/>
          <p:nvPr/>
        </p:nvPicPr>
        <p:blipFill>
          <a:blip r:embed="rId3"/>
          <a:stretch>
            <a:fillRect/>
          </a:stretch>
        </p:blipFill>
        <p:spPr>
          <a:xfrm>
            <a:off x="2691758" y="2536190"/>
            <a:ext cx="1089660" cy="2876548"/>
          </a:xfrm>
          <a:prstGeom prst="rect">
            <a:avLst/>
          </a:prstGeom>
        </p:spPr>
      </p:pic>
      <p:pic>
        <p:nvPicPr>
          <p:cNvPr id="7" name="Picture 6">
            <a:extLst>
              <a:ext uri="{FF2B5EF4-FFF2-40B4-BE49-F238E27FC236}">
                <a16:creationId xmlns:a16="http://schemas.microsoft.com/office/drawing/2014/main" id="{71271D99-A631-44BC-BA78-7746626BC0FA}"/>
              </a:ext>
            </a:extLst>
          </p:cNvPr>
          <p:cNvPicPr/>
          <p:nvPr/>
        </p:nvPicPr>
        <p:blipFill>
          <a:blip r:embed="rId4"/>
          <a:stretch>
            <a:fillRect/>
          </a:stretch>
        </p:blipFill>
        <p:spPr>
          <a:xfrm>
            <a:off x="4329906" y="2536190"/>
            <a:ext cx="1089660" cy="2851150"/>
          </a:xfrm>
          <a:prstGeom prst="rect">
            <a:avLst/>
          </a:prstGeom>
        </p:spPr>
      </p:pic>
      <p:pic>
        <p:nvPicPr>
          <p:cNvPr id="8" name="Picture 7">
            <a:extLst>
              <a:ext uri="{FF2B5EF4-FFF2-40B4-BE49-F238E27FC236}">
                <a16:creationId xmlns:a16="http://schemas.microsoft.com/office/drawing/2014/main" id="{CF9DFF43-81A1-4CF3-8A03-0A4D71596A5F}"/>
              </a:ext>
            </a:extLst>
          </p:cNvPr>
          <p:cNvPicPr/>
          <p:nvPr/>
        </p:nvPicPr>
        <p:blipFill>
          <a:blip r:embed="rId5"/>
          <a:stretch>
            <a:fillRect/>
          </a:stretch>
        </p:blipFill>
        <p:spPr>
          <a:xfrm>
            <a:off x="7606203" y="2536190"/>
            <a:ext cx="1035050" cy="2861945"/>
          </a:xfrm>
          <a:prstGeom prst="rect">
            <a:avLst/>
          </a:prstGeom>
        </p:spPr>
      </p:pic>
      <p:pic>
        <p:nvPicPr>
          <p:cNvPr id="10" name="Picture 9">
            <a:extLst>
              <a:ext uri="{FF2B5EF4-FFF2-40B4-BE49-F238E27FC236}">
                <a16:creationId xmlns:a16="http://schemas.microsoft.com/office/drawing/2014/main" id="{4B871A1F-1D0A-4C8D-92D0-D783D2919F81}"/>
              </a:ext>
            </a:extLst>
          </p:cNvPr>
          <p:cNvPicPr/>
          <p:nvPr/>
        </p:nvPicPr>
        <p:blipFill>
          <a:blip r:embed="rId6"/>
          <a:stretch>
            <a:fillRect/>
          </a:stretch>
        </p:blipFill>
        <p:spPr>
          <a:xfrm>
            <a:off x="5968054" y="2536190"/>
            <a:ext cx="1089660" cy="2849245"/>
          </a:xfrm>
          <a:prstGeom prst="rect">
            <a:avLst/>
          </a:prstGeom>
        </p:spPr>
      </p:pic>
    </p:spTree>
    <p:extLst>
      <p:ext uri="{BB962C8B-B14F-4D97-AF65-F5344CB8AC3E}">
        <p14:creationId xmlns:p14="http://schemas.microsoft.com/office/powerpoint/2010/main" val="2321468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a:bodyPr>
          <a:lstStyle/>
          <a:p>
            <a:pPr marL="514350" indent="-514350">
              <a:buFont typeface="+mj-lt"/>
              <a:buAutoNum type="arabicPeriod"/>
            </a:pPr>
            <a:r>
              <a:rPr lang="en-US" dirty="0"/>
              <a:t>If you’re a Platoon Sergeant, what level of drill should you </a:t>
            </a:r>
            <a:r>
              <a:rPr lang="en-US"/>
              <a:t>be competent </a:t>
            </a:r>
            <a:r>
              <a:rPr lang="en-US" dirty="0"/>
              <a:t>in?</a:t>
            </a:r>
          </a:p>
          <a:p>
            <a:pPr marL="514350" indent="-514350">
              <a:buFont typeface="+mj-lt"/>
              <a:buAutoNum type="arabicPeriod"/>
            </a:pPr>
            <a:endParaRPr lang="en-US" dirty="0"/>
          </a:p>
          <a:p>
            <a:pPr marL="514350" indent="-514350">
              <a:buFont typeface="+mj-lt"/>
              <a:buAutoNum type="arabicPeriod"/>
            </a:pPr>
            <a:r>
              <a:rPr lang="en-US" dirty="0"/>
              <a:t>If scheduled to teach a drill command during a drill class/practice, what should your first step be in preparing for your instruction?</a:t>
            </a:r>
          </a:p>
          <a:p>
            <a:pPr marL="514350" indent="-514350">
              <a:buFont typeface="+mj-lt"/>
              <a:buAutoNum type="arabicPeriod"/>
            </a:pPr>
            <a:endParaRPr lang="en-US" dirty="0"/>
          </a:p>
          <a:p>
            <a:pPr marL="514350" indent="-514350">
              <a:buFont typeface="+mj-lt"/>
              <a:buAutoNum type="arabicPeriod"/>
            </a:pPr>
            <a:r>
              <a:rPr lang="en-US" dirty="0"/>
              <a:t>What size steps does CR 3-21.5 call for?</a:t>
            </a:r>
          </a:p>
          <a:p>
            <a:pPr marL="514350" indent="-514350">
              <a:buFont typeface="+mj-lt"/>
              <a:buAutoNum type="arabicPeriod"/>
            </a:pPr>
            <a:endParaRPr lang="en-US" dirty="0"/>
          </a:p>
          <a:p>
            <a:pPr lvl="1"/>
            <a:endParaRPr lang="en-US" dirty="0"/>
          </a:p>
        </p:txBody>
      </p:sp>
    </p:spTree>
    <p:extLst>
      <p:ext uri="{BB962C8B-B14F-4D97-AF65-F5344CB8AC3E}">
        <p14:creationId xmlns:p14="http://schemas.microsoft.com/office/powerpoint/2010/main" val="21616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F653-5715-49B8-AF54-D3B63E68999D}"/>
              </a:ext>
            </a:extLst>
          </p:cNvPr>
          <p:cNvSpPr>
            <a:spLocks noGrp="1"/>
          </p:cNvSpPr>
          <p:nvPr>
            <p:ph type="title"/>
          </p:nvPr>
        </p:nvSpPr>
        <p:spPr/>
        <p:txBody>
          <a:bodyPr/>
          <a:lstStyle/>
          <a:p>
            <a:r>
              <a:rPr lang="en-US" dirty="0"/>
              <a:t>Letterhead</a:t>
            </a:r>
          </a:p>
        </p:txBody>
      </p:sp>
      <p:sp>
        <p:nvSpPr>
          <p:cNvPr id="3" name="Content Placeholder 2">
            <a:extLst>
              <a:ext uri="{FF2B5EF4-FFF2-40B4-BE49-F238E27FC236}">
                <a16:creationId xmlns:a16="http://schemas.microsoft.com/office/drawing/2014/main" id="{5078DDBF-039D-4B20-8046-DD934A96E3AE}"/>
              </a:ext>
            </a:extLst>
          </p:cNvPr>
          <p:cNvSpPr>
            <a:spLocks noGrp="1"/>
          </p:cNvSpPr>
          <p:nvPr>
            <p:ph idx="1"/>
          </p:nvPr>
        </p:nvSpPr>
        <p:spPr>
          <a:xfrm>
            <a:off x="457200" y="1600201"/>
            <a:ext cx="8229600" cy="1676400"/>
          </a:xfrm>
        </p:spPr>
        <p:txBody>
          <a:bodyPr>
            <a:normAutofit fontScale="85000" lnSpcReduction="20000"/>
          </a:bodyPr>
          <a:lstStyle/>
          <a:p>
            <a:r>
              <a:rPr lang="en-US" dirty="0"/>
              <a:t>CR 1, para 5-1f and Figure 5-1</a:t>
            </a:r>
          </a:p>
          <a:p>
            <a:r>
              <a:rPr lang="en-US" dirty="0"/>
              <a:t>Both logos, if used, either color or black</a:t>
            </a:r>
          </a:p>
          <a:p>
            <a:r>
              <a:rPr lang="en-US" dirty="0"/>
              <a:t>Use Cal Guard CACC logo; CACC or </a:t>
            </a:r>
            <a:r>
              <a:rPr lang="en-US" dirty="0" err="1"/>
              <a:t>Bde</a:t>
            </a:r>
            <a:r>
              <a:rPr lang="en-US" dirty="0"/>
              <a:t>/Bn logo</a:t>
            </a:r>
          </a:p>
          <a:p>
            <a:r>
              <a:rPr lang="en-US" dirty="0"/>
              <a:t>Size of fonts per para 5-1f</a:t>
            </a:r>
          </a:p>
        </p:txBody>
      </p:sp>
      <p:pic>
        <p:nvPicPr>
          <p:cNvPr id="5" name="Picture 4">
            <a:extLst>
              <a:ext uri="{FF2B5EF4-FFF2-40B4-BE49-F238E27FC236}">
                <a16:creationId xmlns:a16="http://schemas.microsoft.com/office/drawing/2014/main" id="{5053299C-7A93-43C3-AD3F-688D183CBE8E}"/>
              </a:ext>
            </a:extLst>
          </p:cNvPr>
          <p:cNvPicPr>
            <a:picLocks noChangeAspect="1"/>
          </p:cNvPicPr>
          <p:nvPr/>
        </p:nvPicPr>
        <p:blipFill>
          <a:blip r:embed="rId2"/>
          <a:stretch>
            <a:fillRect/>
          </a:stretch>
        </p:blipFill>
        <p:spPr>
          <a:xfrm>
            <a:off x="1782342" y="4173692"/>
            <a:ext cx="5579315" cy="2168213"/>
          </a:xfrm>
          <a:prstGeom prst="rect">
            <a:avLst/>
          </a:prstGeom>
        </p:spPr>
      </p:pic>
    </p:spTree>
    <p:extLst>
      <p:ext uri="{BB962C8B-B14F-4D97-AF65-F5344CB8AC3E}">
        <p14:creationId xmlns:p14="http://schemas.microsoft.com/office/powerpoint/2010/main" val="76165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B494-49B9-4F3C-A82F-6F546AA0364D}"/>
              </a:ext>
            </a:extLst>
          </p:cNvPr>
          <p:cNvSpPr>
            <a:spLocks noGrp="1"/>
          </p:cNvSpPr>
          <p:nvPr>
            <p:ph type="title"/>
          </p:nvPr>
        </p:nvSpPr>
        <p:spPr>
          <a:xfrm>
            <a:off x="1134687" y="274638"/>
            <a:ext cx="6858000" cy="1143000"/>
          </a:xfrm>
        </p:spPr>
        <p:txBody>
          <a:bodyPr anchor="ctr">
            <a:normAutofit/>
          </a:bodyPr>
          <a:lstStyle/>
          <a:p>
            <a:r>
              <a:rPr lang="en-US" dirty="0"/>
              <a:t>Office Symbols</a:t>
            </a:r>
          </a:p>
        </p:txBody>
      </p:sp>
      <p:sp>
        <p:nvSpPr>
          <p:cNvPr id="3" name="Content Placeholder 2">
            <a:extLst>
              <a:ext uri="{FF2B5EF4-FFF2-40B4-BE49-F238E27FC236}">
                <a16:creationId xmlns:a16="http://schemas.microsoft.com/office/drawing/2014/main" id="{F7EEB35D-E0B1-4A64-AAC0-C6716149F52E}"/>
              </a:ext>
            </a:extLst>
          </p:cNvPr>
          <p:cNvSpPr>
            <a:spLocks noGrp="1"/>
          </p:cNvSpPr>
          <p:nvPr>
            <p:ph sz="half" idx="1"/>
          </p:nvPr>
        </p:nvSpPr>
        <p:spPr>
          <a:xfrm>
            <a:off x="457200" y="1600200"/>
            <a:ext cx="4038600" cy="4983162"/>
          </a:xfrm>
        </p:spPr>
        <p:txBody>
          <a:bodyPr>
            <a:normAutofit/>
          </a:bodyPr>
          <a:lstStyle/>
          <a:p>
            <a:pPr>
              <a:lnSpc>
                <a:spcPct val="90000"/>
              </a:lnSpc>
            </a:pPr>
            <a:r>
              <a:rPr lang="en-US" sz="2200" dirty="0"/>
              <a:t>Stands for your Position instead of your name</a:t>
            </a:r>
          </a:p>
          <a:p>
            <a:pPr>
              <a:lnSpc>
                <a:spcPct val="90000"/>
              </a:lnSpc>
            </a:pPr>
            <a:r>
              <a:rPr lang="en-US" sz="2200" dirty="0"/>
              <a:t>Explained in CR 1, para 5-1k</a:t>
            </a:r>
          </a:p>
          <a:p>
            <a:pPr lvl="1">
              <a:lnSpc>
                <a:spcPct val="90000"/>
              </a:lnSpc>
            </a:pPr>
            <a:r>
              <a:rPr lang="en-US" sz="2200" dirty="0"/>
              <a:t>CACC-405-CR is the Bn </a:t>
            </a:r>
            <a:r>
              <a:rPr lang="en-US" sz="2200" dirty="0" err="1"/>
              <a:t>Cdr</a:t>
            </a:r>
            <a:r>
              <a:rPr lang="en-US" sz="2200" dirty="0"/>
              <a:t>, 405</a:t>
            </a:r>
            <a:r>
              <a:rPr lang="en-US" sz="2200" baseline="30000" dirty="0"/>
              <a:t>th</a:t>
            </a:r>
            <a:r>
              <a:rPr lang="en-US" sz="2200" dirty="0"/>
              <a:t> Bn</a:t>
            </a:r>
          </a:p>
          <a:p>
            <a:pPr lvl="1">
              <a:lnSpc>
                <a:spcPct val="90000"/>
              </a:lnSpc>
            </a:pPr>
            <a:r>
              <a:rPr lang="en-US" sz="2200" dirty="0"/>
              <a:t>CACC-405-S6 is the S6 for the 405</a:t>
            </a:r>
            <a:r>
              <a:rPr lang="en-US" sz="2200" baseline="30000" dirty="0"/>
              <a:t>th</a:t>
            </a:r>
            <a:r>
              <a:rPr lang="en-US" sz="2200" dirty="0"/>
              <a:t> Bn</a:t>
            </a:r>
          </a:p>
          <a:p>
            <a:pPr lvl="1">
              <a:lnSpc>
                <a:spcPct val="90000"/>
              </a:lnSpc>
            </a:pPr>
            <a:r>
              <a:rPr lang="en-US" sz="2200" dirty="0"/>
              <a:t>CACC-097-C-1-PL is the Platoon Leader, 1</a:t>
            </a:r>
            <a:r>
              <a:rPr lang="en-US" sz="2200" baseline="30000" dirty="0"/>
              <a:t>st</a:t>
            </a:r>
            <a:r>
              <a:rPr lang="en-US" sz="2200" dirty="0"/>
              <a:t> </a:t>
            </a:r>
            <a:r>
              <a:rPr lang="en-US" sz="2200" dirty="0" err="1"/>
              <a:t>Plt</a:t>
            </a:r>
            <a:r>
              <a:rPr lang="en-US" sz="2200" dirty="0"/>
              <a:t>, C Co, 97</a:t>
            </a:r>
            <a:r>
              <a:rPr lang="en-US" sz="2200" baseline="30000" dirty="0"/>
              <a:t>th</a:t>
            </a:r>
            <a:r>
              <a:rPr lang="en-US" sz="2200" dirty="0"/>
              <a:t> Bn</a:t>
            </a:r>
          </a:p>
          <a:p>
            <a:pPr lvl="1">
              <a:lnSpc>
                <a:spcPct val="90000"/>
              </a:lnSpc>
            </a:pPr>
            <a:r>
              <a:rPr lang="en-US" sz="2200" dirty="0"/>
              <a:t>HQ CACC-XO is the Executive Officer of CACC</a:t>
            </a:r>
          </a:p>
          <a:p>
            <a:pPr lvl="1">
              <a:lnSpc>
                <a:spcPct val="90000"/>
              </a:lnSpc>
            </a:pPr>
            <a:r>
              <a:rPr lang="en-US" sz="2200" dirty="0"/>
              <a:t>CACC-503-S1 is the S1 of the 503</a:t>
            </a:r>
            <a:r>
              <a:rPr lang="en-US" sz="2200" baseline="30000" dirty="0"/>
              <a:t>rd</a:t>
            </a:r>
            <a:r>
              <a:rPr lang="en-US" sz="2200" dirty="0"/>
              <a:t> Bn</a:t>
            </a:r>
          </a:p>
          <a:p>
            <a:pPr lvl="1">
              <a:lnSpc>
                <a:spcPct val="90000"/>
              </a:lnSpc>
            </a:pPr>
            <a:endParaRPr lang="en-US" sz="2200" dirty="0"/>
          </a:p>
          <a:p>
            <a:pPr lvl="1">
              <a:lnSpc>
                <a:spcPct val="90000"/>
              </a:lnSpc>
            </a:pPr>
            <a:endParaRPr lang="en-US" sz="2200" dirty="0"/>
          </a:p>
        </p:txBody>
      </p:sp>
      <p:pic>
        <p:nvPicPr>
          <p:cNvPr id="5" name="Picture 4" descr="A screenshot of a social media post&#10;&#10;Description automatically generated">
            <a:extLst>
              <a:ext uri="{FF2B5EF4-FFF2-40B4-BE49-F238E27FC236}">
                <a16:creationId xmlns:a16="http://schemas.microsoft.com/office/drawing/2014/main" id="{5808D6D0-2CE2-453D-931B-A8EC30322FB5}"/>
              </a:ext>
            </a:extLst>
          </p:cNvPr>
          <p:cNvPicPr>
            <a:picLocks noChangeAspect="1"/>
          </p:cNvPicPr>
          <p:nvPr/>
        </p:nvPicPr>
        <p:blipFill rotWithShape="1">
          <a:blip r:embed="rId2">
            <a:extLst>
              <a:ext uri="{28A0092B-C50C-407E-A947-70E740481C1C}">
                <a14:useLocalDpi xmlns:a14="http://schemas.microsoft.com/office/drawing/2010/main" val="0"/>
              </a:ext>
            </a:extLst>
          </a:blip>
          <a:srcRect b="24850"/>
          <a:stretch/>
        </p:blipFill>
        <p:spPr>
          <a:xfrm>
            <a:off x="4648202" y="1752600"/>
            <a:ext cx="4495798" cy="4373563"/>
          </a:xfrm>
          <a:prstGeom prst="rect">
            <a:avLst/>
          </a:prstGeom>
          <a:noFill/>
        </p:spPr>
      </p:pic>
    </p:spTree>
    <p:extLst>
      <p:ext uri="{BB962C8B-B14F-4D97-AF65-F5344CB8AC3E}">
        <p14:creationId xmlns:p14="http://schemas.microsoft.com/office/powerpoint/2010/main" val="300210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648B-56BE-4418-93CC-F7C791DC4D69}"/>
              </a:ext>
            </a:extLst>
          </p:cNvPr>
          <p:cNvSpPr>
            <a:spLocks noGrp="1"/>
          </p:cNvSpPr>
          <p:nvPr>
            <p:ph type="title"/>
          </p:nvPr>
        </p:nvSpPr>
        <p:spPr>
          <a:xfrm>
            <a:off x="1134687" y="274638"/>
            <a:ext cx="6858000" cy="1143000"/>
          </a:xfrm>
        </p:spPr>
        <p:txBody>
          <a:bodyPr anchor="ctr">
            <a:normAutofit/>
          </a:bodyPr>
          <a:lstStyle/>
          <a:p>
            <a:r>
              <a:rPr lang="en-US" dirty="0"/>
              <a:t>Authority Line</a:t>
            </a:r>
          </a:p>
        </p:txBody>
      </p:sp>
      <p:sp>
        <p:nvSpPr>
          <p:cNvPr id="3" name="Content Placeholder 2">
            <a:extLst>
              <a:ext uri="{FF2B5EF4-FFF2-40B4-BE49-F238E27FC236}">
                <a16:creationId xmlns:a16="http://schemas.microsoft.com/office/drawing/2014/main" id="{CF4473C8-6959-49F5-B451-0070A153F257}"/>
              </a:ext>
            </a:extLst>
          </p:cNvPr>
          <p:cNvSpPr>
            <a:spLocks noGrp="1"/>
          </p:cNvSpPr>
          <p:nvPr>
            <p:ph sz="half" idx="1"/>
          </p:nvPr>
        </p:nvSpPr>
        <p:spPr>
          <a:xfrm>
            <a:off x="457200" y="1600200"/>
            <a:ext cx="4038600" cy="4525963"/>
          </a:xfrm>
        </p:spPr>
        <p:txBody>
          <a:bodyPr>
            <a:normAutofit/>
          </a:bodyPr>
          <a:lstStyle/>
          <a:p>
            <a:pPr>
              <a:lnSpc>
                <a:spcPct val="90000"/>
              </a:lnSpc>
            </a:pPr>
            <a:r>
              <a:rPr lang="en-US" sz="2200" dirty="0"/>
              <a:t>Shows under whose authority the correspondence is being written</a:t>
            </a:r>
          </a:p>
          <a:p>
            <a:pPr>
              <a:lnSpc>
                <a:spcPct val="90000"/>
              </a:lnSpc>
            </a:pPr>
            <a:r>
              <a:rPr lang="en-US" sz="2200" dirty="0"/>
              <a:t>If the memo is yours alone, don’t use one</a:t>
            </a:r>
          </a:p>
          <a:p>
            <a:pPr>
              <a:lnSpc>
                <a:spcPct val="90000"/>
              </a:lnSpc>
            </a:pPr>
            <a:r>
              <a:rPr lang="en-US" sz="2200" dirty="0"/>
              <a:t>If it’s unit business, use</a:t>
            </a:r>
          </a:p>
          <a:p>
            <a:pPr lvl="1">
              <a:lnSpc>
                <a:spcPct val="90000"/>
              </a:lnSpc>
            </a:pPr>
            <a:r>
              <a:rPr lang="en-US" sz="2200" dirty="0"/>
              <a:t>FOR THE COMMANDER: or</a:t>
            </a:r>
          </a:p>
          <a:p>
            <a:pPr lvl="1">
              <a:lnSpc>
                <a:spcPct val="90000"/>
              </a:lnSpc>
            </a:pPr>
            <a:r>
              <a:rPr lang="en-US" sz="2200" dirty="0"/>
              <a:t>FOR THE COMMANDANT: or</a:t>
            </a:r>
          </a:p>
          <a:p>
            <a:pPr lvl="1">
              <a:lnSpc>
                <a:spcPct val="90000"/>
              </a:lnSpc>
            </a:pPr>
            <a:r>
              <a:rPr lang="en-US" sz="2200" dirty="0"/>
              <a:t>FOR THE PRINCIPAL:</a:t>
            </a:r>
          </a:p>
          <a:p>
            <a:pPr>
              <a:lnSpc>
                <a:spcPct val="90000"/>
              </a:lnSpc>
            </a:pPr>
            <a:r>
              <a:rPr lang="en-US" sz="2200" dirty="0"/>
              <a:t>Inserted two spaces under the last text line</a:t>
            </a:r>
          </a:p>
        </p:txBody>
      </p:sp>
      <p:pic>
        <p:nvPicPr>
          <p:cNvPr id="8" name="Picture 7" descr="A screenshot of a social media post&#10;&#10;Description automatically generated">
            <a:extLst>
              <a:ext uri="{FF2B5EF4-FFF2-40B4-BE49-F238E27FC236}">
                <a16:creationId xmlns:a16="http://schemas.microsoft.com/office/drawing/2014/main" id="{BBC4D3CA-2166-46F7-A6E4-4BAB0981491A}"/>
              </a:ext>
            </a:extLst>
          </p:cNvPr>
          <p:cNvPicPr>
            <a:picLocks noChangeAspect="1"/>
          </p:cNvPicPr>
          <p:nvPr/>
        </p:nvPicPr>
        <p:blipFill rotWithShape="1">
          <a:blip r:embed="rId2">
            <a:extLst>
              <a:ext uri="{28A0092B-C50C-407E-A947-70E740481C1C}">
                <a14:useLocalDpi xmlns:a14="http://schemas.microsoft.com/office/drawing/2010/main" val="0"/>
              </a:ext>
            </a:extLst>
          </a:blip>
          <a:srcRect b="21146"/>
          <a:stretch/>
        </p:blipFill>
        <p:spPr>
          <a:xfrm>
            <a:off x="4385266" y="1295400"/>
            <a:ext cx="4733852" cy="4830763"/>
          </a:xfrm>
          <a:prstGeom prst="rect">
            <a:avLst/>
          </a:prstGeom>
        </p:spPr>
      </p:pic>
    </p:spTree>
    <p:extLst>
      <p:ext uri="{BB962C8B-B14F-4D97-AF65-F5344CB8AC3E}">
        <p14:creationId xmlns:p14="http://schemas.microsoft.com/office/powerpoint/2010/main" val="108933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1529C40-424C-486A-A6DD-947BE46FB720}"/>
              </a:ext>
            </a:extLst>
          </p:cNvPr>
          <p:cNvPicPr>
            <a:picLocks noChangeAspect="1"/>
          </p:cNvPicPr>
          <p:nvPr/>
        </p:nvPicPr>
        <p:blipFill rotWithShape="1">
          <a:blip r:embed="rId2">
            <a:extLst>
              <a:ext uri="{28A0092B-C50C-407E-A947-70E740481C1C}">
                <a14:useLocalDpi xmlns:a14="http://schemas.microsoft.com/office/drawing/2010/main" val="0"/>
              </a:ext>
            </a:extLst>
          </a:blip>
          <a:srcRect r="6348" b="24684"/>
          <a:stretch/>
        </p:blipFill>
        <p:spPr>
          <a:xfrm>
            <a:off x="3974416" y="853747"/>
            <a:ext cx="4962933" cy="5181600"/>
          </a:xfrm>
          <a:prstGeom prst="rect">
            <a:avLst/>
          </a:prstGeom>
        </p:spPr>
      </p:pic>
      <p:sp>
        <p:nvSpPr>
          <p:cNvPr id="2" name="Title 1">
            <a:extLst>
              <a:ext uri="{FF2B5EF4-FFF2-40B4-BE49-F238E27FC236}">
                <a16:creationId xmlns:a16="http://schemas.microsoft.com/office/drawing/2014/main" id="{8700DBE5-5823-4C1C-A4FE-470DC9CDC61C}"/>
              </a:ext>
            </a:extLst>
          </p:cNvPr>
          <p:cNvSpPr>
            <a:spLocks noGrp="1"/>
          </p:cNvSpPr>
          <p:nvPr>
            <p:ph type="title"/>
          </p:nvPr>
        </p:nvSpPr>
        <p:spPr/>
        <p:txBody>
          <a:bodyPr/>
          <a:lstStyle/>
          <a:p>
            <a:r>
              <a:rPr lang="en-US" dirty="0"/>
              <a:t>Signature Block</a:t>
            </a:r>
          </a:p>
        </p:txBody>
      </p:sp>
      <p:sp>
        <p:nvSpPr>
          <p:cNvPr id="6" name="Text Placeholder 5">
            <a:extLst>
              <a:ext uri="{FF2B5EF4-FFF2-40B4-BE49-F238E27FC236}">
                <a16:creationId xmlns:a16="http://schemas.microsoft.com/office/drawing/2014/main" id="{EA52BF29-9265-4830-B47A-300F89B4E1F8}"/>
              </a:ext>
            </a:extLst>
          </p:cNvPr>
          <p:cNvSpPr>
            <a:spLocks noGrp="1"/>
          </p:cNvSpPr>
          <p:nvPr>
            <p:ph type="body" idx="1"/>
          </p:nvPr>
        </p:nvSpPr>
        <p:spPr>
          <a:xfrm>
            <a:off x="469641" y="1783697"/>
            <a:ext cx="4040188" cy="340572"/>
          </a:xfrm>
        </p:spPr>
        <p:txBody>
          <a:bodyPr>
            <a:normAutofit fontScale="77500" lnSpcReduction="20000"/>
          </a:bodyPr>
          <a:lstStyle/>
          <a:p>
            <a:r>
              <a:rPr lang="en-US" dirty="0"/>
              <a:t>Cadet:</a:t>
            </a:r>
          </a:p>
        </p:txBody>
      </p:sp>
      <p:sp>
        <p:nvSpPr>
          <p:cNvPr id="7" name="Content Placeholder 6">
            <a:extLst>
              <a:ext uri="{FF2B5EF4-FFF2-40B4-BE49-F238E27FC236}">
                <a16:creationId xmlns:a16="http://schemas.microsoft.com/office/drawing/2014/main" id="{7A7629C2-DD90-4B22-BEFA-E4218D982D0F}"/>
              </a:ext>
            </a:extLst>
          </p:cNvPr>
          <p:cNvSpPr>
            <a:spLocks noGrp="1"/>
          </p:cNvSpPr>
          <p:nvPr>
            <p:ph sz="half" idx="2"/>
          </p:nvPr>
        </p:nvSpPr>
        <p:spPr>
          <a:xfrm>
            <a:off x="484622" y="2138880"/>
            <a:ext cx="2057400" cy="1305667"/>
          </a:xfrm>
        </p:spPr>
        <p:txBody>
          <a:bodyPr>
            <a:normAutofit/>
          </a:bodyPr>
          <a:lstStyle/>
          <a:p>
            <a:pPr marL="0" indent="0">
              <a:buNone/>
            </a:pPr>
            <a:r>
              <a:rPr lang="en-US" sz="1800" dirty="0"/>
              <a:t>JOHNNY K. DETT</a:t>
            </a:r>
          </a:p>
          <a:p>
            <a:pPr marL="0" indent="0">
              <a:buNone/>
            </a:pPr>
            <a:r>
              <a:rPr lang="en-US" sz="1800" dirty="0"/>
              <a:t>C/SSG, CACC</a:t>
            </a:r>
          </a:p>
          <a:p>
            <a:pPr marL="0" indent="0">
              <a:buNone/>
            </a:pPr>
            <a:r>
              <a:rPr lang="en-US" sz="1800" dirty="0"/>
              <a:t>Platoon Sergeant</a:t>
            </a:r>
          </a:p>
        </p:txBody>
      </p:sp>
      <p:sp>
        <p:nvSpPr>
          <p:cNvPr id="8" name="Text Placeholder 7">
            <a:extLst>
              <a:ext uri="{FF2B5EF4-FFF2-40B4-BE49-F238E27FC236}">
                <a16:creationId xmlns:a16="http://schemas.microsoft.com/office/drawing/2014/main" id="{7CAC3A8F-11E0-4C32-A565-65177F955F8A}"/>
              </a:ext>
            </a:extLst>
          </p:cNvPr>
          <p:cNvSpPr>
            <a:spLocks noGrp="1"/>
          </p:cNvSpPr>
          <p:nvPr>
            <p:ph type="body" sz="quarter" idx="3"/>
          </p:nvPr>
        </p:nvSpPr>
        <p:spPr>
          <a:xfrm>
            <a:off x="486035" y="3426901"/>
            <a:ext cx="1840288" cy="417779"/>
          </a:xfrm>
        </p:spPr>
        <p:txBody>
          <a:bodyPr>
            <a:normAutofit fontScale="77500" lnSpcReduction="20000"/>
          </a:bodyPr>
          <a:lstStyle/>
          <a:p>
            <a:r>
              <a:rPr lang="en-US" dirty="0"/>
              <a:t>Commandant:</a:t>
            </a:r>
          </a:p>
        </p:txBody>
      </p:sp>
      <p:sp>
        <p:nvSpPr>
          <p:cNvPr id="9" name="Content Placeholder 8">
            <a:extLst>
              <a:ext uri="{FF2B5EF4-FFF2-40B4-BE49-F238E27FC236}">
                <a16:creationId xmlns:a16="http://schemas.microsoft.com/office/drawing/2014/main" id="{2E50CDA3-0938-45EC-98B5-EDD3A58610C8}"/>
              </a:ext>
            </a:extLst>
          </p:cNvPr>
          <p:cNvSpPr>
            <a:spLocks noGrp="1"/>
          </p:cNvSpPr>
          <p:nvPr>
            <p:ph sz="quarter" idx="4"/>
          </p:nvPr>
        </p:nvSpPr>
        <p:spPr>
          <a:xfrm>
            <a:off x="484622" y="3933539"/>
            <a:ext cx="3516688" cy="1143000"/>
          </a:xfrm>
        </p:spPr>
        <p:txBody>
          <a:bodyPr>
            <a:normAutofit/>
          </a:bodyPr>
          <a:lstStyle/>
          <a:p>
            <a:pPr marL="0" indent="0">
              <a:buNone/>
            </a:pPr>
            <a:r>
              <a:rPr lang="en-US" sz="1800" dirty="0"/>
              <a:t>JOHNNY P. JONES</a:t>
            </a:r>
          </a:p>
          <a:p>
            <a:pPr marL="0" indent="0">
              <a:buNone/>
            </a:pPr>
            <a:r>
              <a:rPr lang="en-US" sz="1800" dirty="0"/>
              <a:t>1LT, CACC</a:t>
            </a:r>
          </a:p>
          <a:p>
            <a:pPr marL="0" indent="0">
              <a:buNone/>
            </a:pPr>
            <a:r>
              <a:rPr lang="en-US" sz="1800" dirty="0"/>
              <a:t>Assistant Commandant of Cadets</a:t>
            </a:r>
          </a:p>
        </p:txBody>
      </p:sp>
      <p:sp>
        <p:nvSpPr>
          <p:cNvPr id="5" name="Rectangle: Rounded Corners 4">
            <a:extLst>
              <a:ext uri="{FF2B5EF4-FFF2-40B4-BE49-F238E27FC236}">
                <a16:creationId xmlns:a16="http://schemas.microsoft.com/office/drawing/2014/main" id="{1D90531E-7BB2-44C2-B2BA-F31D766FA920}"/>
              </a:ext>
            </a:extLst>
          </p:cNvPr>
          <p:cNvSpPr/>
          <p:nvPr/>
        </p:nvSpPr>
        <p:spPr>
          <a:xfrm>
            <a:off x="228600" y="1783697"/>
            <a:ext cx="2667000" cy="14432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74A41A-294C-4C02-A0CC-A9A67B9847A2}"/>
              </a:ext>
            </a:extLst>
          </p:cNvPr>
          <p:cNvSpPr txBox="1"/>
          <p:nvPr/>
        </p:nvSpPr>
        <p:spPr>
          <a:xfrm>
            <a:off x="484622" y="5641911"/>
            <a:ext cx="5687578" cy="923330"/>
          </a:xfrm>
          <a:prstGeom prst="rect">
            <a:avLst/>
          </a:prstGeom>
          <a:noFill/>
        </p:spPr>
        <p:txBody>
          <a:bodyPr wrap="square" rtlCol="0">
            <a:spAutoFit/>
          </a:bodyPr>
          <a:lstStyle/>
          <a:p>
            <a:r>
              <a:rPr lang="en-US" dirty="0"/>
              <a:t>Ensure you use correct abbreviations for rank!</a:t>
            </a:r>
          </a:p>
          <a:p>
            <a:r>
              <a:rPr lang="en-US" dirty="0"/>
              <a:t>Inserted 5 lines below the Authority Line or last line of text</a:t>
            </a:r>
          </a:p>
          <a:p>
            <a:r>
              <a:rPr lang="en-US" dirty="0"/>
              <a:t>Left side of signature block starts at center of page</a:t>
            </a:r>
          </a:p>
        </p:txBody>
      </p:sp>
      <p:sp>
        <p:nvSpPr>
          <p:cNvPr id="11" name="Rectangle: Rounded Corners 10">
            <a:extLst>
              <a:ext uri="{FF2B5EF4-FFF2-40B4-BE49-F238E27FC236}">
                <a16:creationId xmlns:a16="http://schemas.microsoft.com/office/drawing/2014/main" id="{E63C9DC3-52BE-4BA0-B36F-27797F6B2C1A}"/>
              </a:ext>
            </a:extLst>
          </p:cNvPr>
          <p:cNvSpPr/>
          <p:nvPr/>
        </p:nvSpPr>
        <p:spPr>
          <a:xfrm>
            <a:off x="206650" y="3491683"/>
            <a:ext cx="3679549" cy="14432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D1EFAD3-4EC0-4855-BA78-CFFAFB6A1716}"/>
              </a:ext>
            </a:extLst>
          </p:cNvPr>
          <p:cNvSpPr/>
          <p:nvPr/>
        </p:nvSpPr>
        <p:spPr>
          <a:xfrm>
            <a:off x="491062" y="5641911"/>
            <a:ext cx="5681137" cy="10009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96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987DC-53E4-49B0-82EB-E85DF7CA4F5B}"/>
              </a:ext>
            </a:extLst>
          </p:cNvPr>
          <p:cNvSpPr>
            <a:spLocks noGrp="1"/>
          </p:cNvSpPr>
          <p:nvPr>
            <p:ph type="title"/>
          </p:nvPr>
        </p:nvSpPr>
        <p:spPr/>
        <p:txBody>
          <a:bodyPr/>
          <a:lstStyle/>
          <a:p>
            <a:r>
              <a:rPr lang="en-US" dirty="0"/>
              <a:t>CACC Correspondence</a:t>
            </a:r>
          </a:p>
        </p:txBody>
      </p:sp>
      <p:sp>
        <p:nvSpPr>
          <p:cNvPr id="5" name="Content Placeholder 4">
            <a:extLst>
              <a:ext uri="{FF2B5EF4-FFF2-40B4-BE49-F238E27FC236}">
                <a16:creationId xmlns:a16="http://schemas.microsoft.com/office/drawing/2014/main" id="{78F4B902-4B52-42A9-A8BB-33C6A432570A}"/>
              </a:ext>
            </a:extLst>
          </p:cNvPr>
          <p:cNvSpPr>
            <a:spLocks noGrp="1"/>
          </p:cNvSpPr>
          <p:nvPr>
            <p:ph idx="1"/>
          </p:nvPr>
        </p:nvSpPr>
        <p:spPr>
          <a:xfrm>
            <a:off x="457200" y="1600201"/>
            <a:ext cx="8229600" cy="1524000"/>
          </a:xfrm>
        </p:spPr>
        <p:txBody>
          <a:bodyPr>
            <a:normAutofit fontScale="92500"/>
          </a:bodyPr>
          <a:lstStyle/>
          <a:p>
            <a:r>
              <a:rPr lang="en-US" dirty="0"/>
              <a:t>CR 1 is very specific about the types of correspondence, what you use when, and what it’s supposed to look like. See Chapter 5, CR 1</a:t>
            </a:r>
          </a:p>
        </p:txBody>
      </p:sp>
      <p:graphicFrame>
        <p:nvGraphicFramePr>
          <p:cNvPr id="6" name="Table 5">
            <a:extLst>
              <a:ext uri="{FF2B5EF4-FFF2-40B4-BE49-F238E27FC236}">
                <a16:creationId xmlns:a16="http://schemas.microsoft.com/office/drawing/2014/main" id="{1DC4F063-60A0-42B4-B95A-B3BBECF0A59C}"/>
              </a:ext>
            </a:extLst>
          </p:cNvPr>
          <p:cNvGraphicFramePr>
            <a:graphicFrameLocks noGrp="1"/>
          </p:cNvGraphicFramePr>
          <p:nvPr>
            <p:extLst>
              <p:ext uri="{D42A27DB-BD31-4B8C-83A1-F6EECF244321}">
                <p14:modId xmlns:p14="http://schemas.microsoft.com/office/powerpoint/2010/main" val="522783546"/>
              </p:ext>
            </p:extLst>
          </p:nvPr>
        </p:nvGraphicFramePr>
        <p:xfrm>
          <a:off x="685800" y="3124200"/>
          <a:ext cx="8001000" cy="3606075"/>
        </p:xfrm>
        <a:graphic>
          <a:graphicData uri="http://schemas.openxmlformats.org/drawingml/2006/table">
            <a:tbl>
              <a:tblPr firstRow="1" firstCol="1" bandRow="1">
                <a:tableStyleId>{5C22544A-7EE6-4342-B048-85BDC9FD1C3A}</a:tableStyleId>
              </a:tblPr>
              <a:tblGrid>
                <a:gridCol w="1970171">
                  <a:extLst>
                    <a:ext uri="{9D8B030D-6E8A-4147-A177-3AD203B41FA5}">
                      <a16:colId xmlns:a16="http://schemas.microsoft.com/office/drawing/2014/main" val="2470761622"/>
                    </a:ext>
                  </a:extLst>
                </a:gridCol>
                <a:gridCol w="6030829">
                  <a:extLst>
                    <a:ext uri="{9D8B030D-6E8A-4147-A177-3AD203B41FA5}">
                      <a16:colId xmlns:a16="http://schemas.microsoft.com/office/drawing/2014/main" val="1825801744"/>
                    </a:ext>
                  </a:extLst>
                </a:gridCol>
              </a:tblGrid>
              <a:tr h="272197">
                <a:tc>
                  <a:txBody>
                    <a:bodyPr/>
                    <a:lstStyle/>
                    <a:p>
                      <a:pPr marL="0" marR="0">
                        <a:lnSpc>
                          <a:spcPct val="107000"/>
                        </a:lnSpc>
                        <a:spcBef>
                          <a:spcPts val="0"/>
                        </a:spcBef>
                        <a:spcAft>
                          <a:spcPts val="0"/>
                        </a:spcAft>
                      </a:pPr>
                      <a:r>
                        <a:rPr lang="en-US" sz="1600" dirty="0">
                          <a:effectLst/>
                        </a:rPr>
                        <a:t>Type of Correspondence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Use for: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9450563"/>
                  </a:ext>
                </a:extLst>
              </a:tr>
              <a:tr h="27219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Letter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For communicating with civilians outside the CACC (parents, school district officials, civic &amp; government entities)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4613977"/>
                  </a:ext>
                </a:extLst>
              </a:tr>
              <a:tr h="272197">
                <a:tc>
                  <a:txBody>
                    <a:bodyPr/>
                    <a:lstStyle/>
                    <a:p>
                      <a:pPr marL="0" marR="0">
                        <a:lnSpc>
                          <a:spcPct val="107000"/>
                        </a:lnSpc>
                        <a:spcBef>
                          <a:spcPts val="0"/>
                        </a:spcBef>
                        <a:spcAft>
                          <a:spcPts val="0"/>
                        </a:spcAft>
                      </a:pPr>
                      <a:r>
                        <a:rPr lang="en-US" sz="1600" dirty="0">
                          <a:effectLst/>
                        </a:rPr>
                        <a:t>Memorandum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For communicating with CACC or military members or offices. Includes Memorandum for Record (MFR), Memorandum of Agreement (MOA), or Memorandum of Understanding (MOU)</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2828352"/>
                  </a:ext>
                </a:extLst>
              </a:tr>
              <a:tr h="272197">
                <a:tc>
                  <a:txBody>
                    <a:bodyPr/>
                    <a:lstStyle/>
                    <a:p>
                      <a:pPr marL="0" marR="0">
                        <a:lnSpc>
                          <a:spcPct val="107000"/>
                        </a:lnSpc>
                        <a:spcBef>
                          <a:spcPts val="0"/>
                        </a:spcBef>
                        <a:spcAft>
                          <a:spcPts val="0"/>
                        </a:spcAft>
                      </a:pPr>
                      <a:r>
                        <a:rPr lang="en-US" sz="1600">
                          <a:effectLst/>
                        </a:rPr>
                        <a:t>Information Bulletin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Published announcements put out on a regular basis.  HQ CACC publishes monthly Info Bulletins to convey information to CACC members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0857538"/>
                  </a:ext>
                </a:extLst>
              </a:tr>
              <a:tr h="272197">
                <a:tc>
                  <a:txBody>
                    <a:bodyPr/>
                    <a:lstStyle/>
                    <a:p>
                      <a:pPr marL="0" marR="0">
                        <a:lnSpc>
                          <a:spcPct val="107000"/>
                        </a:lnSpc>
                        <a:spcBef>
                          <a:spcPts val="0"/>
                        </a:spcBef>
                        <a:spcAft>
                          <a:spcPts val="0"/>
                        </a:spcAft>
                      </a:pPr>
                      <a:r>
                        <a:rPr lang="en-US" sz="1600">
                          <a:effectLst/>
                        </a:rPr>
                        <a:t>Circular or WARNORD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Gives directions and information about a specific event or operation (i.e. Drill Competition, XTC, Leadership Conference). May be in a Circular or WARNORD format.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7639533"/>
                  </a:ext>
                </a:extLst>
              </a:tr>
              <a:tr h="272197">
                <a:tc>
                  <a:txBody>
                    <a:bodyPr/>
                    <a:lstStyle/>
                    <a:p>
                      <a:pPr marL="0" marR="0">
                        <a:lnSpc>
                          <a:spcPct val="107000"/>
                        </a:lnSpc>
                        <a:spcBef>
                          <a:spcPts val="0"/>
                        </a:spcBef>
                        <a:spcAft>
                          <a:spcPts val="0"/>
                        </a:spcAft>
                      </a:pPr>
                      <a:r>
                        <a:rPr lang="en-US" sz="1600" dirty="0">
                          <a:effectLst/>
                        </a:rPr>
                        <a:t>Letter of Instruction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Communicates policy, directives or instructions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2099052"/>
                  </a:ext>
                </a:extLst>
              </a:tr>
            </a:tbl>
          </a:graphicData>
        </a:graphic>
      </p:graphicFrame>
    </p:spTree>
    <p:extLst>
      <p:ext uri="{BB962C8B-B14F-4D97-AF65-F5344CB8AC3E}">
        <p14:creationId xmlns:p14="http://schemas.microsoft.com/office/powerpoint/2010/main" val="3112310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1B2D92-35AC-49B0-9012-F46FCFD7C201}">
  <ds:schemaRefs>
    <ds:schemaRef ds:uri="http://schemas.microsoft.com/sharepoint/v3/contenttype/forms"/>
  </ds:schemaRefs>
</ds:datastoreItem>
</file>

<file path=customXml/itemProps2.xml><?xml version="1.0" encoding="utf-8"?>
<ds:datastoreItem xmlns:ds="http://schemas.openxmlformats.org/officeDocument/2006/customXml" ds:itemID="{B44F46EB-B8E9-403C-B5AC-42D57CF08E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07BC0-8634-4AB6-B54C-1BBC0F7BE6E3}">
  <ds:schemaRefs>
    <ds:schemaRef ds:uri="http://www.w3.org/XML/1998/namespace"/>
    <ds:schemaRef ds:uri="http://purl.org/dc/term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8c6ba933-d8ba-4763-869f-28ea2b188e6f"/>
    <ds:schemaRef ds:uri="2665fec4-cfca-41c5-9f2f-25aa23ac4cd6"/>
  </ds:schemaRefs>
</ds:datastoreItem>
</file>

<file path=docProps/app.xml><?xml version="1.0" encoding="utf-8"?>
<Properties xmlns="http://schemas.openxmlformats.org/officeDocument/2006/extended-properties" xmlns:vt="http://schemas.openxmlformats.org/officeDocument/2006/docPropsVTypes">
  <TotalTime>0</TotalTime>
  <Words>3278</Words>
  <Application>Microsoft Office PowerPoint</Application>
  <PresentationFormat>On-screen Show (4:3)</PresentationFormat>
  <Paragraphs>355</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Symbol</vt:lpstr>
      <vt:lpstr>Times New Roman</vt:lpstr>
      <vt:lpstr>Office Theme</vt:lpstr>
      <vt:lpstr>Curriculum on Military Knowledge</vt:lpstr>
      <vt:lpstr>Agenda</vt:lpstr>
      <vt:lpstr>Personnel Regulations  </vt:lpstr>
      <vt:lpstr>Correspondence</vt:lpstr>
      <vt:lpstr>Letterhead</vt:lpstr>
      <vt:lpstr>Office Symbols</vt:lpstr>
      <vt:lpstr>Authority Line</vt:lpstr>
      <vt:lpstr>Signature Block</vt:lpstr>
      <vt:lpstr>CACC Correspondence</vt:lpstr>
      <vt:lpstr>Letter</vt:lpstr>
      <vt:lpstr>Memorandum</vt:lpstr>
      <vt:lpstr>Info Bulletin, Circular, LOI</vt:lpstr>
      <vt:lpstr>Warning Order</vt:lpstr>
      <vt:lpstr>CR 1-9 Establishing a CACC Unit</vt:lpstr>
      <vt:lpstr>CR 1-12 CACC Organizational Colors &amp; Guidons</vt:lpstr>
      <vt:lpstr>CR 1-12 CACC Organizational Colors &amp; Guidons</vt:lpstr>
      <vt:lpstr>Check on Learning</vt:lpstr>
      <vt:lpstr>Operations (S-3) Regulations</vt:lpstr>
      <vt:lpstr>CR 3 Training</vt:lpstr>
      <vt:lpstr>CR 3-1   Leadership Training Schools</vt:lpstr>
      <vt:lpstr>CR 3-2 Field </vt:lpstr>
      <vt:lpstr>CR 3-3 Summer Encampment</vt:lpstr>
      <vt:lpstr>CR 3-4 Individual Major Awards</vt:lpstr>
      <vt:lpstr>Core IMA Events</vt:lpstr>
      <vt:lpstr>CR 3-8 Competitive Drill</vt:lpstr>
      <vt:lpstr>CR 3-12 Physical Fitness</vt:lpstr>
      <vt:lpstr>CR 3-17 Marksmanship Program</vt:lpstr>
      <vt:lpstr>CR 3-22 CACC Organization</vt:lpstr>
      <vt:lpstr>Check on Learning</vt:lpstr>
      <vt:lpstr>Logistics (S-4) Regulation 4-2</vt:lpstr>
      <vt:lpstr>CR 4-2 State Property</vt:lpstr>
      <vt:lpstr>Storing &amp; Safeguarding Supplies</vt:lpstr>
      <vt:lpstr>Check on Learning</vt:lpstr>
      <vt:lpstr>CR 3-21.5 Drill &amp; Ceremonies</vt:lpstr>
      <vt:lpstr>CR 3-21.5 Drill &amp; Ceremonies</vt:lpstr>
      <vt:lpstr>CR 3-21.5 Drill &amp; Ceremonies</vt:lpstr>
      <vt:lpstr>Practical Exercise #1</vt:lpstr>
      <vt:lpstr>Answer to Practical Exercise #1</vt:lpstr>
      <vt:lpstr>Answer to Practical Exercise #1</vt:lpstr>
      <vt:lpstr>Practical Exercise #2</vt:lpstr>
      <vt:lpstr>Answer to Practical Exercise #2</vt:lpstr>
      <vt:lpstr>Answer to Practical Exercise #2</vt:lpstr>
      <vt:lpstr>Answer to Practical Exercise #1</vt:lpstr>
      <vt:lpstr>Answer to Practical Exercise #2</vt:lpstr>
      <vt:lpstr>Check on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on Military Knowledge</dc:title>
  <dc:creator>Grace Edinboro, COL, CACC</dc:creator>
  <cp:lastModifiedBy>Grace Edinboro, COL, CACC</cp:lastModifiedBy>
  <cp:revision>2</cp:revision>
  <dcterms:created xsi:type="dcterms:W3CDTF">2020-07-24T22:11:09Z</dcterms:created>
  <dcterms:modified xsi:type="dcterms:W3CDTF">2020-07-24T22:11:56Z</dcterms:modified>
</cp:coreProperties>
</file>