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sldIdLst>
    <p:sldId id="256" r:id="rId5"/>
    <p:sldId id="414" r:id="rId6"/>
    <p:sldId id="415" r:id="rId7"/>
    <p:sldId id="416" r:id="rId8"/>
    <p:sldId id="437" r:id="rId9"/>
    <p:sldId id="423" r:id="rId10"/>
    <p:sldId id="424" r:id="rId11"/>
    <p:sldId id="425" r:id="rId12"/>
    <p:sldId id="422" r:id="rId13"/>
    <p:sldId id="438" r:id="rId14"/>
    <p:sldId id="439" r:id="rId15"/>
    <p:sldId id="440" r:id="rId16"/>
    <p:sldId id="441" r:id="rId17"/>
    <p:sldId id="442" r:id="rId18"/>
    <p:sldId id="445" r:id="rId19"/>
    <p:sldId id="446" r:id="rId20"/>
    <p:sldId id="447" r:id="rId21"/>
    <p:sldId id="448" r:id="rId22"/>
    <p:sldId id="449" r:id="rId23"/>
    <p:sldId id="450" r:id="rId24"/>
    <p:sldId id="451" r:id="rId25"/>
    <p:sldId id="443" r:id="rId26"/>
    <p:sldId id="302" r:id="rId27"/>
    <p:sldId id="319" r:id="rId28"/>
    <p:sldId id="417" r:id="rId29"/>
    <p:sldId id="444" r:id="rId30"/>
    <p:sldId id="426" r:id="rId31"/>
    <p:sldId id="427" r:id="rId32"/>
    <p:sldId id="452" r:id="rId33"/>
    <p:sldId id="428" r:id="rId34"/>
    <p:sldId id="301" r:id="rId35"/>
    <p:sldId id="453" r:id="rId36"/>
    <p:sldId id="454" r:id="rId37"/>
    <p:sldId id="455" r:id="rId38"/>
    <p:sldId id="421" r:id="rId39"/>
    <p:sldId id="380" r:id="rId40"/>
    <p:sldId id="418" r:id="rId41"/>
    <p:sldId id="456" r:id="rId42"/>
    <p:sldId id="457" r:id="rId43"/>
    <p:sldId id="429" r:id="rId44"/>
    <p:sldId id="458" r:id="rId45"/>
    <p:sldId id="430" r:id="rId46"/>
    <p:sldId id="388" r:id="rId47"/>
    <p:sldId id="385" r:id="rId48"/>
    <p:sldId id="419" r:id="rId49"/>
    <p:sldId id="431" r:id="rId50"/>
    <p:sldId id="435" r:id="rId51"/>
    <p:sldId id="432" r:id="rId52"/>
    <p:sldId id="381" r:id="rId53"/>
    <p:sldId id="433" r:id="rId54"/>
    <p:sldId id="434" r:id="rId55"/>
    <p:sldId id="401" r:id="rId56"/>
    <p:sldId id="412" r:id="rId57"/>
    <p:sldId id="420" r:id="rId58"/>
    <p:sldId id="436" r:id="rId59"/>
    <p:sldId id="459" r:id="rId60"/>
    <p:sldId id="460" r:id="rId61"/>
    <p:sldId id="41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C"/>
    <a:srgbClr val="FFCC00"/>
    <a:srgbClr val="BFB550"/>
    <a:srgbClr val="BBB24F"/>
    <a:srgbClr val="FFF001"/>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1A2B6-F231-E02D-EDAB-0DE275A9AA09}" v="111" dt="2020-10-11T21:31:43.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5" autoAdjust="0"/>
    <p:restoredTop sz="93794" autoAdjust="0"/>
  </p:normalViewPr>
  <p:slideViewPr>
    <p:cSldViewPr>
      <p:cViewPr varScale="1">
        <p:scale>
          <a:sx n="70" d="100"/>
          <a:sy n="70" d="100"/>
        </p:scale>
        <p:origin x="78" y="8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10/11/2020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1</a:t>
            </a:fld>
            <a:endParaRPr lang="en-US"/>
          </a:p>
        </p:txBody>
      </p:sp>
    </p:spTree>
    <p:extLst>
      <p:ext uri="{BB962C8B-B14F-4D97-AF65-F5344CB8AC3E}">
        <p14:creationId xmlns:p14="http://schemas.microsoft.com/office/powerpoint/2010/main" val="20861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5105400"/>
            <a:ext cx="6400800" cy="6858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10/11/2020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10/11/2020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10/11/2020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44.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715"/>
            <a:ext cx="7772400" cy="1523885"/>
          </a:xfrm>
        </p:spPr>
        <p:txBody>
          <a:bodyPr>
            <a:normAutofit/>
          </a:bodyPr>
          <a:lstStyle/>
          <a:p>
            <a:r>
              <a:rPr lang="en-US" dirty="0">
                <a:solidFill>
                  <a:schemeClr val="tx2"/>
                </a:solidFill>
              </a:rPr>
              <a:t>Curriculum on</a:t>
            </a:r>
            <a:br>
              <a:rPr lang="en-US" dirty="0">
                <a:solidFill>
                  <a:schemeClr val="tx2"/>
                </a:solidFill>
              </a:rPr>
            </a:br>
            <a:r>
              <a:rPr lang="en-US" dirty="0">
                <a:solidFill>
                  <a:schemeClr val="tx2"/>
                </a:solidFill>
              </a:rPr>
              <a:t>Military Knowledge</a:t>
            </a:r>
          </a:p>
        </p:txBody>
      </p:sp>
      <p:sp>
        <p:nvSpPr>
          <p:cNvPr id="7" name="Title 1"/>
          <p:cNvSpPr txBox="1">
            <a:spLocks noGrp="1"/>
          </p:cNvSpPr>
          <p:nvPr>
            <p:ph type="subTitle" idx="1"/>
          </p:nvPr>
        </p:nvSpPr>
        <p:spPr>
          <a:xfrm>
            <a:off x="1676400" y="5183505"/>
            <a:ext cx="6096000" cy="838200"/>
          </a:xfr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solidFill>
              </a:rPr>
              <a:t>B. Cadet Staff Regulations</a:t>
            </a:r>
          </a:p>
          <a:p>
            <a:endParaRPr lang="en-US" dirty="0">
              <a:solidFill>
                <a:srgbClr val="FFFF00"/>
              </a:solidFill>
            </a:endParaRPr>
          </a:p>
        </p:txBody>
      </p:sp>
      <p:pic>
        <p:nvPicPr>
          <p:cNvPr id="6" name="Picture 5">
            <a:extLst>
              <a:ext uri="{FF2B5EF4-FFF2-40B4-BE49-F238E27FC236}">
                <a16:creationId xmlns:a16="http://schemas.microsoft.com/office/drawing/2014/main" id="{38944025-DEF7-4134-9991-EACBF0095342}"/>
              </a:ext>
            </a:extLst>
          </p:cNvPr>
          <p:cNvPicPr/>
          <p:nvPr/>
        </p:nvPicPr>
        <p:blipFill>
          <a:blip r:embed="rId3">
            <a:extLst>
              <a:ext uri="{28A0092B-C50C-407E-A947-70E740481C1C}">
                <a14:useLocalDpi xmlns:a14="http://schemas.microsoft.com/office/drawing/2010/main" val="0"/>
              </a:ext>
            </a:extLst>
          </a:blip>
          <a:stretch>
            <a:fillRect/>
          </a:stretch>
        </p:blipFill>
        <p:spPr>
          <a:xfrm>
            <a:off x="1981200" y="1828800"/>
            <a:ext cx="5486400" cy="3354705"/>
          </a:xfrm>
          <a:prstGeom prst="rect">
            <a:avLst/>
          </a:prstGeom>
        </p:spPr>
      </p:pic>
      <p:sp>
        <p:nvSpPr>
          <p:cNvPr id="3" name="TextBox 2"/>
          <p:cNvSpPr txBox="1"/>
          <p:nvPr/>
        </p:nvSpPr>
        <p:spPr>
          <a:xfrm>
            <a:off x="0" y="6488668"/>
            <a:ext cx="2026196" cy="369332"/>
          </a:xfrm>
          <a:prstGeom prst="rect">
            <a:avLst/>
          </a:prstGeom>
          <a:noFill/>
        </p:spPr>
        <p:txBody>
          <a:bodyPr wrap="none" lIns="91440" tIns="45720" rIns="91440" bIns="45720" rtlCol="0" anchor="t">
            <a:spAutoFit/>
          </a:bodyPr>
          <a:lstStyle/>
          <a:p>
            <a:r>
              <a:rPr lang="en-US" dirty="0"/>
              <a:t>22 September 2020</a:t>
            </a:r>
          </a:p>
        </p:txBody>
      </p:sp>
      <p:sp>
        <p:nvSpPr>
          <p:cNvPr id="8" name="TextBox 7">
            <a:extLst>
              <a:ext uri="{FF2B5EF4-FFF2-40B4-BE49-F238E27FC236}">
                <a16:creationId xmlns:a16="http://schemas.microsoft.com/office/drawing/2014/main" id="{4DD4FED7-58A1-4081-BF52-390296175597}"/>
              </a:ext>
            </a:extLst>
          </p:cNvPr>
          <p:cNvSpPr txBox="1"/>
          <p:nvPr/>
        </p:nvSpPr>
        <p:spPr>
          <a:xfrm>
            <a:off x="1981200" y="6088558"/>
            <a:ext cx="5486400" cy="400110"/>
          </a:xfrm>
          <a:prstGeom prst="rect">
            <a:avLst/>
          </a:prstGeom>
          <a:gradFill flip="none" rotWithShape="1">
            <a:gsLst>
              <a:gs pos="0">
                <a:schemeClr val="tx2">
                  <a:lumMod val="20000"/>
                  <a:lumOff val="80000"/>
                </a:schemeClr>
              </a:gs>
              <a:gs pos="35000">
                <a:schemeClr val="accent1">
                  <a:lumMod val="0"/>
                  <a:lumOff val="100000"/>
                </a:schemeClr>
              </a:gs>
              <a:gs pos="100000">
                <a:schemeClr val="accent1">
                  <a:lumMod val="100000"/>
                </a:schemeClr>
              </a:gs>
            </a:gsLst>
            <a:path path="circle">
              <a:fillToRect l="50000" t="-80000" r="50000" b="180000"/>
            </a:path>
            <a:tileRect/>
          </a:gradFill>
          <a:effectLst>
            <a:softEdge rad="0"/>
          </a:effectLst>
          <a:scene3d>
            <a:camera prst="orthographicFront"/>
            <a:lightRig rig="threePt" dir="t"/>
          </a:scene3d>
          <a:sp3d>
            <a:bevelT/>
            <a:bevelB/>
          </a:sp3d>
        </p:spPr>
        <p:txBody>
          <a:bodyPr wrap="square" rtlCol="0">
            <a:spAutoFit/>
          </a:bodyPr>
          <a:lstStyle/>
          <a:p>
            <a:pPr algn="ctr"/>
            <a:r>
              <a:rPr lang="en-US" sz="2000" i="1" dirty="0"/>
              <a:t>“Earn it. Achieve it. Wear it.”</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F21C32-501D-4C2D-8549-1DDFFD1AD077}"/>
              </a:ext>
            </a:extLst>
          </p:cNvPr>
          <p:cNvSpPr>
            <a:spLocks noGrp="1"/>
          </p:cNvSpPr>
          <p:nvPr>
            <p:ph type="title"/>
          </p:nvPr>
        </p:nvSpPr>
        <p:spPr>
          <a:xfrm>
            <a:off x="1134687" y="274638"/>
            <a:ext cx="6858000" cy="1143000"/>
          </a:xfrm>
        </p:spPr>
        <p:txBody>
          <a:bodyPr anchor="ctr">
            <a:normAutofit/>
          </a:bodyPr>
          <a:lstStyle/>
          <a:p>
            <a:r>
              <a:rPr lang="en-US" dirty="0"/>
              <a:t>Files</a:t>
            </a:r>
          </a:p>
        </p:txBody>
      </p:sp>
      <p:sp>
        <p:nvSpPr>
          <p:cNvPr id="71" name="Content Placeholder 2">
            <a:extLst>
              <a:ext uri="{FF2B5EF4-FFF2-40B4-BE49-F238E27FC236}">
                <a16:creationId xmlns:a16="http://schemas.microsoft.com/office/drawing/2014/main" id="{C6B53108-6F9B-491E-91F8-2E278418662C}"/>
              </a:ext>
            </a:extLst>
          </p:cNvPr>
          <p:cNvSpPr>
            <a:spLocks noGrp="1"/>
          </p:cNvSpPr>
          <p:nvPr>
            <p:ph sz="half" idx="1"/>
          </p:nvPr>
        </p:nvSpPr>
        <p:spPr>
          <a:xfrm>
            <a:off x="457200" y="1600200"/>
            <a:ext cx="6019800" cy="4983162"/>
          </a:xfrm>
        </p:spPr>
        <p:txBody>
          <a:bodyPr>
            <a:normAutofit fontScale="92500"/>
          </a:bodyPr>
          <a:lstStyle/>
          <a:p>
            <a:r>
              <a:rPr lang="en-US" dirty="0"/>
              <a:t>See the Master Index in Appendix C</a:t>
            </a:r>
          </a:p>
          <a:p>
            <a:r>
              <a:rPr lang="en-US" dirty="0"/>
              <a:t>List of all required files</a:t>
            </a:r>
          </a:p>
          <a:p>
            <a:r>
              <a:rPr lang="en-US" dirty="0"/>
              <a:t>By Staff Area &amp; Subject</a:t>
            </a:r>
          </a:p>
          <a:p>
            <a:r>
              <a:rPr lang="en-US" dirty="0"/>
              <a:t>Many will be empty for your unit</a:t>
            </a:r>
          </a:p>
          <a:p>
            <a:r>
              <a:rPr lang="en-US" dirty="0"/>
              <a:t>Keep a copy of everything you do as a staff member and put it in the right file</a:t>
            </a:r>
          </a:p>
          <a:p>
            <a:r>
              <a:rPr lang="en-US" dirty="0"/>
              <a:t>Review before the AGI and ensure required documents are filed where they’re supposed to be</a:t>
            </a:r>
          </a:p>
          <a:p>
            <a:pPr lvl="1"/>
            <a:r>
              <a:rPr lang="en-US" dirty="0"/>
              <a:t>i.e. A copy of every Training Schedule for the past year</a:t>
            </a:r>
          </a:p>
        </p:txBody>
      </p:sp>
      <p:pic>
        <p:nvPicPr>
          <p:cNvPr id="2050" name="Picture 2" descr="See the source image">
            <a:extLst>
              <a:ext uri="{FF2B5EF4-FFF2-40B4-BE49-F238E27FC236}">
                <a16:creationId xmlns:a16="http://schemas.microsoft.com/office/drawing/2014/main" id="{41D4B57B-13CB-4B29-83AF-870FC402A8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7000" y="2171700"/>
            <a:ext cx="2514600" cy="2514600"/>
          </a:xfrm>
          <a:prstGeom prst="rect">
            <a:avLst/>
          </a:prstGeom>
          <a:solidFill>
            <a:srgbClr val="FFFFFF"/>
          </a:solidFill>
        </p:spPr>
      </p:pic>
    </p:spTree>
    <p:extLst>
      <p:ext uri="{BB962C8B-B14F-4D97-AF65-F5344CB8AC3E}">
        <p14:creationId xmlns:p14="http://schemas.microsoft.com/office/powerpoint/2010/main" val="371514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98B0D3-B50D-4653-A6AF-32D5040086DB}"/>
              </a:ext>
            </a:extLst>
          </p:cNvPr>
          <p:cNvSpPr>
            <a:spLocks noGrp="1"/>
          </p:cNvSpPr>
          <p:nvPr>
            <p:ph type="title"/>
          </p:nvPr>
        </p:nvSpPr>
        <p:spPr>
          <a:xfrm>
            <a:off x="1134687" y="274638"/>
            <a:ext cx="6858000" cy="1143000"/>
          </a:xfrm>
        </p:spPr>
        <p:txBody>
          <a:bodyPr anchor="ctr">
            <a:normAutofit/>
          </a:bodyPr>
          <a:lstStyle/>
          <a:p>
            <a:r>
              <a:rPr lang="en-US" dirty="0"/>
              <a:t>CR 1-6 AGI</a:t>
            </a:r>
          </a:p>
        </p:txBody>
      </p:sp>
      <p:sp>
        <p:nvSpPr>
          <p:cNvPr id="6" name="Content Placeholder 5">
            <a:extLst>
              <a:ext uri="{FF2B5EF4-FFF2-40B4-BE49-F238E27FC236}">
                <a16:creationId xmlns:a16="http://schemas.microsoft.com/office/drawing/2014/main" id="{67A32668-CE2B-4E21-930E-5BCD5A8A367F}"/>
              </a:ext>
            </a:extLst>
          </p:cNvPr>
          <p:cNvSpPr>
            <a:spLocks noGrp="1"/>
          </p:cNvSpPr>
          <p:nvPr>
            <p:ph sz="half" idx="1"/>
          </p:nvPr>
        </p:nvSpPr>
        <p:spPr>
          <a:xfrm>
            <a:off x="457200" y="1971231"/>
            <a:ext cx="4038600" cy="4525963"/>
          </a:xfrm>
        </p:spPr>
        <p:txBody>
          <a:bodyPr>
            <a:normAutofit/>
          </a:bodyPr>
          <a:lstStyle/>
          <a:p>
            <a:pPr>
              <a:lnSpc>
                <a:spcPct val="90000"/>
              </a:lnSpc>
            </a:pPr>
            <a:r>
              <a:rPr lang="en-US" sz="2400" dirty="0"/>
              <a:t>CR 1-6 gives us the standards by which we grade CACC units at the AGI</a:t>
            </a:r>
          </a:p>
          <a:p>
            <a:pPr>
              <a:lnSpc>
                <a:spcPct val="90000"/>
              </a:lnSpc>
            </a:pPr>
            <a:r>
              <a:rPr lang="en-US" sz="2400" dirty="0"/>
              <a:t>Cadet Commanders should set goals and plan their unit activities based on CR 1-6 requirements</a:t>
            </a:r>
          </a:p>
          <a:p>
            <a:pPr>
              <a:lnSpc>
                <a:spcPct val="90000"/>
              </a:lnSpc>
            </a:pPr>
            <a:r>
              <a:rPr lang="en-US" sz="2400" dirty="0"/>
              <a:t>Cadet Staff should plan and execute their jobs based on what CR 1-6 requires</a:t>
            </a:r>
          </a:p>
          <a:p>
            <a:pPr>
              <a:lnSpc>
                <a:spcPct val="90000"/>
              </a:lnSpc>
            </a:pPr>
            <a:endParaRPr lang="en-US" sz="2400" dirty="0"/>
          </a:p>
        </p:txBody>
      </p:sp>
      <p:pic>
        <p:nvPicPr>
          <p:cNvPr id="3074" name="Picture 2" descr="See the source image">
            <a:extLst>
              <a:ext uri="{FF2B5EF4-FFF2-40B4-BE49-F238E27FC236}">
                <a16:creationId xmlns:a16="http://schemas.microsoft.com/office/drawing/2014/main" id="{2DA7BCB8-4E65-4649-988C-156FEEDB03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990281"/>
            <a:ext cx="4038600" cy="3745800"/>
          </a:xfrm>
          <a:prstGeom prst="rect">
            <a:avLst/>
          </a:prstGeom>
          <a:solidFill>
            <a:srgbClr val="FFFFFF"/>
          </a:solidFill>
        </p:spPr>
      </p:pic>
    </p:spTree>
    <p:extLst>
      <p:ext uri="{BB962C8B-B14F-4D97-AF65-F5344CB8AC3E}">
        <p14:creationId xmlns:p14="http://schemas.microsoft.com/office/powerpoint/2010/main" val="7412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98B0D3-B50D-4653-A6AF-32D5040086DB}"/>
              </a:ext>
            </a:extLst>
          </p:cNvPr>
          <p:cNvSpPr>
            <a:spLocks noGrp="1"/>
          </p:cNvSpPr>
          <p:nvPr>
            <p:ph type="title"/>
          </p:nvPr>
        </p:nvSpPr>
        <p:spPr>
          <a:xfrm>
            <a:off x="1134687" y="274638"/>
            <a:ext cx="6858000" cy="1143000"/>
          </a:xfrm>
        </p:spPr>
        <p:txBody>
          <a:bodyPr anchor="ctr">
            <a:normAutofit/>
          </a:bodyPr>
          <a:lstStyle/>
          <a:p>
            <a:r>
              <a:rPr lang="en-US" dirty="0"/>
              <a:t>CR 1-6</a:t>
            </a:r>
          </a:p>
        </p:txBody>
      </p:sp>
      <p:pic>
        <p:nvPicPr>
          <p:cNvPr id="4098" name="Picture 2" descr="See the source image">
            <a:extLst>
              <a:ext uri="{FF2B5EF4-FFF2-40B4-BE49-F238E27FC236}">
                <a16:creationId xmlns:a16="http://schemas.microsoft.com/office/drawing/2014/main" id="{1584C79D-CD08-462E-9C0B-912D304083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1" y="1808577"/>
            <a:ext cx="4038600" cy="2687222"/>
          </a:xfrm>
          <a:prstGeom prst="rect">
            <a:avLst/>
          </a:prstGeom>
          <a:solidFill>
            <a:srgbClr val="FFFFFF"/>
          </a:solidFill>
        </p:spPr>
      </p:pic>
      <p:sp>
        <p:nvSpPr>
          <p:cNvPr id="6" name="Content Placeholder 5">
            <a:extLst>
              <a:ext uri="{FF2B5EF4-FFF2-40B4-BE49-F238E27FC236}">
                <a16:creationId xmlns:a16="http://schemas.microsoft.com/office/drawing/2014/main" id="{67A32668-CE2B-4E21-930E-5BCD5A8A367F}"/>
              </a:ext>
            </a:extLst>
          </p:cNvPr>
          <p:cNvSpPr>
            <a:spLocks noGrp="1"/>
          </p:cNvSpPr>
          <p:nvPr>
            <p:ph sz="half" idx="2"/>
          </p:nvPr>
        </p:nvSpPr>
        <p:spPr>
          <a:xfrm>
            <a:off x="4800601" y="1754395"/>
            <a:ext cx="4038600" cy="2741404"/>
          </a:xfrm>
        </p:spPr>
        <p:txBody>
          <a:bodyPr>
            <a:normAutofit/>
          </a:bodyPr>
          <a:lstStyle/>
          <a:p>
            <a:r>
              <a:rPr lang="en-US" dirty="0"/>
              <a:t>The Inspection Program</a:t>
            </a:r>
          </a:p>
          <a:p>
            <a:r>
              <a:rPr lang="en-US" dirty="0"/>
              <a:t>The Rubric (standards)</a:t>
            </a:r>
          </a:p>
          <a:p>
            <a:r>
              <a:rPr lang="en-US" dirty="0"/>
              <a:t>The Report form</a:t>
            </a:r>
          </a:p>
          <a:p>
            <a:r>
              <a:rPr lang="en-US" dirty="0"/>
              <a:t>Recommended briefing slides for the staff</a:t>
            </a:r>
          </a:p>
        </p:txBody>
      </p:sp>
      <p:sp>
        <p:nvSpPr>
          <p:cNvPr id="7" name="Content Placeholder 5">
            <a:extLst>
              <a:ext uri="{FF2B5EF4-FFF2-40B4-BE49-F238E27FC236}">
                <a16:creationId xmlns:a16="http://schemas.microsoft.com/office/drawing/2014/main" id="{38ABC199-6C2A-4E0D-891B-A4DB09FCA88F}"/>
              </a:ext>
            </a:extLst>
          </p:cNvPr>
          <p:cNvSpPr txBox="1">
            <a:spLocks/>
          </p:cNvSpPr>
          <p:nvPr/>
        </p:nvSpPr>
        <p:spPr>
          <a:xfrm>
            <a:off x="685800" y="4987215"/>
            <a:ext cx="8229600" cy="174483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i="1" dirty="0"/>
              <a:t>CR 1-6 tells you what to expect during the AGI. By going through it, you can plan and prepare by having all the questions answered before the inspection, while you can still fix things!</a:t>
            </a:r>
          </a:p>
        </p:txBody>
      </p:sp>
    </p:spTree>
    <p:extLst>
      <p:ext uri="{BB962C8B-B14F-4D97-AF65-F5344CB8AC3E}">
        <p14:creationId xmlns:p14="http://schemas.microsoft.com/office/powerpoint/2010/main" val="394844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98B0D3-B50D-4653-A6AF-32D5040086DB}"/>
              </a:ext>
            </a:extLst>
          </p:cNvPr>
          <p:cNvSpPr>
            <a:spLocks noGrp="1"/>
          </p:cNvSpPr>
          <p:nvPr>
            <p:ph type="title"/>
          </p:nvPr>
        </p:nvSpPr>
        <p:spPr/>
        <p:txBody>
          <a:bodyPr/>
          <a:lstStyle/>
          <a:p>
            <a:r>
              <a:rPr lang="en-US" dirty="0"/>
              <a:t>Sample from the Rubric</a:t>
            </a:r>
          </a:p>
        </p:txBody>
      </p:sp>
      <p:pic>
        <p:nvPicPr>
          <p:cNvPr id="3" name="Picture 2" descr="A screenshot of a computer&#10;&#10;Description automatically generated">
            <a:extLst>
              <a:ext uri="{FF2B5EF4-FFF2-40B4-BE49-F238E27FC236}">
                <a16:creationId xmlns:a16="http://schemas.microsoft.com/office/drawing/2014/main" id="{D950525B-2D0E-4897-AB7D-719C72026D90}"/>
              </a:ext>
            </a:extLst>
          </p:cNvPr>
          <p:cNvPicPr>
            <a:picLocks noChangeAspect="1"/>
          </p:cNvPicPr>
          <p:nvPr/>
        </p:nvPicPr>
        <p:blipFill rotWithShape="1">
          <a:blip r:embed="rId2">
            <a:extLst>
              <a:ext uri="{28A0092B-C50C-407E-A947-70E740481C1C}">
                <a14:useLocalDpi xmlns:a14="http://schemas.microsoft.com/office/drawing/2010/main" val="0"/>
              </a:ext>
            </a:extLst>
          </a:blip>
          <a:srcRect l="5425" t="61111" r="3987" b="11112"/>
          <a:stretch/>
        </p:blipFill>
        <p:spPr>
          <a:xfrm>
            <a:off x="251460" y="1714500"/>
            <a:ext cx="8641080" cy="3429000"/>
          </a:xfrm>
          <a:prstGeom prst="rect">
            <a:avLst/>
          </a:prstGeom>
        </p:spPr>
      </p:pic>
      <p:sp>
        <p:nvSpPr>
          <p:cNvPr id="4" name="TextBox 3">
            <a:extLst>
              <a:ext uri="{FF2B5EF4-FFF2-40B4-BE49-F238E27FC236}">
                <a16:creationId xmlns:a16="http://schemas.microsoft.com/office/drawing/2014/main" id="{41A665C0-95E8-45BB-BA3E-CF3E454980FD}"/>
              </a:ext>
            </a:extLst>
          </p:cNvPr>
          <p:cNvSpPr txBox="1"/>
          <p:nvPr/>
        </p:nvSpPr>
        <p:spPr>
          <a:xfrm>
            <a:off x="381000" y="5171404"/>
            <a:ext cx="8641080" cy="1077218"/>
          </a:xfrm>
          <a:prstGeom prst="rect">
            <a:avLst/>
          </a:prstGeom>
          <a:noFill/>
        </p:spPr>
        <p:txBody>
          <a:bodyPr wrap="square" rtlCol="0">
            <a:spAutoFit/>
          </a:bodyPr>
          <a:lstStyle/>
          <a:p>
            <a:r>
              <a:rPr lang="en-US" sz="1600" dirty="0"/>
              <a:t>This is Requirement #5. The Cadet Sergeant Major is responsible for answering this requirement.</a:t>
            </a:r>
          </a:p>
          <a:p>
            <a:pPr marL="285750" indent="-285750">
              <a:buFont typeface="Arial" panose="020B0604020202020204" pitchFamily="34" charset="0"/>
              <a:buChar char="•"/>
            </a:pPr>
            <a:r>
              <a:rPr lang="en-US" sz="1600" dirty="0"/>
              <a:t>For each level of grade, Superior thru Unsatisfactory, it describes what the unit must have done.</a:t>
            </a:r>
          </a:p>
          <a:p>
            <a:pPr marL="285750" indent="-285750">
              <a:buFont typeface="Arial" panose="020B0604020202020204" pitchFamily="34" charset="0"/>
              <a:buChar char="•"/>
            </a:pPr>
            <a:r>
              <a:rPr lang="en-US" sz="1600" dirty="0"/>
              <a:t>The unit must provide proof/evidence of completion (i.e. a Roster of cadets who participated in each parade the unit has marched in)</a:t>
            </a:r>
          </a:p>
        </p:txBody>
      </p:sp>
    </p:spTree>
    <p:extLst>
      <p:ext uri="{BB962C8B-B14F-4D97-AF65-F5344CB8AC3E}">
        <p14:creationId xmlns:p14="http://schemas.microsoft.com/office/powerpoint/2010/main" val="128065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2D51FA94-C072-41FC-BF22-8C8C03676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3" cy="6858000"/>
          </a:xfrm>
          <a:prstGeom prst="rect">
            <a:avLst/>
          </a:prstGeom>
          <a:ln>
            <a:solidFill>
              <a:schemeClr val="tx1"/>
            </a:solidFill>
          </a:ln>
        </p:spPr>
      </p:pic>
      <p:sp>
        <p:nvSpPr>
          <p:cNvPr id="4" name="Title 3">
            <a:extLst>
              <a:ext uri="{FF2B5EF4-FFF2-40B4-BE49-F238E27FC236}">
                <a16:creationId xmlns:a16="http://schemas.microsoft.com/office/drawing/2014/main" id="{3A85A2B4-9D16-4EC3-9C54-B0610DF48306}"/>
              </a:ext>
            </a:extLst>
          </p:cNvPr>
          <p:cNvSpPr>
            <a:spLocks noGrp="1"/>
          </p:cNvSpPr>
          <p:nvPr>
            <p:ph type="title"/>
          </p:nvPr>
        </p:nvSpPr>
        <p:spPr>
          <a:xfrm rot="16200000">
            <a:off x="-1866900" y="3619500"/>
            <a:ext cx="5334000" cy="1143000"/>
          </a:xfrm>
        </p:spPr>
        <p:txBody>
          <a:bodyPr/>
          <a:lstStyle/>
          <a:p>
            <a:r>
              <a:rPr lang="en-US" dirty="0"/>
              <a:t>Form 15 – AGI Report</a:t>
            </a:r>
          </a:p>
        </p:txBody>
      </p:sp>
    </p:spTree>
    <p:extLst>
      <p:ext uri="{BB962C8B-B14F-4D97-AF65-F5344CB8AC3E}">
        <p14:creationId xmlns:p14="http://schemas.microsoft.com/office/powerpoint/2010/main" val="310857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5A2B4-9D16-4EC3-9C54-B0610DF48306}"/>
              </a:ext>
            </a:extLst>
          </p:cNvPr>
          <p:cNvSpPr>
            <a:spLocks noGrp="1"/>
          </p:cNvSpPr>
          <p:nvPr>
            <p:ph type="title"/>
          </p:nvPr>
        </p:nvSpPr>
        <p:spPr>
          <a:xfrm rot="16200000">
            <a:off x="-1866900" y="3619500"/>
            <a:ext cx="5334000" cy="1143000"/>
          </a:xfrm>
        </p:spPr>
        <p:txBody>
          <a:bodyPr/>
          <a:lstStyle/>
          <a:p>
            <a:r>
              <a:rPr lang="en-US" dirty="0"/>
              <a:t>Form 15 – AGI Report</a:t>
            </a:r>
          </a:p>
        </p:txBody>
      </p:sp>
      <p:pic>
        <p:nvPicPr>
          <p:cNvPr id="5" name="Picture 4" descr="A screenshot of a cell phone&#10;&#10;Description automatically generated">
            <a:extLst>
              <a:ext uri="{FF2B5EF4-FFF2-40B4-BE49-F238E27FC236}">
                <a16:creationId xmlns:a16="http://schemas.microsoft.com/office/drawing/2014/main" id="{1135F584-6A63-45D7-9BC3-E6B8BA3A7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3" cy="6858000"/>
          </a:xfrm>
          <a:prstGeom prst="rect">
            <a:avLst/>
          </a:prstGeom>
          <a:ln>
            <a:solidFill>
              <a:schemeClr val="tx1"/>
            </a:solidFill>
          </a:ln>
        </p:spPr>
      </p:pic>
    </p:spTree>
    <p:extLst>
      <p:ext uri="{BB962C8B-B14F-4D97-AF65-F5344CB8AC3E}">
        <p14:creationId xmlns:p14="http://schemas.microsoft.com/office/powerpoint/2010/main" val="380740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5A2B4-9D16-4EC3-9C54-B0610DF48306}"/>
              </a:ext>
            </a:extLst>
          </p:cNvPr>
          <p:cNvSpPr>
            <a:spLocks noGrp="1"/>
          </p:cNvSpPr>
          <p:nvPr>
            <p:ph type="title"/>
          </p:nvPr>
        </p:nvSpPr>
        <p:spPr>
          <a:xfrm rot="16200000">
            <a:off x="-1866900" y="3619500"/>
            <a:ext cx="5334000" cy="1143000"/>
          </a:xfrm>
        </p:spPr>
        <p:txBody>
          <a:bodyPr/>
          <a:lstStyle/>
          <a:p>
            <a:r>
              <a:rPr lang="en-US" dirty="0"/>
              <a:t>Form 15 – AGI Report</a:t>
            </a:r>
          </a:p>
        </p:txBody>
      </p:sp>
      <p:pic>
        <p:nvPicPr>
          <p:cNvPr id="5" name="Picture 4" descr="A screenshot of a cell phone&#10;&#10;Description automatically generated">
            <a:extLst>
              <a:ext uri="{FF2B5EF4-FFF2-40B4-BE49-F238E27FC236}">
                <a16:creationId xmlns:a16="http://schemas.microsoft.com/office/drawing/2014/main" id="{0249007F-77B4-4AAE-9FD5-5CF6DF08C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3" cy="6858000"/>
          </a:xfrm>
          <a:prstGeom prst="rect">
            <a:avLst/>
          </a:prstGeom>
          <a:ln>
            <a:solidFill>
              <a:schemeClr val="tx1"/>
            </a:solidFill>
          </a:ln>
        </p:spPr>
      </p:pic>
    </p:spTree>
    <p:extLst>
      <p:ext uri="{BB962C8B-B14F-4D97-AF65-F5344CB8AC3E}">
        <p14:creationId xmlns:p14="http://schemas.microsoft.com/office/powerpoint/2010/main" val="1893156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5A2B4-9D16-4EC3-9C54-B0610DF48306}"/>
              </a:ext>
            </a:extLst>
          </p:cNvPr>
          <p:cNvSpPr>
            <a:spLocks noGrp="1"/>
          </p:cNvSpPr>
          <p:nvPr>
            <p:ph type="title"/>
          </p:nvPr>
        </p:nvSpPr>
        <p:spPr>
          <a:xfrm rot="16200000">
            <a:off x="-1866900" y="3619500"/>
            <a:ext cx="5334000" cy="1143000"/>
          </a:xfrm>
        </p:spPr>
        <p:txBody>
          <a:bodyPr/>
          <a:lstStyle/>
          <a:p>
            <a:r>
              <a:rPr lang="en-US" dirty="0"/>
              <a:t>Form 15 – AGI Report</a:t>
            </a:r>
          </a:p>
        </p:txBody>
      </p:sp>
      <p:pic>
        <p:nvPicPr>
          <p:cNvPr id="5" name="Picture 4" descr="A screenshot of a cell phone&#10;&#10;Description automatically generated">
            <a:extLst>
              <a:ext uri="{FF2B5EF4-FFF2-40B4-BE49-F238E27FC236}">
                <a16:creationId xmlns:a16="http://schemas.microsoft.com/office/drawing/2014/main" id="{438848C6-779F-4078-828D-75AB3D33D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3" cy="6858000"/>
          </a:xfrm>
          <a:prstGeom prst="rect">
            <a:avLst/>
          </a:prstGeom>
          <a:ln>
            <a:solidFill>
              <a:schemeClr val="tx1"/>
            </a:solidFill>
          </a:ln>
        </p:spPr>
      </p:pic>
    </p:spTree>
    <p:extLst>
      <p:ext uri="{BB962C8B-B14F-4D97-AF65-F5344CB8AC3E}">
        <p14:creationId xmlns:p14="http://schemas.microsoft.com/office/powerpoint/2010/main" val="260216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5A2B4-9D16-4EC3-9C54-B0610DF48306}"/>
              </a:ext>
            </a:extLst>
          </p:cNvPr>
          <p:cNvSpPr>
            <a:spLocks noGrp="1"/>
          </p:cNvSpPr>
          <p:nvPr>
            <p:ph type="title"/>
          </p:nvPr>
        </p:nvSpPr>
        <p:spPr>
          <a:xfrm rot="16200000">
            <a:off x="-1866900" y="3619500"/>
            <a:ext cx="5334000" cy="1143000"/>
          </a:xfrm>
        </p:spPr>
        <p:txBody>
          <a:bodyPr/>
          <a:lstStyle/>
          <a:p>
            <a:r>
              <a:rPr lang="en-US" dirty="0"/>
              <a:t>Form 15 – AGI Report</a:t>
            </a:r>
          </a:p>
        </p:txBody>
      </p:sp>
      <p:pic>
        <p:nvPicPr>
          <p:cNvPr id="5" name="Picture 4" descr="A screenshot of a cell phone&#10;&#10;Description automatically generated">
            <a:extLst>
              <a:ext uri="{FF2B5EF4-FFF2-40B4-BE49-F238E27FC236}">
                <a16:creationId xmlns:a16="http://schemas.microsoft.com/office/drawing/2014/main" id="{1C0CC2E1-70BA-4947-AC53-8C5DA9914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3" cy="6858000"/>
          </a:xfrm>
          <a:prstGeom prst="rect">
            <a:avLst/>
          </a:prstGeom>
          <a:ln>
            <a:solidFill>
              <a:schemeClr val="tx1"/>
            </a:solidFill>
          </a:ln>
        </p:spPr>
      </p:pic>
    </p:spTree>
    <p:extLst>
      <p:ext uri="{BB962C8B-B14F-4D97-AF65-F5344CB8AC3E}">
        <p14:creationId xmlns:p14="http://schemas.microsoft.com/office/powerpoint/2010/main" val="55023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5A2B4-9D16-4EC3-9C54-B0610DF48306}"/>
              </a:ext>
            </a:extLst>
          </p:cNvPr>
          <p:cNvSpPr>
            <a:spLocks noGrp="1"/>
          </p:cNvSpPr>
          <p:nvPr>
            <p:ph type="title"/>
          </p:nvPr>
        </p:nvSpPr>
        <p:spPr>
          <a:xfrm rot="16200000">
            <a:off x="-1866900" y="3619500"/>
            <a:ext cx="5334000" cy="1143000"/>
          </a:xfrm>
        </p:spPr>
        <p:txBody>
          <a:bodyPr/>
          <a:lstStyle/>
          <a:p>
            <a:r>
              <a:rPr lang="en-US" dirty="0"/>
              <a:t>Form 15 – AGI Report</a:t>
            </a:r>
          </a:p>
        </p:txBody>
      </p:sp>
      <p:pic>
        <p:nvPicPr>
          <p:cNvPr id="5" name="Picture 4" descr="A screenshot of a cell phone&#10;&#10;Description automatically generated">
            <a:extLst>
              <a:ext uri="{FF2B5EF4-FFF2-40B4-BE49-F238E27FC236}">
                <a16:creationId xmlns:a16="http://schemas.microsoft.com/office/drawing/2014/main" id="{171423F9-BE38-4DD7-9ACE-13145B8A5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3" cy="6858000"/>
          </a:xfrm>
          <a:prstGeom prst="rect">
            <a:avLst/>
          </a:prstGeom>
          <a:ln>
            <a:solidFill>
              <a:schemeClr val="tx1"/>
            </a:solidFill>
          </a:ln>
        </p:spPr>
      </p:pic>
    </p:spTree>
    <p:extLst>
      <p:ext uri="{BB962C8B-B14F-4D97-AF65-F5344CB8AC3E}">
        <p14:creationId xmlns:p14="http://schemas.microsoft.com/office/powerpoint/2010/main" val="273212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BD38-6EF5-4337-9C28-B088AA928FF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74ECE2F-630C-4E18-B4C0-3B300F3E6C6A}"/>
              </a:ext>
            </a:extLst>
          </p:cNvPr>
          <p:cNvSpPr>
            <a:spLocks noGrp="1"/>
          </p:cNvSpPr>
          <p:nvPr>
            <p:ph idx="1"/>
          </p:nvPr>
        </p:nvSpPr>
        <p:spPr/>
        <p:txBody>
          <a:bodyPr>
            <a:normAutofit/>
          </a:bodyPr>
          <a:lstStyle/>
          <a:p>
            <a:pPr marL="457200">
              <a:lnSpc>
                <a:spcPct val="120000"/>
              </a:lnSpc>
              <a:tabLst>
                <a:tab pos="1260475" algn="l"/>
              </a:tabLst>
            </a:pPr>
            <a:r>
              <a:rPr lang="en-US" dirty="0">
                <a:hlinkClick r:id="rId2" action="ppaction://hlinksldjump"/>
              </a:rPr>
              <a:t>B1. Personnel (S-1) Regulations</a:t>
            </a:r>
            <a:endParaRPr lang="en-US" dirty="0"/>
          </a:p>
          <a:p>
            <a:pPr marL="457200">
              <a:lnSpc>
                <a:spcPct val="120000"/>
              </a:lnSpc>
              <a:tabLst>
                <a:tab pos="1260475" algn="l"/>
              </a:tabLst>
            </a:pPr>
            <a:r>
              <a:rPr lang="en-US" dirty="0">
                <a:hlinkClick r:id="rId3" action="ppaction://hlinksldjump"/>
              </a:rPr>
              <a:t>B2. Safety (S-2) Regulations </a:t>
            </a:r>
            <a:endParaRPr lang="en-US" dirty="0"/>
          </a:p>
          <a:p>
            <a:pPr marL="457200">
              <a:lnSpc>
                <a:spcPct val="120000"/>
              </a:lnSpc>
              <a:tabLst>
                <a:tab pos="1260475" algn="l"/>
              </a:tabLst>
            </a:pPr>
            <a:r>
              <a:rPr lang="en-US" dirty="0">
                <a:hlinkClick r:id="rId4" action="ppaction://hlinksldjump"/>
              </a:rPr>
              <a:t>B3. Operations (S-3) Regulations</a:t>
            </a:r>
            <a:endParaRPr lang="en-US" dirty="0">
              <a:hlinkClick r:id="rId5" action="ppaction://hlinksldjump"/>
            </a:endParaRPr>
          </a:p>
          <a:p>
            <a:pPr marL="457200">
              <a:lnSpc>
                <a:spcPct val="120000"/>
              </a:lnSpc>
              <a:tabLst>
                <a:tab pos="1260475" algn="l"/>
              </a:tabLst>
            </a:pPr>
            <a:r>
              <a:rPr lang="en-US" dirty="0">
                <a:hlinkClick r:id="rId5" action="ppaction://hlinksldjump"/>
              </a:rPr>
              <a:t>B4. Logistics Regulations </a:t>
            </a:r>
            <a:endParaRPr lang="en-US" dirty="0"/>
          </a:p>
          <a:p>
            <a:pPr marL="457200">
              <a:lnSpc>
                <a:spcPct val="120000"/>
              </a:lnSpc>
              <a:tabLst>
                <a:tab pos="1260475" algn="l"/>
              </a:tabLst>
            </a:pPr>
            <a:r>
              <a:rPr lang="en-US" dirty="0">
                <a:hlinkClick r:id="rId6" action="ppaction://hlinksldjump"/>
              </a:rPr>
              <a:t>B5. Civic, Public &amp; Military Affairs Regulations</a:t>
            </a:r>
            <a:endParaRPr lang="en-US" dirty="0"/>
          </a:p>
        </p:txBody>
      </p:sp>
    </p:spTree>
    <p:extLst>
      <p:ext uri="{BB962C8B-B14F-4D97-AF65-F5344CB8AC3E}">
        <p14:creationId xmlns:p14="http://schemas.microsoft.com/office/powerpoint/2010/main" val="340116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5A2B4-9D16-4EC3-9C54-B0610DF48306}"/>
              </a:ext>
            </a:extLst>
          </p:cNvPr>
          <p:cNvSpPr>
            <a:spLocks noGrp="1"/>
          </p:cNvSpPr>
          <p:nvPr>
            <p:ph type="title"/>
          </p:nvPr>
        </p:nvSpPr>
        <p:spPr>
          <a:xfrm rot="16200000">
            <a:off x="-1866900" y="3619500"/>
            <a:ext cx="5334000" cy="1143000"/>
          </a:xfrm>
        </p:spPr>
        <p:txBody>
          <a:bodyPr/>
          <a:lstStyle/>
          <a:p>
            <a:r>
              <a:rPr lang="en-US" dirty="0"/>
              <a:t>Form 15 – AGI Report</a:t>
            </a:r>
          </a:p>
        </p:txBody>
      </p:sp>
      <p:pic>
        <p:nvPicPr>
          <p:cNvPr id="5" name="Picture 4" descr="A screenshot of a cell phone&#10;&#10;Description automatically generated">
            <a:extLst>
              <a:ext uri="{FF2B5EF4-FFF2-40B4-BE49-F238E27FC236}">
                <a16:creationId xmlns:a16="http://schemas.microsoft.com/office/drawing/2014/main" id="{D45C7DC7-5A52-418F-AA18-24C4FC86E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3" cy="6858000"/>
          </a:xfrm>
          <a:prstGeom prst="rect">
            <a:avLst/>
          </a:prstGeom>
          <a:ln>
            <a:solidFill>
              <a:schemeClr val="tx1"/>
            </a:solidFill>
          </a:ln>
        </p:spPr>
      </p:pic>
    </p:spTree>
    <p:extLst>
      <p:ext uri="{BB962C8B-B14F-4D97-AF65-F5344CB8AC3E}">
        <p14:creationId xmlns:p14="http://schemas.microsoft.com/office/powerpoint/2010/main" val="321856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5A2B4-9D16-4EC3-9C54-B0610DF48306}"/>
              </a:ext>
            </a:extLst>
          </p:cNvPr>
          <p:cNvSpPr>
            <a:spLocks noGrp="1"/>
          </p:cNvSpPr>
          <p:nvPr>
            <p:ph type="title"/>
          </p:nvPr>
        </p:nvSpPr>
        <p:spPr>
          <a:xfrm rot="16200000">
            <a:off x="-1866900" y="3619500"/>
            <a:ext cx="5334000" cy="1143000"/>
          </a:xfrm>
        </p:spPr>
        <p:txBody>
          <a:bodyPr/>
          <a:lstStyle/>
          <a:p>
            <a:r>
              <a:rPr lang="en-US" dirty="0"/>
              <a:t>Form 15 – AGI Report</a:t>
            </a:r>
          </a:p>
        </p:txBody>
      </p:sp>
      <p:pic>
        <p:nvPicPr>
          <p:cNvPr id="3" name="Picture 2" descr="A screenshot of a cell phone&#10;&#10;Description automatically generated">
            <a:extLst>
              <a:ext uri="{FF2B5EF4-FFF2-40B4-BE49-F238E27FC236}">
                <a16:creationId xmlns:a16="http://schemas.microsoft.com/office/drawing/2014/main" id="{11DB9BC0-508B-4B06-B232-3A3271C08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3" cy="6858000"/>
          </a:xfrm>
          <a:prstGeom prst="rect">
            <a:avLst/>
          </a:prstGeom>
          <a:ln>
            <a:solidFill>
              <a:schemeClr val="tx1"/>
            </a:solidFill>
          </a:ln>
        </p:spPr>
      </p:pic>
    </p:spTree>
    <p:extLst>
      <p:ext uri="{BB962C8B-B14F-4D97-AF65-F5344CB8AC3E}">
        <p14:creationId xmlns:p14="http://schemas.microsoft.com/office/powerpoint/2010/main" val="105555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98B0D3-B50D-4653-A6AF-32D5040086DB}"/>
              </a:ext>
            </a:extLst>
          </p:cNvPr>
          <p:cNvSpPr>
            <a:spLocks noGrp="1"/>
          </p:cNvSpPr>
          <p:nvPr>
            <p:ph type="title"/>
          </p:nvPr>
        </p:nvSpPr>
        <p:spPr>
          <a:xfrm rot="16200000">
            <a:off x="-1960808" y="3581400"/>
            <a:ext cx="5105400" cy="1143000"/>
          </a:xfrm>
        </p:spPr>
        <p:txBody>
          <a:bodyPr>
            <a:noAutofit/>
          </a:bodyPr>
          <a:lstStyle/>
          <a:p>
            <a:r>
              <a:rPr lang="en-US" sz="3600" dirty="0"/>
              <a:t>Command &amp; Staff Briefing</a:t>
            </a:r>
          </a:p>
        </p:txBody>
      </p:sp>
      <p:pic>
        <p:nvPicPr>
          <p:cNvPr id="3" name="Picture 2" descr="A screenshot of a cell phone&#10;&#10;Description automatically generated">
            <a:extLst>
              <a:ext uri="{FF2B5EF4-FFF2-40B4-BE49-F238E27FC236}">
                <a16:creationId xmlns:a16="http://schemas.microsoft.com/office/drawing/2014/main" id="{1C81728F-47D4-4F33-821F-9FC19434E03C}"/>
              </a:ext>
            </a:extLst>
          </p:cNvPr>
          <p:cNvPicPr>
            <a:picLocks noChangeAspect="1"/>
          </p:cNvPicPr>
          <p:nvPr/>
        </p:nvPicPr>
        <p:blipFill rotWithShape="1">
          <a:blip r:embed="rId2">
            <a:extLst>
              <a:ext uri="{28A0092B-C50C-407E-A947-70E740481C1C}">
                <a14:useLocalDpi xmlns:a14="http://schemas.microsoft.com/office/drawing/2010/main" val="0"/>
              </a:ext>
            </a:extLst>
          </a:blip>
          <a:srcRect b="32222"/>
          <a:stretch/>
        </p:blipFill>
        <p:spPr>
          <a:xfrm>
            <a:off x="1922318" y="0"/>
            <a:ext cx="7123734" cy="6248400"/>
          </a:xfrm>
          <a:prstGeom prst="rect">
            <a:avLst/>
          </a:prstGeom>
          <a:ln>
            <a:noFill/>
          </a:ln>
        </p:spPr>
      </p:pic>
      <p:pic>
        <p:nvPicPr>
          <p:cNvPr id="7" name="Picture 6" descr="A screenshot of a cell phone&#10;&#10;Description automatically generated">
            <a:extLst>
              <a:ext uri="{FF2B5EF4-FFF2-40B4-BE49-F238E27FC236}">
                <a16:creationId xmlns:a16="http://schemas.microsoft.com/office/drawing/2014/main" id="{E0C4893E-A763-4849-8F1C-FB3B0F0DE2E4}"/>
              </a:ext>
            </a:extLst>
          </p:cNvPr>
          <p:cNvPicPr>
            <a:picLocks noChangeAspect="1"/>
          </p:cNvPicPr>
          <p:nvPr/>
        </p:nvPicPr>
        <p:blipFill rotWithShape="1">
          <a:blip r:embed="rId2">
            <a:extLst>
              <a:ext uri="{28A0092B-C50C-407E-A947-70E740481C1C}">
                <a14:useLocalDpi xmlns:a14="http://schemas.microsoft.com/office/drawing/2010/main" val="0"/>
              </a:ext>
            </a:extLst>
          </a:blip>
          <a:srcRect t="91111"/>
          <a:stretch/>
        </p:blipFill>
        <p:spPr>
          <a:xfrm>
            <a:off x="1922318" y="6248400"/>
            <a:ext cx="5299363" cy="609600"/>
          </a:xfrm>
          <a:prstGeom prst="rect">
            <a:avLst/>
          </a:prstGeom>
          <a:ln>
            <a:noFill/>
          </a:ln>
        </p:spPr>
      </p:pic>
    </p:spTree>
    <p:extLst>
      <p:ext uri="{BB962C8B-B14F-4D97-AF65-F5344CB8AC3E}">
        <p14:creationId xmlns:p14="http://schemas.microsoft.com/office/powerpoint/2010/main" val="1552951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1828800"/>
            <a:ext cx="8229600" cy="4525963"/>
          </a:xfrm>
        </p:spPr>
        <p:txBody>
          <a:bodyPr>
            <a:normAutofit fontScale="62500" lnSpcReduction="20000"/>
          </a:bodyPr>
          <a:lstStyle/>
          <a:p>
            <a:pPr marL="514350" indent="-514350">
              <a:buFont typeface="+mj-lt"/>
              <a:buAutoNum type="arabicPeriod"/>
            </a:pPr>
            <a:r>
              <a:rPr lang="en-US" dirty="0"/>
              <a:t>What regulation tells you about the Strength &amp; Activity Report?</a:t>
            </a:r>
          </a:p>
          <a:p>
            <a:pPr marL="514350" indent="-514350">
              <a:buFont typeface="+mj-lt"/>
              <a:buAutoNum type="arabicPeriod"/>
            </a:pPr>
            <a:endParaRPr lang="en-US" dirty="0"/>
          </a:p>
          <a:p>
            <a:pPr marL="514350" indent="-514350">
              <a:buFont typeface="+mj-lt"/>
              <a:buAutoNum type="arabicPeriod"/>
            </a:pPr>
            <a:r>
              <a:rPr lang="en-US" dirty="0"/>
              <a:t>Of the actions listed, which goes into an order, and which into a permanent order?</a:t>
            </a:r>
          </a:p>
          <a:p>
            <a:pPr marL="857250" lvl="1" indent="-457200">
              <a:buFont typeface="Wingdings" panose="05000000000000000000" pitchFamily="2" charset="2"/>
              <a:buChar char="§"/>
            </a:pPr>
            <a:r>
              <a:rPr lang="en-US" dirty="0"/>
              <a:t>A promotion</a:t>
            </a:r>
          </a:p>
          <a:p>
            <a:pPr marL="857250" lvl="1" indent="-457200">
              <a:buFont typeface="Wingdings" panose="05000000000000000000" pitchFamily="2" charset="2"/>
              <a:buChar char="§"/>
            </a:pPr>
            <a:r>
              <a:rPr lang="en-US" dirty="0"/>
              <a:t>The award of a ribbon</a:t>
            </a:r>
          </a:p>
          <a:p>
            <a:pPr marL="857250" lvl="1" indent="-457200">
              <a:buFont typeface="Wingdings" panose="05000000000000000000" pitchFamily="2" charset="2"/>
              <a:buChar char="§"/>
            </a:pPr>
            <a:r>
              <a:rPr lang="en-US" dirty="0"/>
              <a:t>An appointment to a staff job</a:t>
            </a:r>
          </a:p>
          <a:p>
            <a:pPr marL="857250" lvl="1" indent="-457200">
              <a:buFont typeface="Wingdings" panose="05000000000000000000" pitchFamily="2" charset="2"/>
              <a:buChar char="§"/>
            </a:pPr>
            <a:r>
              <a:rPr lang="en-US" dirty="0"/>
              <a:t>The award of an Honor Cadet badge</a:t>
            </a:r>
          </a:p>
          <a:p>
            <a:pPr marL="857250" lvl="1" indent="-457200">
              <a:buFont typeface="Wingdings" panose="05000000000000000000" pitchFamily="2" charset="2"/>
              <a:buChar char="§"/>
            </a:pPr>
            <a:r>
              <a:rPr lang="en-US" dirty="0"/>
              <a:t>Eligibility to wear the red beret</a:t>
            </a:r>
          </a:p>
          <a:p>
            <a:pPr marL="514350" indent="-514350">
              <a:buFont typeface="+mj-lt"/>
              <a:buAutoNum type="arabicPeriod"/>
            </a:pPr>
            <a:endParaRPr lang="en-US" dirty="0"/>
          </a:p>
          <a:p>
            <a:pPr marL="514350" indent="-514350">
              <a:buFont typeface="+mj-lt"/>
              <a:buAutoNum type="arabicPeriod"/>
            </a:pPr>
            <a:r>
              <a:rPr lang="en-US" dirty="0"/>
              <a:t>Where are the standards for each area inspected during the AGI found?</a:t>
            </a:r>
          </a:p>
          <a:p>
            <a:pPr marL="514350" indent="-514350">
              <a:buFont typeface="+mj-lt"/>
              <a:buAutoNum type="arabicPeriod"/>
            </a:pPr>
            <a:endParaRPr lang="en-US" dirty="0"/>
          </a:p>
          <a:p>
            <a:pPr marL="514350" indent="-514350">
              <a:buFont typeface="+mj-lt"/>
              <a:buAutoNum type="arabicPeriod"/>
            </a:pPr>
            <a:r>
              <a:rPr lang="en-US" dirty="0"/>
              <a:t>How do you know what to put in your Command and Staff Briefing for the AGI?</a:t>
            </a:r>
          </a:p>
          <a:p>
            <a:pPr lvl="1"/>
            <a:endParaRPr lang="en-US" dirty="0"/>
          </a:p>
        </p:txBody>
      </p:sp>
    </p:spTree>
    <p:extLst>
      <p:ext uri="{BB962C8B-B14F-4D97-AF65-F5344CB8AC3E}">
        <p14:creationId xmlns:p14="http://schemas.microsoft.com/office/powerpoint/2010/main" val="332331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514600"/>
            <a:ext cx="7772400" cy="1143000"/>
          </a:xfrm>
        </p:spPr>
        <p:txBody>
          <a:bodyPr>
            <a:normAutofit/>
          </a:bodyPr>
          <a:lstStyle/>
          <a:p>
            <a:r>
              <a:rPr lang="en-US" dirty="0"/>
              <a:t>Safety (S-2) Regulations</a:t>
            </a:r>
          </a:p>
        </p:txBody>
      </p:sp>
      <p:sp>
        <p:nvSpPr>
          <p:cNvPr id="2" name="Rectangle 1"/>
          <p:cNvSpPr/>
          <p:nvPr/>
        </p:nvSpPr>
        <p:spPr>
          <a:xfrm>
            <a:off x="762000" y="4343400"/>
            <a:ext cx="6629400" cy="2215222"/>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6"/>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2-1 to oversee the Unit Safety Program and prepare/implement Risk Management Worksheets for cadet activities</a:t>
            </a:r>
          </a:p>
          <a:p>
            <a:pPr marL="342900" marR="0" lvl="0" indent="-342900">
              <a:lnSpc>
                <a:spcPct val="107000"/>
              </a:lnSpc>
              <a:spcBef>
                <a:spcPts val="0"/>
              </a:spcBef>
              <a:spcAft>
                <a:spcPts val="0"/>
              </a:spcAft>
              <a:buFont typeface="+mj-lt"/>
              <a:buAutoNum type="arabicPeriod" startAt="6"/>
            </a:pPr>
            <a:r>
              <a:rPr lang="en-US" dirty="0">
                <a:latin typeface="Calibri" panose="020F0502020204030204" pitchFamily="34" charset="0"/>
                <a:ea typeface="Times New Roman" panose="02020603050405020304" pitchFamily="18" charset="0"/>
                <a:cs typeface="Times New Roman" panose="02020603050405020304" pitchFamily="18" charset="0"/>
              </a:rPr>
              <a:t>Identify the 3 CACC Environmental Principles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Identify the rules and standards from CR 2-1 that apply to Cadets and Commandants regarding Cadet Protection</a:t>
            </a:r>
          </a:p>
          <a:p>
            <a:pPr lvl="0">
              <a:lnSpc>
                <a:spcPct val="120000"/>
              </a:lnSpc>
              <a:tabLst>
                <a:tab pos="465138" algn="l"/>
              </a:tabLst>
            </a:pPr>
            <a:endParaRPr lang="en-US" sz="2000" i="1" dirty="0">
              <a:solidFill>
                <a:schemeClr val="bg1">
                  <a:lumMod val="50000"/>
                </a:schemeClr>
              </a:solidFill>
            </a:endParaRPr>
          </a:p>
        </p:txBody>
      </p:sp>
    </p:spTree>
    <p:extLst>
      <p:ext uri="{BB962C8B-B14F-4D97-AF65-F5344CB8AC3E}">
        <p14:creationId xmlns:p14="http://schemas.microsoft.com/office/powerpoint/2010/main" val="1464689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19078-0270-4883-9426-F8A3D4487211}"/>
              </a:ext>
            </a:extLst>
          </p:cNvPr>
          <p:cNvSpPr>
            <a:spLocks noGrp="1"/>
          </p:cNvSpPr>
          <p:nvPr>
            <p:ph type="title"/>
          </p:nvPr>
        </p:nvSpPr>
        <p:spPr/>
        <p:txBody>
          <a:bodyPr/>
          <a:lstStyle/>
          <a:p>
            <a:r>
              <a:rPr lang="en-US" dirty="0"/>
              <a:t>Safety Regulations</a:t>
            </a:r>
          </a:p>
        </p:txBody>
      </p:sp>
      <p:sp>
        <p:nvSpPr>
          <p:cNvPr id="5" name="Content Placeholder 4">
            <a:extLst>
              <a:ext uri="{FF2B5EF4-FFF2-40B4-BE49-F238E27FC236}">
                <a16:creationId xmlns:a16="http://schemas.microsoft.com/office/drawing/2014/main" id="{711FC111-E363-40F1-84B7-3870BC00B523}"/>
              </a:ext>
            </a:extLst>
          </p:cNvPr>
          <p:cNvSpPr>
            <a:spLocks noGrp="1"/>
          </p:cNvSpPr>
          <p:nvPr>
            <p:ph idx="1"/>
          </p:nvPr>
        </p:nvSpPr>
        <p:spPr>
          <a:xfrm>
            <a:off x="457200" y="1905000"/>
            <a:ext cx="8229600" cy="4191000"/>
          </a:xfrm>
        </p:spPr>
        <p:txBody>
          <a:bodyPr>
            <a:normAutofit fontScale="62500" lnSpcReduction="20000"/>
          </a:bodyPr>
          <a:lstStyle/>
          <a:p>
            <a:pPr marL="0" indent="0" algn="l" rtl="0" fontAlgn="base">
              <a:buNone/>
            </a:pPr>
            <a:r>
              <a:rPr lang="en-US" b="0" i="0" dirty="0">
                <a:solidFill>
                  <a:srgbClr val="000000"/>
                </a:solidFill>
                <a:effectLst/>
                <a:latin typeface="Times New Roman" panose="02020603050405020304" pitchFamily="18" charset="0"/>
              </a:rPr>
              <a:t> </a:t>
            </a:r>
            <a:r>
              <a:rPr lang="en-US" b="1" i="0" u="sng" dirty="0">
                <a:solidFill>
                  <a:srgbClr val="000000"/>
                </a:solidFill>
                <a:effectLst/>
                <a:latin typeface="Calibri" panose="020F0502020204030204" pitchFamily="34" charset="0"/>
              </a:rPr>
              <a:t>OBJECTIVES</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indent="0">
              <a:lnSpc>
                <a:spcPct val="107000"/>
              </a:lnSpc>
              <a:spcBef>
                <a:spcPts val="0"/>
              </a:spcBef>
              <a:spcAft>
                <a:spcPts val="0"/>
              </a:spcAft>
              <a:buNone/>
            </a:pPr>
            <a:r>
              <a:rPr lang="en-US" sz="3400" i="1" dirty="0">
                <a:latin typeface="Calibri" panose="020F0502020204030204" pitchFamily="34" charset="0"/>
                <a:cs typeface="Calibri" panose="020F0502020204030204" pitchFamily="34" charset="0"/>
              </a:rPr>
              <a:t>Cadet Leaders are able to identify where to get information about the standards required to do a staff job, S1 through S6.</a:t>
            </a:r>
          </a:p>
          <a:p>
            <a:pPr marL="0" indent="0" algn="l" rtl="0" fontAlgn="base">
              <a:buNone/>
            </a:pPr>
            <a:r>
              <a:rPr lang="en-US" sz="3400" i="1" dirty="0">
                <a:latin typeface="Calibri" panose="020F0502020204030204" pitchFamily="34" charset="0"/>
                <a:cs typeface="Calibri" panose="020F0502020204030204" pitchFamily="34" charset="0"/>
              </a:rPr>
              <a:t>​</a:t>
            </a:r>
          </a:p>
          <a:p>
            <a:pPr marL="0" indent="0" algn="l" rtl="0" fontAlgn="base">
              <a:buNone/>
            </a:pPr>
            <a:r>
              <a:rPr lang="en-US" b="1" i="0" u="sng" dirty="0">
                <a:solidFill>
                  <a:srgbClr val="000000"/>
                </a:solidFill>
                <a:effectLst/>
                <a:latin typeface="Calibri" panose="020F0502020204030204" pitchFamily="34" charset="0"/>
              </a:rPr>
              <a:t>Plan of Action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lvl="0" indent="0">
              <a:lnSpc>
                <a:spcPct val="107000"/>
              </a:lnSpc>
              <a:spcBef>
                <a:spcPts val="0"/>
              </a:spcBef>
              <a:spcAft>
                <a:spcPts val="5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2-1 to oversee the Unit Safety Program and prepare/implement Risk Management Worksheets for cadet activities</a:t>
            </a:r>
          </a:p>
          <a:p>
            <a:pPr marL="0" indent="0">
              <a:lnSpc>
                <a:spcPct val="107000"/>
              </a:lnSpc>
              <a:spcBef>
                <a:spcPts val="0"/>
              </a:spcBef>
              <a:spcAft>
                <a:spcPts val="500"/>
              </a:spcAft>
              <a:buNone/>
            </a:pPr>
            <a:r>
              <a:rPr lang="en-US" sz="2400" dirty="0">
                <a:latin typeface="Calibri" panose="020F0502020204030204" pitchFamily="34" charset="0"/>
                <a:cs typeface="Times New Roman" panose="02020603050405020304" pitchFamily="18" charset="0"/>
              </a:rPr>
              <a:t>Identify the 3 CACC Environmental Principles</a:t>
            </a:r>
          </a:p>
          <a:p>
            <a:pPr marL="0" marR="0" lvl="0" indent="0">
              <a:lnSpc>
                <a:spcPct val="107000"/>
              </a:lnSpc>
              <a:spcBef>
                <a:spcPts val="0"/>
              </a:spcBef>
              <a:spcAft>
                <a:spcPts val="5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Identify the rules and standards from CR 2-1 that apply to Cadets and Commandants regarding Cadet Protection</a:t>
            </a:r>
          </a:p>
          <a:p>
            <a:pPr marL="0" indent="0" algn="l" rtl="0" fontAlgn="base">
              <a:buNone/>
            </a:pP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r>
              <a:rPr lang="en-US" b="1" i="0" u="sng" dirty="0">
                <a:solidFill>
                  <a:srgbClr val="000000"/>
                </a:solidFill>
                <a:effectLst/>
                <a:latin typeface="Calibri" panose="020F0502020204030204" pitchFamily="34" charset="0"/>
              </a:rPr>
              <a:t>Essential Question</a:t>
            </a:r>
            <a:r>
              <a:rPr lang="en-US" b="0" i="0" u="none" strike="noStrike" dirty="0">
                <a:solidFill>
                  <a:srgbClr val="000000"/>
                </a:solidFill>
                <a:effectLst/>
                <a:latin typeface="Calibri" panose="020F0502020204030204" pitchFamily="34" charset="0"/>
              </a:rPr>
              <a:t>: How does CR 2-1 define the Risk Management process, describe environmental concerns, and establish rules that protect our cadets?</a:t>
            </a:r>
            <a:endParaRPr lang="en-US" dirty="0"/>
          </a:p>
        </p:txBody>
      </p:sp>
    </p:spTree>
    <p:extLst>
      <p:ext uri="{BB962C8B-B14F-4D97-AF65-F5344CB8AC3E}">
        <p14:creationId xmlns:p14="http://schemas.microsoft.com/office/powerpoint/2010/main" val="417224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98B0D3-B50D-4653-A6AF-32D5040086DB}"/>
              </a:ext>
            </a:extLst>
          </p:cNvPr>
          <p:cNvSpPr>
            <a:spLocks noGrp="1"/>
          </p:cNvSpPr>
          <p:nvPr>
            <p:ph type="title"/>
          </p:nvPr>
        </p:nvSpPr>
        <p:spPr/>
        <p:txBody>
          <a:bodyPr>
            <a:normAutofit fontScale="90000"/>
          </a:bodyPr>
          <a:lstStyle/>
          <a:p>
            <a:r>
              <a:rPr lang="en-US" dirty="0"/>
              <a:t>CR 2-1</a:t>
            </a:r>
            <a:br>
              <a:rPr lang="en-US" dirty="0"/>
            </a:br>
            <a:r>
              <a:rPr lang="en-US" sz="4000" dirty="0"/>
              <a:t>Safety, Risk Management, Environmental &amp; Cadet Protection</a:t>
            </a:r>
            <a:endParaRPr lang="en-US" dirty="0"/>
          </a:p>
        </p:txBody>
      </p:sp>
      <p:pic>
        <p:nvPicPr>
          <p:cNvPr id="3" name="Content Placeholder 2" descr="A picture containing bird, flower&#10;&#10;Description automatically generated">
            <a:extLst>
              <a:ext uri="{FF2B5EF4-FFF2-40B4-BE49-F238E27FC236}">
                <a16:creationId xmlns:a16="http://schemas.microsoft.com/office/drawing/2014/main" id="{FFFEE26F-253B-4A88-BEB4-AA1948C422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1828800"/>
            <a:ext cx="2971800" cy="3967255"/>
          </a:xfrm>
          <a:ln>
            <a:solidFill>
              <a:schemeClr val="tx1"/>
            </a:solidFill>
          </a:ln>
        </p:spPr>
      </p:pic>
      <p:sp>
        <p:nvSpPr>
          <p:cNvPr id="4" name="TextBox 3">
            <a:extLst>
              <a:ext uri="{FF2B5EF4-FFF2-40B4-BE49-F238E27FC236}">
                <a16:creationId xmlns:a16="http://schemas.microsoft.com/office/drawing/2014/main" id="{3E4F7BBD-9FF1-43D6-B60D-AA42DFC59623}"/>
              </a:ext>
            </a:extLst>
          </p:cNvPr>
          <p:cNvSpPr txBox="1"/>
          <p:nvPr/>
        </p:nvSpPr>
        <p:spPr>
          <a:xfrm>
            <a:off x="381000" y="1981200"/>
            <a:ext cx="40386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CR 2-1 covers a LOT of material, all SAFETY related</a:t>
            </a:r>
          </a:p>
          <a:p>
            <a:pPr marL="285750" indent="-285750">
              <a:buFont typeface="Arial" panose="020B0604020202020204" pitchFamily="34" charset="0"/>
              <a:buChar char="•"/>
            </a:pPr>
            <a:r>
              <a:rPr lang="en-US" sz="2400" dirty="0"/>
              <a:t>We need to identify hazards</a:t>
            </a:r>
          </a:p>
          <a:p>
            <a:pPr marL="285750" indent="-285750">
              <a:buFont typeface="Arial" panose="020B0604020202020204" pitchFamily="34" charset="0"/>
              <a:buChar char="•"/>
            </a:pPr>
            <a:r>
              <a:rPr lang="en-US" sz="2400" dirty="0"/>
              <a:t>We need to mitigate hazards through planning &amp; safety implementation</a:t>
            </a:r>
          </a:p>
          <a:p>
            <a:pPr marL="285750" indent="-285750">
              <a:buFont typeface="Arial" panose="020B0604020202020204" pitchFamily="34" charset="0"/>
              <a:buChar char="•"/>
            </a:pPr>
            <a:r>
              <a:rPr lang="en-US" sz="2400" dirty="0"/>
              <a:t>We need to be good STEWARDS of our environment</a:t>
            </a:r>
          </a:p>
          <a:p>
            <a:pPr marL="285750" indent="-285750">
              <a:buFont typeface="Arial" panose="020B0604020202020204" pitchFamily="34" charset="0"/>
              <a:buChar char="•"/>
            </a:pPr>
            <a:r>
              <a:rPr lang="en-US" sz="2400" dirty="0"/>
              <a:t>We need to protect our CADETS from harm</a:t>
            </a:r>
          </a:p>
        </p:txBody>
      </p:sp>
    </p:spTree>
    <p:extLst>
      <p:ext uri="{BB962C8B-B14F-4D97-AF65-F5344CB8AC3E}">
        <p14:creationId xmlns:p14="http://schemas.microsoft.com/office/powerpoint/2010/main" val="2814680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Risk Management Process</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(1) Identify hazards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 (2) Assess hazards to determine risks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 (3) Develop controls and make risk decisions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 (4) Implement controls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Calibri" panose="020F0502020204030204" pitchFamily="34" charset="0"/>
              </a:rPr>
              <a:t> (5) Supervise and Evaluate  </a:t>
            </a:r>
          </a:p>
          <a:p>
            <a:pPr marL="0" marR="0" indent="0">
              <a:lnSpc>
                <a:spcPct val="107000"/>
              </a:lnSpc>
              <a:spcBef>
                <a:spcPts val="0"/>
              </a:spcBef>
              <a:spcAft>
                <a:spcPts val="0"/>
              </a:spcAft>
              <a:buNone/>
            </a:pPr>
            <a:endParaRPr lang="en-US" sz="2400" dirty="0">
              <a:latin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400" i="1" dirty="0">
                <a:latin typeface="Calibri" panose="020F0502020204030204" pitchFamily="34" charset="0"/>
                <a:cs typeface="Calibri" panose="020F0502020204030204" pitchFamily="34" charset="0"/>
              </a:rPr>
              <a:t>Once we know what the potential hazards are, we figure out ways to reduce those risks to a reasonable level through ‘controls.’ We ensure leaders and cadets know the controls – the safety rules – and follow them. And we evaluate how it went, and how we can do better next time.</a:t>
            </a:r>
            <a:endParaRPr lang="en-US" i="1" dirty="0"/>
          </a:p>
        </p:txBody>
      </p:sp>
      <p:pic>
        <p:nvPicPr>
          <p:cNvPr id="5122" name="Picture 2" descr="See the source image">
            <a:extLst>
              <a:ext uri="{FF2B5EF4-FFF2-40B4-BE49-F238E27FC236}">
                <a16:creationId xmlns:a16="http://schemas.microsoft.com/office/drawing/2014/main" id="{0C4181EB-ECE2-4AAA-A862-1115D32E05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00200"/>
            <a:ext cx="2438400" cy="144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1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a:xfrm>
            <a:off x="1134687" y="274638"/>
            <a:ext cx="6858000" cy="1143000"/>
          </a:xfrm>
        </p:spPr>
        <p:txBody>
          <a:bodyPr anchor="ctr">
            <a:normAutofit/>
          </a:bodyPr>
          <a:lstStyle/>
          <a:p>
            <a:r>
              <a:rPr lang="en-US" dirty="0"/>
              <a:t>Assessing a Hazard</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sz="half" idx="1"/>
          </p:nvPr>
        </p:nvSpPr>
        <p:spPr>
          <a:xfrm>
            <a:off x="457200" y="1600200"/>
            <a:ext cx="4038600" cy="4525963"/>
          </a:xfrm>
        </p:spPr>
        <p:txBody>
          <a:bodyPr>
            <a:normAutofit/>
          </a:bodyPr>
          <a:lstStyle/>
          <a:p>
            <a:r>
              <a:rPr lang="en-US" dirty="0"/>
              <a:t>Probability and Severity of Hazard</a:t>
            </a:r>
          </a:p>
          <a:p>
            <a:r>
              <a:rPr lang="en-US" dirty="0"/>
              <a:t>Determine how likely the hazard might happen</a:t>
            </a:r>
          </a:p>
          <a:p>
            <a:r>
              <a:rPr lang="en-US" dirty="0"/>
              <a:t>Determine how severe the result will be</a:t>
            </a:r>
          </a:p>
          <a:p>
            <a:r>
              <a:rPr lang="en-US" dirty="0"/>
              <a:t>Put that on the chart to determine the risk</a:t>
            </a:r>
          </a:p>
          <a:p>
            <a:endParaRPr lang="en-US" dirty="0"/>
          </a:p>
        </p:txBody>
      </p:sp>
      <p:pic>
        <p:nvPicPr>
          <p:cNvPr id="7170" name="Picture 2" descr="See the source image">
            <a:extLst>
              <a:ext uri="{FF2B5EF4-FFF2-40B4-BE49-F238E27FC236}">
                <a16:creationId xmlns:a16="http://schemas.microsoft.com/office/drawing/2014/main" id="{19CC0CD0-6B4F-4927-9075-F7CC908F29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378996"/>
            <a:ext cx="4038600" cy="2968371"/>
          </a:xfrm>
          <a:prstGeom prst="rect">
            <a:avLst/>
          </a:prstGeom>
          <a:solidFill>
            <a:srgbClr val="FFFFFF"/>
          </a:solidFill>
        </p:spPr>
      </p:pic>
    </p:spTree>
    <p:extLst>
      <p:ext uri="{BB962C8B-B14F-4D97-AF65-F5344CB8AC3E}">
        <p14:creationId xmlns:p14="http://schemas.microsoft.com/office/powerpoint/2010/main" val="126495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3CA12-55D3-4B78-B108-3936FEC1835E}"/>
              </a:ext>
            </a:extLst>
          </p:cNvPr>
          <p:cNvSpPr>
            <a:spLocks noGrp="1"/>
          </p:cNvSpPr>
          <p:nvPr>
            <p:ph type="title"/>
          </p:nvPr>
        </p:nvSpPr>
        <p:spPr/>
        <p:txBody>
          <a:bodyPr/>
          <a:lstStyle/>
          <a:p>
            <a:r>
              <a:rPr lang="en-US" dirty="0"/>
              <a:t>Risk Assessment Chart</a:t>
            </a:r>
          </a:p>
        </p:txBody>
      </p:sp>
      <p:graphicFrame>
        <p:nvGraphicFramePr>
          <p:cNvPr id="7" name="Table 6">
            <a:extLst>
              <a:ext uri="{FF2B5EF4-FFF2-40B4-BE49-F238E27FC236}">
                <a16:creationId xmlns:a16="http://schemas.microsoft.com/office/drawing/2014/main" id="{AD8A4A40-494A-4DA6-B7BD-8D280F7C0F8B}"/>
              </a:ext>
            </a:extLst>
          </p:cNvPr>
          <p:cNvGraphicFramePr>
            <a:graphicFrameLocks noGrp="1"/>
          </p:cNvGraphicFramePr>
          <p:nvPr>
            <p:extLst>
              <p:ext uri="{D42A27DB-BD31-4B8C-83A1-F6EECF244321}">
                <p14:modId xmlns:p14="http://schemas.microsoft.com/office/powerpoint/2010/main" val="3979177484"/>
              </p:ext>
            </p:extLst>
          </p:nvPr>
        </p:nvGraphicFramePr>
        <p:xfrm>
          <a:off x="457200" y="1600200"/>
          <a:ext cx="8229599" cy="4571998"/>
        </p:xfrm>
        <a:graphic>
          <a:graphicData uri="http://schemas.openxmlformats.org/drawingml/2006/table">
            <a:tbl>
              <a:tblPr>
                <a:tableStyleId>{5C22544A-7EE6-4342-B048-85BDC9FD1C3A}</a:tableStyleId>
              </a:tblPr>
              <a:tblGrid>
                <a:gridCol w="2533885">
                  <a:extLst>
                    <a:ext uri="{9D8B030D-6E8A-4147-A177-3AD203B41FA5}">
                      <a16:colId xmlns:a16="http://schemas.microsoft.com/office/drawing/2014/main" val="510602000"/>
                    </a:ext>
                  </a:extLst>
                </a:gridCol>
                <a:gridCol w="1362019">
                  <a:extLst>
                    <a:ext uri="{9D8B030D-6E8A-4147-A177-3AD203B41FA5}">
                      <a16:colId xmlns:a16="http://schemas.microsoft.com/office/drawing/2014/main" val="2715804402"/>
                    </a:ext>
                  </a:extLst>
                </a:gridCol>
                <a:gridCol w="1362019">
                  <a:extLst>
                    <a:ext uri="{9D8B030D-6E8A-4147-A177-3AD203B41FA5}">
                      <a16:colId xmlns:a16="http://schemas.microsoft.com/office/drawing/2014/main" val="1317226286"/>
                    </a:ext>
                  </a:extLst>
                </a:gridCol>
                <a:gridCol w="1167444">
                  <a:extLst>
                    <a:ext uri="{9D8B030D-6E8A-4147-A177-3AD203B41FA5}">
                      <a16:colId xmlns:a16="http://schemas.microsoft.com/office/drawing/2014/main" val="2687880652"/>
                    </a:ext>
                  </a:extLst>
                </a:gridCol>
                <a:gridCol w="902116">
                  <a:extLst>
                    <a:ext uri="{9D8B030D-6E8A-4147-A177-3AD203B41FA5}">
                      <a16:colId xmlns:a16="http://schemas.microsoft.com/office/drawing/2014/main" val="4080662173"/>
                    </a:ext>
                  </a:extLst>
                </a:gridCol>
                <a:gridCol w="902116">
                  <a:extLst>
                    <a:ext uri="{9D8B030D-6E8A-4147-A177-3AD203B41FA5}">
                      <a16:colId xmlns:a16="http://schemas.microsoft.com/office/drawing/2014/main" val="2225349269"/>
                    </a:ext>
                  </a:extLst>
                </a:gridCol>
              </a:tblGrid>
              <a:tr h="707366">
                <a:tc>
                  <a:txBody>
                    <a:bodyPr/>
                    <a:lstStyle/>
                    <a:p>
                      <a:pPr algn="l" fontAlgn="ctr"/>
                      <a:r>
                        <a:rPr lang="en-US" sz="1600" u="none" strike="noStrike" dirty="0">
                          <a:effectLst/>
                        </a:rPr>
                        <a:t>PROBABILITY→                 SEVERITY↓</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FREQUENT</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LIKELY</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OCCASIONAL</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SELDOM</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UNLIKELY</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28205856"/>
                  </a:ext>
                </a:extLst>
              </a:tr>
              <a:tr h="1052422">
                <a:tc>
                  <a:txBody>
                    <a:bodyPr/>
                    <a:lstStyle/>
                    <a:p>
                      <a:pPr algn="l" fontAlgn="ctr"/>
                      <a:r>
                        <a:rPr lang="en-US" sz="1600" u="none" strike="noStrike" dirty="0">
                          <a:effectLst/>
                        </a:rPr>
                        <a:t>CATASTROPHIC                        (death/serious injury and/or environmental damage)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Extremely High</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Extremely High</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High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High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Moderate</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94065569"/>
                  </a:ext>
                </a:extLst>
              </a:tr>
              <a:tr h="1052422">
                <a:tc>
                  <a:txBody>
                    <a:bodyPr/>
                    <a:lstStyle/>
                    <a:p>
                      <a:pPr algn="l" fontAlgn="ctr"/>
                      <a:r>
                        <a:rPr lang="en-US" sz="1600" u="none" strike="noStrike">
                          <a:effectLst/>
                        </a:rPr>
                        <a:t>CRITICAL (extensive injuries and/or environmental damage)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Extremely High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High</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High</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Moderate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Low</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90123816"/>
                  </a:ext>
                </a:extLst>
              </a:tr>
              <a:tr h="1052422">
                <a:tc>
                  <a:txBody>
                    <a:bodyPr/>
                    <a:lstStyle/>
                    <a:p>
                      <a:pPr algn="l" fontAlgn="ctr"/>
                      <a:r>
                        <a:rPr lang="en-US" sz="1600" u="none" strike="noStrike">
                          <a:effectLst/>
                        </a:rPr>
                        <a:t>MARGINAL (minor injury/illness/environmental damage)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High</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Moderate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Moderate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Low</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Low</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46676055"/>
                  </a:ext>
                </a:extLst>
              </a:tr>
              <a:tr h="707366">
                <a:tc>
                  <a:txBody>
                    <a:bodyPr/>
                    <a:lstStyle/>
                    <a:p>
                      <a:pPr algn="l" fontAlgn="ctr"/>
                      <a:r>
                        <a:rPr lang="en-US" sz="1600" u="none" strike="noStrike">
                          <a:effectLst/>
                        </a:rPr>
                        <a:t>NEGLIGIBLE (first aid, very minor loss)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Moderate</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Low</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Low</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Low</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Low</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68298162"/>
                  </a:ext>
                </a:extLst>
              </a:tr>
            </a:tbl>
          </a:graphicData>
        </a:graphic>
      </p:graphicFrame>
    </p:spTree>
    <p:extLst>
      <p:ext uri="{BB962C8B-B14F-4D97-AF65-F5344CB8AC3E}">
        <p14:creationId xmlns:p14="http://schemas.microsoft.com/office/powerpoint/2010/main" val="319422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514600"/>
            <a:ext cx="7772400" cy="990600"/>
          </a:xfrm>
        </p:spPr>
        <p:txBody>
          <a:bodyPr>
            <a:normAutofit fontScale="90000"/>
          </a:bodyPr>
          <a:lstStyle/>
          <a:p>
            <a:r>
              <a:rPr lang="en-US" dirty="0"/>
              <a:t>Personnel Regulations</a:t>
            </a:r>
            <a:br>
              <a:rPr lang="en-US" dirty="0"/>
            </a:br>
            <a:br>
              <a:rPr lang="en-US" dirty="0"/>
            </a:br>
            <a:endParaRPr lang="en-US" dirty="0"/>
          </a:p>
        </p:txBody>
      </p:sp>
      <p:sp>
        <p:nvSpPr>
          <p:cNvPr id="2" name="Rectangle 1"/>
          <p:cNvSpPr/>
          <p:nvPr/>
        </p:nvSpPr>
        <p:spPr>
          <a:xfrm>
            <a:off x="914400" y="3886200"/>
            <a:ext cx="6629400" cy="2472280"/>
          </a:xfrm>
          <a:prstGeom prst="rect">
            <a:avLst/>
          </a:prstGeom>
        </p:spPr>
        <p:txBody>
          <a:bodyPr wrap="square">
            <a:spAutoFit/>
          </a:bodyPr>
          <a:lstStyle/>
          <a:p>
            <a:pPr marL="292100" marR="0">
              <a:lnSpc>
                <a:spcPct val="115000"/>
              </a:lnSpc>
              <a:spcBef>
                <a:spcPts val="0"/>
              </a:spcBef>
              <a:spcAft>
                <a:spcPts val="0"/>
              </a:spcAft>
            </a:pPr>
            <a:r>
              <a:rPr lang="en-US" sz="1800" b="1" spc="5" dirty="0">
                <a:effectLst/>
                <a:latin typeface="Calibri" panose="020F0502020204030204" pitchFamily="34" charset="0"/>
                <a:ea typeface="Calibri" panose="020F0502020204030204" pitchFamily="34" charset="0"/>
                <a:cs typeface="Calibri" panose="020F0502020204030204" pitchFamily="34" charset="0"/>
              </a:rPr>
              <a:t>Objectives</a:t>
            </a:r>
            <a:r>
              <a:rPr lang="en-US" sz="1800" spc="5"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1 to properly prepare a Strength and Activities Report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1 to prepare orders and permanent orders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1 to prepare and maintain Cadet Service Records and Personnel Files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1 to prepare and maintain unit files in accordance with the Master Files Index</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1-6 to prepare for an Annual General Inspection</a:t>
            </a:r>
          </a:p>
        </p:txBody>
      </p:sp>
      <p:sp>
        <p:nvSpPr>
          <p:cNvPr id="5" name="TextBox 4">
            <a:extLst>
              <a:ext uri="{FF2B5EF4-FFF2-40B4-BE49-F238E27FC236}">
                <a16:creationId xmlns:a16="http://schemas.microsoft.com/office/drawing/2014/main" id="{335A0048-46AD-4F95-97F1-293E106FA3FA}"/>
              </a:ext>
            </a:extLst>
          </p:cNvPr>
          <p:cNvSpPr txBox="1"/>
          <p:nvPr/>
        </p:nvSpPr>
        <p:spPr>
          <a:xfrm>
            <a:off x="2286000" y="3247553"/>
            <a:ext cx="4572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7" name="TextBox 6">
            <a:extLst>
              <a:ext uri="{FF2B5EF4-FFF2-40B4-BE49-F238E27FC236}">
                <a16:creationId xmlns:a16="http://schemas.microsoft.com/office/drawing/2014/main" id="{EDCFB28C-889D-4550-8530-480DB2ED88D2}"/>
              </a:ext>
            </a:extLst>
          </p:cNvPr>
          <p:cNvSpPr txBox="1"/>
          <p:nvPr/>
        </p:nvSpPr>
        <p:spPr>
          <a:xfrm>
            <a:off x="2286000" y="3247553"/>
            <a:ext cx="4572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112550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Risk Management Example</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a:xfrm>
            <a:off x="457200" y="1600200"/>
            <a:ext cx="8229600" cy="4983162"/>
          </a:xfrm>
        </p:spPr>
        <p:txBody>
          <a:bodyPr/>
          <a:lstStyle/>
          <a:p>
            <a:pPr marL="0" indent="0">
              <a:buNone/>
            </a:pPr>
            <a:r>
              <a:rPr lang="en-US" b="1" u="sng" dirty="0"/>
              <a:t>Running the Paintball Course</a:t>
            </a:r>
          </a:p>
          <a:p>
            <a:pPr marL="0" indent="0">
              <a:buNone/>
            </a:pPr>
            <a:r>
              <a:rPr lang="en-US" b="1" dirty="0"/>
              <a:t>Hazard</a:t>
            </a:r>
            <a:r>
              <a:rPr lang="en-US" dirty="0"/>
              <a:t> (there may be many – you do this for each one): </a:t>
            </a:r>
            <a:r>
              <a:rPr lang="en-US" b="1" dirty="0">
                <a:solidFill>
                  <a:srgbClr val="FF0000"/>
                </a:solidFill>
              </a:rPr>
              <a:t>Putting an eye out with a direct hit</a:t>
            </a:r>
          </a:p>
          <a:p>
            <a:pPr marL="0" indent="0">
              <a:buNone/>
            </a:pPr>
            <a:r>
              <a:rPr lang="en-US" b="1" dirty="0"/>
              <a:t>Probability</a:t>
            </a:r>
            <a:r>
              <a:rPr lang="en-US" dirty="0"/>
              <a:t>: </a:t>
            </a:r>
            <a:r>
              <a:rPr lang="en-US" i="1" dirty="0"/>
              <a:t>Seldom</a:t>
            </a:r>
          </a:p>
          <a:p>
            <a:pPr marL="0" indent="0">
              <a:buNone/>
            </a:pPr>
            <a:r>
              <a:rPr lang="en-US" b="1" dirty="0"/>
              <a:t>Severity</a:t>
            </a:r>
            <a:r>
              <a:rPr lang="en-US" dirty="0"/>
              <a:t>: </a:t>
            </a:r>
            <a:r>
              <a:rPr lang="en-US" i="1" dirty="0"/>
              <a:t>Critical</a:t>
            </a:r>
          </a:p>
          <a:p>
            <a:pPr marL="0" indent="0">
              <a:buNone/>
            </a:pPr>
            <a:r>
              <a:rPr lang="en-US" b="1" dirty="0"/>
              <a:t>Risk Level</a:t>
            </a:r>
            <a:r>
              <a:rPr lang="en-US" dirty="0"/>
              <a:t>: </a:t>
            </a:r>
            <a:r>
              <a:rPr lang="en-US" i="1" dirty="0"/>
              <a:t>Moderate</a:t>
            </a:r>
          </a:p>
          <a:p>
            <a:pPr marL="0" indent="0">
              <a:buNone/>
            </a:pPr>
            <a:endParaRPr lang="en-US" i="1" dirty="0"/>
          </a:p>
          <a:p>
            <a:pPr marL="0" indent="0">
              <a:buNone/>
            </a:pPr>
            <a:r>
              <a:rPr lang="en-US" sz="2400" i="1" dirty="0">
                <a:solidFill>
                  <a:schemeClr val="tx2"/>
                </a:solidFill>
              </a:rPr>
              <a:t>(when I started this, I thought the risk would be High; examine my answers; do you agree?)</a:t>
            </a:r>
          </a:p>
        </p:txBody>
      </p:sp>
      <p:pic>
        <p:nvPicPr>
          <p:cNvPr id="11266" name="Picture 2" descr="See the source image">
            <a:extLst>
              <a:ext uri="{FF2B5EF4-FFF2-40B4-BE49-F238E27FC236}">
                <a16:creationId xmlns:a16="http://schemas.microsoft.com/office/drawing/2014/main" id="{D394B943-30A0-4428-99D9-DE720BF0F4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285"/>
          <a:stretch/>
        </p:blipFill>
        <p:spPr bwMode="auto">
          <a:xfrm>
            <a:off x="4876800" y="3276600"/>
            <a:ext cx="206346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6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Risk Mitigation</a:t>
            </a:r>
          </a:p>
        </p:txBody>
      </p:sp>
      <p:sp>
        <p:nvSpPr>
          <p:cNvPr id="4" name="Text Placeholder 3">
            <a:extLst>
              <a:ext uri="{FF2B5EF4-FFF2-40B4-BE49-F238E27FC236}">
                <a16:creationId xmlns:a16="http://schemas.microsoft.com/office/drawing/2014/main" id="{69C8B847-B632-4894-AA1F-97E246971B50}"/>
              </a:ext>
            </a:extLst>
          </p:cNvPr>
          <p:cNvSpPr>
            <a:spLocks noGrp="1"/>
          </p:cNvSpPr>
          <p:nvPr>
            <p:ph type="body" sz="half" idx="2"/>
          </p:nvPr>
        </p:nvSpPr>
        <p:spPr>
          <a:xfrm>
            <a:off x="457200" y="1600200"/>
            <a:ext cx="8153400" cy="5257800"/>
          </a:xfrm>
        </p:spPr>
        <p:txBody>
          <a:bodyPr>
            <a:normAutofit fontScale="47500" lnSpcReduction="20000"/>
          </a:bodyPr>
          <a:lstStyle/>
          <a:p>
            <a:r>
              <a:rPr lang="en-US" sz="3800" dirty="0"/>
              <a:t>Hazard: Putting an eye out with a paintball round</a:t>
            </a:r>
          </a:p>
          <a:p>
            <a:endParaRPr lang="en-US" sz="3800" dirty="0"/>
          </a:p>
          <a:p>
            <a:r>
              <a:rPr lang="en-US" sz="3800" dirty="0"/>
              <a:t>Control Measures:</a:t>
            </a:r>
          </a:p>
          <a:p>
            <a:pPr marL="285750" indent="-285750">
              <a:buFont typeface="Arial" panose="020B0604020202020204" pitchFamily="34" charset="0"/>
              <a:buChar char="•"/>
            </a:pPr>
            <a:r>
              <a:rPr lang="en-US" sz="3800" dirty="0"/>
              <a:t>Wear protective eyewear/helmet</a:t>
            </a:r>
          </a:p>
          <a:p>
            <a:pPr marL="285750" indent="-285750">
              <a:buFont typeface="Arial" panose="020B0604020202020204" pitchFamily="34" charset="0"/>
              <a:buChar char="•"/>
            </a:pPr>
            <a:r>
              <a:rPr lang="en-US" sz="3800" dirty="0"/>
              <a:t>Safety briefing – don’t aim at other cadets’ heads</a:t>
            </a:r>
          </a:p>
          <a:p>
            <a:pPr marL="285750" indent="-285750">
              <a:buFont typeface="Arial" panose="020B0604020202020204" pitchFamily="34" charset="0"/>
              <a:buChar char="•"/>
            </a:pPr>
            <a:r>
              <a:rPr lang="en-US" sz="3800" dirty="0"/>
              <a:t>Training – aiming with the paintball gun</a:t>
            </a:r>
          </a:p>
          <a:p>
            <a:pPr marL="285750" indent="-285750">
              <a:buFont typeface="Arial" panose="020B0604020202020204" pitchFamily="34" charset="0"/>
              <a:buChar char="•"/>
            </a:pPr>
            <a:endParaRPr lang="en-US" sz="2100" dirty="0"/>
          </a:p>
          <a:p>
            <a:r>
              <a:rPr lang="en-US" sz="3800" dirty="0"/>
              <a:t>Outcome:</a:t>
            </a:r>
          </a:p>
          <a:p>
            <a:pPr marL="285750" indent="-285750">
              <a:buFont typeface="Arial" panose="020B0604020202020204" pitchFamily="34" charset="0"/>
              <a:buChar char="•"/>
            </a:pPr>
            <a:r>
              <a:rPr lang="en-US" sz="3800" dirty="0"/>
              <a:t>Probability goes to Unlikely, Severity stays at Critical</a:t>
            </a:r>
          </a:p>
          <a:p>
            <a:pPr marL="742950" lvl="1" indent="-285750">
              <a:buFont typeface="Arial" panose="020B0604020202020204" pitchFamily="34" charset="0"/>
              <a:buChar char="•"/>
            </a:pPr>
            <a:r>
              <a:rPr lang="en-US" sz="3400" dirty="0"/>
              <a:t>This reduces the risk to Low</a:t>
            </a:r>
          </a:p>
          <a:p>
            <a:pPr lvl="1"/>
            <a:endParaRPr lang="en-US" sz="2100" dirty="0"/>
          </a:p>
          <a:p>
            <a:r>
              <a:rPr lang="en-US" sz="3800" dirty="0"/>
              <a:t>Supervision:</a:t>
            </a:r>
          </a:p>
          <a:p>
            <a:pPr marL="285750" indent="-285750">
              <a:buFont typeface="Arial" panose="020B0604020202020204" pitchFamily="34" charset="0"/>
              <a:buChar char="•"/>
            </a:pPr>
            <a:r>
              <a:rPr lang="en-US" sz="3800" dirty="0"/>
              <a:t>Range and Safety Officers</a:t>
            </a:r>
          </a:p>
          <a:p>
            <a:pPr marL="285750" indent="-285750">
              <a:buFont typeface="Arial" panose="020B0604020202020204" pitchFamily="34" charset="0"/>
              <a:buChar char="•"/>
            </a:pPr>
            <a:r>
              <a:rPr lang="en-US" sz="3800" dirty="0"/>
              <a:t>Cadet chain of command </a:t>
            </a:r>
          </a:p>
          <a:p>
            <a:pPr marL="742950" lvl="1" indent="-285750">
              <a:buFont typeface="Arial" panose="020B0604020202020204" pitchFamily="34" charset="0"/>
              <a:buChar char="•"/>
            </a:pPr>
            <a:r>
              <a:rPr lang="en-US" sz="3400" dirty="0"/>
              <a:t>Operate in Teams in the Paintball Course</a:t>
            </a:r>
          </a:p>
          <a:p>
            <a:pPr lvl="1"/>
            <a:endParaRPr lang="en-US" sz="2100" dirty="0"/>
          </a:p>
          <a:p>
            <a:r>
              <a:rPr lang="en-US" sz="3800" dirty="0"/>
              <a:t>Evaluation:</a:t>
            </a:r>
          </a:p>
          <a:p>
            <a:pPr marL="285750" indent="-285750">
              <a:buFont typeface="Arial" panose="020B0604020202020204" pitchFamily="34" charset="0"/>
              <a:buChar char="•"/>
            </a:pPr>
            <a:r>
              <a:rPr lang="en-US" sz="3800" dirty="0"/>
              <a:t>Review – </a:t>
            </a:r>
          </a:p>
          <a:p>
            <a:pPr marL="742950" lvl="1" indent="-285750">
              <a:buFont typeface="Arial" panose="020B0604020202020204" pitchFamily="34" charset="0"/>
              <a:buChar char="•"/>
            </a:pPr>
            <a:r>
              <a:rPr lang="en-US" sz="3400" dirty="0"/>
              <a:t>Did anyone get hit in the eye? Did anyone get hit in the head? Where were the hits?</a:t>
            </a:r>
          </a:p>
          <a:p>
            <a:pPr marL="742950" lvl="1" indent="-285750">
              <a:buFont typeface="Arial" panose="020B0604020202020204" pitchFamily="34" charset="0"/>
              <a:buChar char="•"/>
            </a:pPr>
            <a:r>
              <a:rPr lang="en-US" sz="3400" dirty="0"/>
              <a:t>Use this information for training before the next course</a:t>
            </a:r>
          </a:p>
          <a:p>
            <a:pPr marL="285750" indent="-285750">
              <a:buFont typeface="Arial" panose="020B0604020202020204" pitchFamily="34" charset="0"/>
              <a:buChar char="•"/>
            </a:pPr>
            <a:endParaRPr lang="en-US" dirty="0"/>
          </a:p>
        </p:txBody>
      </p:sp>
      <p:pic>
        <p:nvPicPr>
          <p:cNvPr id="12290" name="Picture 2" descr="Image result for Paintball Mask Clip Art">
            <a:extLst>
              <a:ext uri="{FF2B5EF4-FFF2-40B4-BE49-F238E27FC236}">
                <a16:creationId xmlns:a16="http://schemas.microsoft.com/office/drawing/2014/main" id="{3C8EFFD7-3F5A-4C34-9D9D-778C54821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05000"/>
            <a:ext cx="2506486"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98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a:xfrm>
            <a:off x="1134687" y="274638"/>
            <a:ext cx="6858000" cy="1143000"/>
          </a:xfrm>
        </p:spPr>
        <p:txBody>
          <a:bodyPr anchor="ctr">
            <a:normAutofit/>
          </a:bodyPr>
          <a:lstStyle/>
          <a:p>
            <a:r>
              <a:rPr lang="en-US" dirty="0"/>
              <a:t>Environmental Principles</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sz="half" idx="1"/>
          </p:nvPr>
        </p:nvSpPr>
        <p:spPr>
          <a:xfrm>
            <a:off x="457200" y="1858962"/>
            <a:ext cx="4724400" cy="4724400"/>
          </a:xfrm>
        </p:spPr>
        <p:txBody>
          <a:bodyPr vert="horz" lIns="91440" tIns="45720" rIns="91440" bIns="45720" rtlCol="0" anchor="t">
            <a:normAutofit fontScale="85000" lnSpcReduction="10000"/>
          </a:bodyPr>
          <a:lstStyle/>
          <a:p>
            <a:pPr marL="0" marR="0" indent="0">
              <a:lnSpc>
                <a:spcPct val="110000"/>
              </a:lnSpc>
              <a:spcBef>
                <a:spcPts val="0"/>
              </a:spcBef>
              <a:buNone/>
            </a:pPr>
            <a:r>
              <a:rPr lang="en-US" sz="2600" u="sng" dirty="0">
                <a:effectLst/>
              </a:rPr>
              <a:t>Principle #1</a:t>
            </a:r>
            <a:r>
              <a:rPr lang="en-US" sz="2600" dirty="0">
                <a:effectLst/>
              </a:rPr>
              <a:t>.  Cadets will always leave an area better than when it was found.</a:t>
            </a:r>
            <a:endParaRPr lang="en-US"/>
          </a:p>
          <a:p>
            <a:pPr marL="0" marR="0" indent="0">
              <a:lnSpc>
                <a:spcPct val="110000"/>
              </a:lnSpc>
              <a:spcBef>
                <a:spcPts val="0"/>
              </a:spcBef>
              <a:buNone/>
            </a:pPr>
            <a:endParaRPr lang="en-US" sz="2600" dirty="0">
              <a:effectLst/>
              <a:cs typeface="Calibri"/>
            </a:endParaRPr>
          </a:p>
          <a:p>
            <a:pPr marL="0" marR="0" indent="0">
              <a:lnSpc>
                <a:spcPct val="110000"/>
              </a:lnSpc>
              <a:spcBef>
                <a:spcPts val="0"/>
              </a:spcBef>
              <a:buNone/>
            </a:pPr>
            <a:r>
              <a:rPr lang="en-US" sz="2600" dirty="0">
                <a:effectLst/>
              </a:rPr>
              <a:t> </a:t>
            </a:r>
            <a:r>
              <a:rPr lang="en-US" sz="2600" u="sng" dirty="0">
                <a:effectLst/>
              </a:rPr>
              <a:t>Principle #2</a:t>
            </a:r>
            <a:r>
              <a:rPr lang="en-US" sz="2600" dirty="0">
                <a:effectLst/>
              </a:rPr>
              <a:t>.  Cadet Corps leadership will be familiar with applicable local, state, and national policies regarding environmental impact and fully comply with those policies. </a:t>
            </a:r>
            <a:endParaRPr lang="en-US" sz="2600" dirty="0">
              <a:effectLst/>
              <a:cs typeface="Calibri"/>
            </a:endParaRPr>
          </a:p>
          <a:p>
            <a:pPr marL="0" marR="0" indent="0">
              <a:lnSpc>
                <a:spcPct val="90000"/>
              </a:lnSpc>
              <a:spcBef>
                <a:spcPts val="0"/>
              </a:spcBef>
              <a:spcAft>
                <a:spcPts val="600"/>
              </a:spcAft>
              <a:buNone/>
            </a:pPr>
            <a:endParaRPr lang="en-US" sz="2600" dirty="0">
              <a:effectLst/>
            </a:endParaRPr>
          </a:p>
          <a:p>
            <a:pPr marL="0" marR="0" indent="0">
              <a:lnSpc>
                <a:spcPct val="120000"/>
              </a:lnSpc>
              <a:spcBef>
                <a:spcPts val="0"/>
              </a:spcBef>
              <a:buNone/>
            </a:pPr>
            <a:r>
              <a:rPr lang="en-US" sz="2600" u="sng" dirty="0">
                <a:effectLst/>
              </a:rPr>
              <a:t>Principle #3</a:t>
            </a:r>
            <a:r>
              <a:rPr lang="en-US" sz="2600" dirty="0">
                <a:effectLst/>
              </a:rPr>
              <a:t>.  Cadet Corps activities will strive to mitigate any negative impact on the environment and will, whenever possible, avoid such impact</a:t>
            </a:r>
            <a:r>
              <a:rPr lang="en-US" sz="2000" dirty="0">
                <a:effectLst/>
              </a:rPr>
              <a:t>.   </a:t>
            </a:r>
            <a:endParaRPr lang="en-US" sz="2000" dirty="0">
              <a:cs typeface="Calibri"/>
            </a:endParaRPr>
          </a:p>
        </p:txBody>
      </p:sp>
      <p:pic>
        <p:nvPicPr>
          <p:cNvPr id="13314" name="Picture 2" descr="See the source image">
            <a:extLst>
              <a:ext uri="{FF2B5EF4-FFF2-40B4-BE49-F238E27FC236}">
                <a16:creationId xmlns:a16="http://schemas.microsoft.com/office/drawing/2014/main" id="{8F2B24D4-2345-45B8-884F-F7D8EACAAC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2081149"/>
            <a:ext cx="3352800" cy="2958846"/>
          </a:xfrm>
          <a:prstGeom prst="rect">
            <a:avLst/>
          </a:prstGeom>
          <a:solidFill>
            <a:srgbClr val="FFFFFF"/>
          </a:solidFill>
        </p:spPr>
      </p:pic>
    </p:spTree>
    <p:extLst>
      <p:ext uri="{BB962C8B-B14F-4D97-AF65-F5344CB8AC3E}">
        <p14:creationId xmlns:p14="http://schemas.microsoft.com/office/powerpoint/2010/main" val="383395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Cadet Protection</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p:txBody>
          <a:bodyPr>
            <a:normAutofit fontScale="92500" lnSpcReduction="20000"/>
          </a:bodyPr>
          <a:lstStyle/>
          <a:p>
            <a:r>
              <a:rPr lang="en-US" dirty="0"/>
              <a:t>Commitment to Safety</a:t>
            </a:r>
          </a:p>
          <a:p>
            <a:r>
              <a:rPr lang="en-US" dirty="0"/>
              <a:t>Proximity of Supervisor  - always near</a:t>
            </a:r>
          </a:p>
          <a:p>
            <a:r>
              <a:rPr lang="en-US" dirty="0"/>
              <a:t>Semi-Private Discussions – not alone w/cadet</a:t>
            </a:r>
          </a:p>
          <a:p>
            <a:r>
              <a:rPr lang="en-US" dirty="0"/>
              <a:t>Transportation – At least 3 in vehicle</a:t>
            </a:r>
          </a:p>
          <a:p>
            <a:r>
              <a:rPr lang="en-US" dirty="0"/>
              <a:t>In the Field – Rule of Three</a:t>
            </a:r>
          </a:p>
          <a:p>
            <a:r>
              <a:rPr lang="en-US" dirty="0"/>
              <a:t>No Favoritism / No Gifts</a:t>
            </a:r>
          </a:p>
          <a:p>
            <a:r>
              <a:rPr lang="en-US" dirty="0"/>
              <a:t>Social Media approved by S5</a:t>
            </a:r>
          </a:p>
          <a:p>
            <a:r>
              <a:rPr lang="en-US" dirty="0"/>
              <a:t>No cadets in Adult quarters/tent/</a:t>
            </a:r>
          </a:p>
          <a:p>
            <a:pPr marL="0" indent="0">
              <a:buNone/>
            </a:pPr>
            <a:r>
              <a:rPr lang="en-US" dirty="0"/>
              <a:t>     room</a:t>
            </a:r>
          </a:p>
        </p:txBody>
      </p:sp>
      <p:pic>
        <p:nvPicPr>
          <p:cNvPr id="14338" name="Picture 2" descr="See the source image">
            <a:extLst>
              <a:ext uri="{FF2B5EF4-FFF2-40B4-BE49-F238E27FC236}">
                <a16:creationId xmlns:a16="http://schemas.microsoft.com/office/drawing/2014/main" id="{A8AB76FA-BCBA-4FCD-9F4A-794FD3983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581400"/>
            <a:ext cx="2438400" cy="263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869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Cadet Protection</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p:txBody>
          <a:bodyPr/>
          <a:lstStyle/>
          <a:p>
            <a:r>
              <a:rPr lang="en-US" dirty="0"/>
              <a:t>Segregation by Gender(overnight)</a:t>
            </a:r>
          </a:p>
          <a:p>
            <a:r>
              <a:rPr lang="en-US" dirty="0"/>
              <a:t>Reasonable Accommodation for Sexual Orientation or Transgender Cadets</a:t>
            </a:r>
          </a:p>
          <a:p>
            <a:r>
              <a:rPr lang="en-US" dirty="0"/>
              <a:t>Personal Care Time – private</a:t>
            </a:r>
          </a:p>
          <a:p>
            <a:pPr lvl="1"/>
            <a:r>
              <a:rPr lang="en-US" dirty="0"/>
              <a:t>Cadet Supervisors</a:t>
            </a:r>
          </a:p>
          <a:p>
            <a:r>
              <a:rPr lang="en-US" dirty="0"/>
              <a:t>Confidentiality w/medical/health info</a:t>
            </a:r>
          </a:p>
          <a:p>
            <a:r>
              <a:rPr lang="en-US" dirty="0"/>
              <a:t>Training intensity appropriate for situation</a:t>
            </a:r>
          </a:p>
          <a:p>
            <a:r>
              <a:rPr lang="en-US" dirty="0"/>
              <a:t>Train adults &amp; cadets on rules</a:t>
            </a:r>
          </a:p>
          <a:p>
            <a:endParaRPr lang="en-US" dirty="0"/>
          </a:p>
        </p:txBody>
      </p:sp>
      <p:pic>
        <p:nvPicPr>
          <p:cNvPr id="4" name="Picture 2" descr="See the source image">
            <a:extLst>
              <a:ext uri="{FF2B5EF4-FFF2-40B4-BE49-F238E27FC236}">
                <a16:creationId xmlns:a16="http://schemas.microsoft.com/office/drawing/2014/main" id="{3783F0CB-0DC8-4C36-B378-75C2ABD1FD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667000"/>
            <a:ext cx="1752600" cy="189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15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US" dirty="0"/>
              <a:t>List the 5 steps in the Risk Management Process.</a:t>
            </a:r>
          </a:p>
          <a:p>
            <a:pPr marL="514350" indent="-514350">
              <a:buFont typeface="+mj-lt"/>
              <a:buAutoNum type="arabicPeriod"/>
            </a:pPr>
            <a:endParaRPr lang="en-US" dirty="0"/>
          </a:p>
          <a:p>
            <a:pPr marL="514350" indent="-514350">
              <a:buFont typeface="+mj-lt"/>
              <a:buAutoNum type="arabicPeriod"/>
            </a:pPr>
            <a:r>
              <a:rPr lang="en-US" dirty="0"/>
              <a:t>Name one of the 3 CACC environmental principles.</a:t>
            </a:r>
          </a:p>
          <a:p>
            <a:pPr marL="514350" indent="-514350">
              <a:buFont typeface="+mj-lt"/>
              <a:buAutoNum type="arabicPeriod"/>
            </a:pPr>
            <a:endParaRPr lang="en-US" dirty="0"/>
          </a:p>
          <a:p>
            <a:pPr marL="514350" indent="-514350">
              <a:buFont typeface="+mj-lt"/>
              <a:buAutoNum type="arabicPeriod"/>
            </a:pPr>
            <a:r>
              <a:rPr lang="en-US" dirty="0"/>
              <a:t>Name 3 CACC Cadet Protection Rules.</a:t>
            </a:r>
          </a:p>
          <a:p>
            <a:pPr lvl="1"/>
            <a:endParaRPr lang="en-US" dirty="0"/>
          </a:p>
        </p:txBody>
      </p:sp>
    </p:spTree>
    <p:extLst>
      <p:ext uri="{BB962C8B-B14F-4D97-AF65-F5344CB8AC3E}">
        <p14:creationId xmlns:p14="http://schemas.microsoft.com/office/powerpoint/2010/main" val="216167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133600"/>
            <a:ext cx="7772400" cy="1143000"/>
          </a:xfrm>
        </p:spPr>
        <p:txBody>
          <a:bodyPr>
            <a:normAutofit/>
          </a:bodyPr>
          <a:lstStyle/>
          <a:p>
            <a:r>
              <a:rPr lang="en-US" dirty="0"/>
              <a:t>Operations (S-3) Regulations</a:t>
            </a:r>
          </a:p>
        </p:txBody>
      </p:sp>
      <p:sp>
        <p:nvSpPr>
          <p:cNvPr id="3" name="Rectangle 2"/>
          <p:cNvSpPr/>
          <p:nvPr/>
        </p:nvSpPr>
        <p:spPr>
          <a:xfrm>
            <a:off x="762000" y="4953000"/>
            <a:ext cx="6629400" cy="1264642"/>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9"/>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3 to prepare a Lesson Plan</a:t>
            </a:r>
          </a:p>
          <a:p>
            <a:pPr marL="342900" marR="0" lvl="0" indent="-342900">
              <a:lnSpc>
                <a:spcPct val="107000"/>
              </a:lnSpc>
              <a:spcBef>
                <a:spcPts val="0"/>
              </a:spcBef>
              <a:spcAft>
                <a:spcPts val="0"/>
              </a:spcAft>
              <a:buFont typeface="+mj-lt"/>
              <a:buAutoNum type="arabicPeriod" startAt="9"/>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3 to prepare a Unit Training Schedule</a:t>
            </a:r>
          </a:p>
          <a:p>
            <a:pPr marL="342900" marR="0" lvl="0" indent="-342900">
              <a:lnSpc>
                <a:spcPct val="107000"/>
              </a:lnSpc>
              <a:spcBef>
                <a:spcPts val="0"/>
              </a:spcBef>
              <a:spcAft>
                <a:spcPts val="0"/>
              </a:spcAft>
              <a:buFont typeface="+mj-lt"/>
              <a:buAutoNum type="arabicPeriod" startAt="9"/>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3-14 and the Cadet Activity Planning Process (CAPP) to plan a unit activity</a:t>
            </a:r>
          </a:p>
        </p:txBody>
      </p:sp>
    </p:spTree>
    <p:extLst>
      <p:ext uri="{BB962C8B-B14F-4D97-AF65-F5344CB8AC3E}">
        <p14:creationId xmlns:p14="http://schemas.microsoft.com/office/powerpoint/2010/main" val="17010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19078-0270-4883-9426-F8A3D4487211}"/>
              </a:ext>
            </a:extLst>
          </p:cNvPr>
          <p:cNvSpPr>
            <a:spLocks noGrp="1"/>
          </p:cNvSpPr>
          <p:nvPr>
            <p:ph type="title"/>
          </p:nvPr>
        </p:nvSpPr>
        <p:spPr/>
        <p:txBody>
          <a:bodyPr/>
          <a:lstStyle/>
          <a:p>
            <a:r>
              <a:rPr lang="en-US" dirty="0"/>
              <a:t>Operations Regulations</a:t>
            </a:r>
          </a:p>
        </p:txBody>
      </p:sp>
      <p:sp>
        <p:nvSpPr>
          <p:cNvPr id="5" name="Content Placeholder 4">
            <a:extLst>
              <a:ext uri="{FF2B5EF4-FFF2-40B4-BE49-F238E27FC236}">
                <a16:creationId xmlns:a16="http://schemas.microsoft.com/office/drawing/2014/main" id="{711FC111-E363-40F1-84B7-3870BC00B523}"/>
              </a:ext>
            </a:extLst>
          </p:cNvPr>
          <p:cNvSpPr>
            <a:spLocks noGrp="1"/>
          </p:cNvSpPr>
          <p:nvPr>
            <p:ph idx="1"/>
          </p:nvPr>
        </p:nvSpPr>
        <p:spPr>
          <a:xfrm>
            <a:off x="457200" y="1905000"/>
            <a:ext cx="8229600" cy="4191000"/>
          </a:xfrm>
        </p:spPr>
        <p:txBody>
          <a:bodyPr>
            <a:normAutofit fontScale="77500" lnSpcReduction="20000"/>
          </a:bodyPr>
          <a:lstStyle/>
          <a:p>
            <a:pPr marL="0" indent="0" algn="l" rtl="0" fontAlgn="base">
              <a:buNone/>
            </a:pPr>
            <a:r>
              <a:rPr lang="en-US" b="0" i="0" dirty="0">
                <a:solidFill>
                  <a:srgbClr val="000000"/>
                </a:solidFill>
                <a:effectLst/>
                <a:latin typeface="Times New Roman" panose="02020603050405020304" pitchFamily="18" charset="0"/>
              </a:rPr>
              <a:t> </a:t>
            </a:r>
            <a:r>
              <a:rPr lang="en-US" b="1" i="0" u="sng" dirty="0">
                <a:solidFill>
                  <a:srgbClr val="000000"/>
                </a:solidFill>
                <a:effectLst/>
                <a:latin typeface="Calibri" panose="020F0502020204030204" pitchFamily="34" charset="0"/>
              </a:rPr>
              <a:t>OBJECTIVES</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indent="0">
              <a:lnSpc>
                <a:spcPct val="107000"/>
              </a:lnSpc>
              <a:spcBef>
                <a:spcPts val="0"/>
              </a:spcBef>
              <a:spcAft>
                <a:spcPts val="0"/>
              </a:spcAft>
              <a:buNone/>
            </a:pPr>
            <a:r>
              <a:rPr lang="en-US" sz="3400" i="1" dirty="0">
                <a:latin typeface="Calibri" panose="020F0502020204030204" pitchFamily="34" charset="0"/>
                <a:cs typeface="Calibri" panose="020F0502020204030204" pitchFamily="34" charset="0"/>
              </a:rPr>
              <a:t>Cadet Leaders are able to identify where to get information about the standards required to do a staff job, S1 through S6.</a:t>
            </a:r>
          </a:p>
          <a:p>
            <a:pPr marL="0" indent="0" algn="l" rtl="0" fontAlgn="base">
              <a:buNone/>
            </a:pPr>
            <a:r>
              <a:rPr lang="en-US" sz="3400" i="1" dirty="0">
                <a:latin typeface="Calibri" panose="020F0502020204030204" pitchFamily="34" charset="0"/>
                <a:cs typeface="Calibri" panose="020F0502020204030204" pitchFamily="34" charset="0"/>
              </a:rPr>
              <a:t>​</a:t>
            </a:r>
          </a:p>
          <a:p>
            <a:pPr marL="0" indent="0" algn="l" rtl="0" fontAlgn="base">
              <a:buNone/>
            </a:pPr>
            <a:r>
              <a:rPr lang="en-US" b="1" i="0" u="sng" dirty="0">
                <a:solidFill>
                  <a:srgbClr val="000000"/>
                </a:solidFill>
                <a:effectLst/>
                <a:latin typeface="Calibri" panose="020F0502020204030204" pitchFamily="34" charset="0"/>
              </a:rPr>
              <a:t>Plan of Action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3 to prepare a Lesson Plan</a:t>
            </a: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3 to prepare a Unit Training Schedule</a:t>
            </a: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3-14 and the Cadet Activity Planning Process (CAPP) to plan a unit activity</a:t>
            </a:r>
          </a:p>
          <a:p>
            <a:pPr marL="0" indent="0" algn="l" rtl="0" fontAlgn="base">
              <a:buNone/>
            </a:pP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r>
              <a:rPr lang="en-US" b="1" i="0" u="sng" dirty="0">
                <a:solidFill>
                  <a:srgbClr val="000000"/>
                </a:solidFill>
                <a:effectLst/>
                <a:latin typeface="Calibri" panose="020F0502020204030204" pitchFamily="34" charset="0"/>
              </a:rPr>
              <a:t>Essential Question</a:t>
            </a:r>
            <a:r>
              <a:rPr lang="en-US" b="0" i="0" u="none" strike="noStrike" dirty="0">
                <a:solidFill>
                  <a:srgbClr val="000000"/>
                </a:solidFill>
                <a:effectLst/>
                <a:latin typeface="Calibri" panose="020F0502020204030204" pitchFamily="34" charset="0"/>
              </a:rPr>
              <a:t>: What are the requirements outlined in cadet regulations for planning cadet training and activities?</a:t>
            </a:r>
            <a:endParaRPr lang="en-US" dirty="0"/>
          </a:p>
        </p:txBody>
      </p:sp>
    </p:spTree>
    <p:extLst>
      <p:ext uri="{BB962C8B-B14F-4D97-AF65-F5344CB8AC3E}">
        <p14:creationId xmlns:p14="http://schemas.microsoft.com/office/powerpoint/2010/main" val="2474381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CR 3  Training</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p:txBody>
          <a:bodyPr>
            <a:normAutofit fontScale="92500" lnSpcReduction="20000"/>
          </a:bodyPr>
          <a:lstStyle/>
          <a:p>
            <a:r>
              <a:rPr lang="en-US" dirty="0"/>
              <a:t>The CACC Training Concept</a:t>
            </a:r>
          </a:p>
          <a:p>
            <a:pPr lvl="1"/>
            <a:r>
              <a:rPr lang="en-US" dirty="0"/>
              <a:t>Applied Leadership</a:t>
            </a:r>
          </a:p>
          <a:p>
            <a:pPr lvl="1"/>
            <a:r>
              <a:rPr lang="en-US" dirty="0"/>
              <a:t>Flexible, with recommended subjects per semester</a:t>
            </a:r>
          </a:p>
          <a:p>
            <a:r>
              <a:rPr lang="en-US" dirty="0"/>
              <a:t>CACC Curriculum Design</a:t>
            </a:r>
          </a:p>
          <a:p>
            <a:pPr lvl="1"/>
            <a:r>
              <a:rPr lang="en-US" dirty="0"/>
              <a:t>4 Instructional Groups, 33 Strands, &gt;600 Lessons</a:t>
            </a:r>
          </a:p>
          <a:p>
            <a:pPr lvl="1"/>
            <a:r>
              <a:rPr lang="en-US" dirty="0"/>
              <a:t>4 Content Standards</a:t>
            </a:r>
          </a:p>
          <a:p>
            <a:pPr lvl="1"/>
            <a:r>
              <a:rPr lang="en-US" dirty="0"/>
              <a:t>A-G Requirements, CTE</a:t>
            </a:r>
          </a:p>
          <a:p>
            <a:r>
              <a:rPr lang="en-US" dirty="0"/>
              <a:t>Lesson Planning template</a:t>
            </a:r>
          </a:p>
          <a:p>
            <a:r>
              <a:rPr lang="en-US" dirty="0"/>
              <a:t>CACC Knowledge &amp; Basic Facts</a:t>
            </a:r>
          </a:p>
          <a:p>
            <a:r>
              <a:rPr lang="en-US" dirty="0"/>
              <a:t>Training Schedule template</a:t>
            </a:r>
          </a:p>
        </p:txBody>
      </p:sp>
      <p:pic>
        <p:nvPicPr>
          <p:cNvPr id="7" name="Picture 6" descr="A picture containing bird, flower&#10;&#10;Description automatically generated">
            <a:extLst>
              <a:ext uri="{FF2B5EF4-FFF2-40B4-BE49-F238E27FC236}">
                <a16:creationId xmlns:a16="http://schemas.microsoft.com/office/drawing/2014/main" id="{DDD2561F-A8F3-4653-A5DA-C73717A2E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6303">
            <a:off x="6234856" y="4062539"/>
            <a:ext cx="1859111" cy="2481852"/>
          </a:xfrm>
          <a:prstGeom prst="rect">
            <a:avLst/>
          </a:prstGeom>
          <a:ln>
            <a:solidFill>
              <a:schemeClr val="tx1"/>
            </a:solidFill>
          </a:ln>
        </p:spPr>
      </p:pic>
    </p:spTree>
    <p:extLst>
      <p:ext uri="{BB962C8B-B14F-4D97-AF65-F5344CB8AC3E}">
        <p14:creationId xmlns:p14="http://schemas.microsoft.com/office/powerpoint/2010/main" val="3049347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Training Schedules</a:t>
            </a:r>
          </a:p>
        </p:txBody>
      </p:sp>
      <p:graphicFrame>
        <p:nvGraphicFramePr>
          <p:cNvPr id="4" name="Table 3">
            <a:extLst>
              <a:ext uri="{FF2B5EF4-FFF2-40B4-BE49-F238E27FC236}">
                <a16:creationId xmlns:a16="http://schemas.microsoft.com/office/drawing/2014/main" id="{04D10E36-3D19-4A4E-AEDC-813E4300036E}"/>
              </a:ext>
            </a:extLst>
          </p:cNvPr>
          <p:cNvGraphicFramePr>
            <a:graphicFrameLocks noGrp="1"/>
          </p:cNvGraphicFramePr>
          <p:nvPr>
            <p:extLst>
              <p:ext uri="{D42A27DB-BD31-4B8C-83A1-F6EECF244321}">
                <p14:modId xmlns:p14="http://schemas.microsoft.com/office/powerpoint/2010/main" val="4128182153"/>
              </p:ext>
            </p:extLst>
          </p:nvPr>
        </p:nvGraphicFramePr>
        <p:xfrm>
          <a:off x="990600" y="1417638"/>
          <a:ext cx="7704791" cy="4759324"/>
        </p:xfrm>
        <a:graphic>
          <a:graphicData uri="http://schemas.openxmlformats.org/drawingml/2006/table">
            <a:tbl>
              <a:tblPr>
                <a:tableStyleId>{073A0DAA-6AF3-43AB-8588-CEC1D06C72B9}</a:tableStyleId>
              </a:tblPr>
              <a:tblGrid>
                <a:gridCol w="714411">
                  <a:extLst>
                    <a:ext uri="{9D8B030D-6E8A-4147-A177-3AD203B41FA5}">
                      <a16:colId xmlns:a16="http://schemas.microsoft.com/office/drawing/2014/main" val="3162538645"/>
                    </a:ext>
                  </a:extLst>
                </a:gridCol>
                <a:gridCol w="578763">
                  <a:extLst>
                    <a:ext uri="{9D8B030D-6E8A-4147-A177-3AD203B41FA5}">
                      <a16:colId xmlns:a16="http://schemas.microsoft.com/office/drawing/2014/main" val="2503869588"/>
                    </a:ext>
                  </a:extLst>
                </a:gridCol>
                <a:gridCol w="2088976">
                  <a:extLst>
                    <a:ext uri="{9D8B030D-6E8A-4147-A177-3AD203B41FA5}">
                      <a16:colId xmlns:a16="http://schemas.microsoft.com/office/drawing/2014/main" val="2713561083"/>
                    </a:ext>
                  </a:extLst>
                </a:gridCol>
                <a:gridCol w="578763">
                  <a:extLst>
                    <a:ext uri="{9D8B030D-6E8A-4147-A177-3AD203B41FA5}">
                      <a16:colId xmlns:a16="http://schemas.microsoft.com/office/drawing/2014/main" val="1836806595"/>
                    </a:ext>
                  </a:extLst>
                </a:gridCol>
                <a:gridCol w="822930">
                  <a:extLst>
                    <a:ext uri="{9D8B030D-6E8A-4147-A177-3AD203B41FA5}">
                      <a16:colId xmlns:a16="http://schemas.microsoft.com/office/drawing/2014/main" val="2328198084"/>
                    </a:ext>
                  </a:extLst>
                </a:gridCol>
                <a:gridCol w="602879">
                  <a:extLst>
                    <a:ext uri="{9D8B030D-6E8A-4147-A177-3AD203B41FA5}">
                      <a16:colId xmlns:a16="http://schemas.microsoft.com/office/drawing/2014/main" val="2465018669"/>
                    </a:ext>
                  </a:extLst>
                </a:gridCol>
                <a:gridCol w="1567485">
                  <a:extLst>
                    <a:ext uri="{9D8B030D-6E8A-4147-A177-3AD203B41FA5}">
                      <a16:colId xmlns:a16="http://schemas.microsoft.com/office/drawing/2014/main" val="1733156481"/>
                    </a:ext>
                  </a:extLst>
                </a:gridCol>
                <a:gridCol w="750584">
                  <a:extLst>
                    <a:ext uri="{9D8B030D-6E8A-4147-A177-3AD203B41FA5}">
                      <a16:colId xmlns:a16="http://schemas.microsoft.com/office/drawing/2014/main" val="1723290357"/>
                    </a:ext>
                  </a:extLst>
                </a:gridCol>
              </a:tblGrid>
              <a:tr h="167111">
                <a:tc gridSpan="8">
                  <a:txBody>
                    <a:bodyPr/>
                    <a:lstStyle/>
                    <a:p>
                      <a:pPr algn="ctr" fontAlgn="b"/>
                      <a:r>
                        <a:rPr lang="en-US" sz="900" b="1" u="none" strike="noStrike" dirty="0">
                          <a:effectLst/>
                        </a:rPr>
                        <a:t>CALIFORNIA CADET CORPS TRAINING SCHEDULE</a:t>
                      </a:r>
                      <a:endParaRPr lang="en-US" sz="900" b="1"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329579"/>
                  </a:ext>
                </a:extLst>
              </a:tr>
              <a:tr h="133689">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400561"/>
                  </a:ext>
                </a:extLst>
              </a:tr>
              <a:tr h="133689">
                <a:tc gridSpan="3">
                  <a:txBody>
                    <a:bodyPr/>
                    <a:lstStyle/>
                    <a:p>
                      <a:pPr algn="l" fontAlgn="b"/>
                      <a:r>
                        <a:rPr lang="en-US" sz="700" u="none" strike="noStrike" dirty="0">
                          <a:effectLst/>
                        </a:rPr>
                        <a:t>UNIT:  _____</a:t>
                      </a:r>
                      <a:r>
                        <a:rPr lang="en-US" sz="700" u="sng" strike="noStrike" dirty="0">
                          <a:effectLst/>
                        </a:rPr>
                        <a:t>504th Bn</a:t>
                      </a:r>
                      <a:r>
                        <a:rPr lang="en-US" sz="700" u="none" strike="noStrike" dirty="0">
                          <a:effectLst/>
                        </a:rPr>
                        <a:t>_______________________</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fontAlgn="b"/>
                      <a:r>
                        <a:rPr lang="en-US" sz="700" u="none" strike="noStrike" dirty="0">
                          <a:effectLst/>
                        </a:rPr>
                        <a:t>DATES: ___</a:t>
                      </a:r>
                      <a:r>
                        <a:rPr lang="en-US" sz="700" u="sng" strike="noStrike" dirty="0">
                          <a:effectLst/>
                        </a:rPr>
                        <a:t>20-25 AUG 2018</a:t>
                      </a:r>
                      <a:r>
                        <a:rPr lang="en-US" sz="700" u="none" strike="noStrike" dirty="0">
                          <a:effectLst/>
                        </a:rPr>
                        <a:t>___________________</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9979780"/>
                  </a:ext>
                </a:extLst>
              </a:tr>
              <a:tr h="133689">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6935228"/>
                  </a:ext>
                </a:extLst>
              </a:tr>
              <a:tr h="267377">
                <a:tc>
                  <a:txBody>
                    <a:bodyPr/>
                    <a:lstStyle/>
                    <a:p>
                      <a:pPr algn="l" fontAlgn="ctr"/>
                      <a:r>
                        <a:rPr lang="en-US" sz="700" b="1" u="none" strike="noStrike" dirty="0">
                          <a:effectLst/>
                        </a:rPr>
                        <a:t>DATE/TIME</a:t>
                      </a:r>
                      <a:endParaRPr lang="en-US" sz="700" b="1" i="0" u="none" strike="noStrike" dirty="0">
                        <a:solidFill>
                          <a:srgbClr val="000000"/>
                        </a:solidFill>
                        <a:effectLst/>
                        <a:latin typeface="Calibri" panose="020F0502020204030204" pitchFamily="34" charset="0"/>
                      </a:endParaRPr>
                    </a:p>
                  </a:txBody>
                  <a:tcPr marL="6111" marR="6111" marT="6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700" b="1" u="none" strike="noStrike" dirty="0">
                          <a:effectLst/>
                        </a:rPr>
                        <a:t>WHO</a:t>
                      </a:r>
                      <a:endParaRPr lang="en-US" sz="700" b="1" i="0" u="none" strike="noStrike" dirty="0">
                        <a:solidFill>
                          <a:srgbClr val="000000"/>
                        </a:solidFill>
                        <a:effectLst/>
                        <a:latin typeface="Calibri" panose="020F0502020204030204" pitchFamily="34" charset="0"/>
                      </a:endParaRPr>
                    </a:p>
                  </a:txBody>
                  <a:tcPr marL="6111" marR="6111" marT="6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700" b="1" u="none" strike="noStrike" dirty="0">
                          <a:effectLst/>
                        </a:rPr>
                        <a:t>WHAT</a:t>
                      </a:r>
                      <a:endParaRPr lang="en-US" sz="700" b="1" i="0" u="none" strike="noStrike" dirty="0">
                        <a:solidFill>
                          <a:srgbClr val="000000"/>
                        </a:solidFill>
                        <a:effectLst/>
                        <a:latin typeface="Calibri" panose="020F0502020204030204" pitchFamily="34" charset="0"/>
                      </a:endParaRPr>
                    </a:p>
                  </a:txBody>
                  <a:tcPr marL="6111" marR="6111" marT="6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700" b="1" u="none" strike="noStrike" dirty="0">
                          <a:effectLst/>
                        </a:rPr>
                        <a:t>WHERE</a:t>
                      </a:r>
                      <a:endParaRPr lang="en-US" sz="700" b="1" i="0" u="none" strike="noStrike" dirty="0">
                        <a:solidFill>
                          <a:srgbClr val="000000"/>
                        </a:solidFill>
                        <a:effectLst/>
                        <a:latin typeface="Calibri" panose="020F0502020204030204" pitchFamily="34" charset="0"/>
                      </a:endParaRPr>
                    </a:p>
                  </a:txBody>
                  <a:tcPr marL="6111" marR="6111" marT="6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700" b="1" u="none" strike="noStrike" dirty="0">
                          <a:effectLst/>
                        </a:rPr>
                        <a:t>TRAINER</a:t>
                      </a:r>
                      <a:endParaRPr lang="en-US" sz="700" b="1" i="0" u="none" strike="noStrike" dirty="0">
                        <a:solidFill>
                          <a:srgbClr val="000000"/>
                        </a:solidFill>
                        <a:effectLst/>
                        <a:latin typeface="Calibri" panose="020F0502020204030204" pitchFamily="34" charset="0"/>
                      </a:endParaRPr>
                    </a:p>
                  </a:txBody>
                  <a:tcPr marL="6111" marR="6111" marT="6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700" b="1" u="none" strike="noStrike" dirty="0">
                          <a:effectLst/>
                        </a:rPr>
                        <a:t>UNIFORM</a:t>
                      </a:r>
                      <a:endParaRPr lang="en-US" sz="700" b="1" i="0" u="none" strike="noStrike" dirty="0">
                        <a:solidFill>
                          <a:srgbClr val="000000"/>
                        </a:solidFill>
                        <a:effectLst/>
                        <a:latin typeface="Calibri" panose="020F0502020204030204" pitchFamily="34" charset="0"/>
                      </a:endParaRPr>
                    </a:p>
                  </a:txBody>
                  <a:tcPr marL="6111" marR="6111" marT="6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700" b="1" u="none" strike="noStrike" dirty="0">
                          <a:effectLst/>
                        </a:rPr>
                        <a:t>NOTES</a:t>
                      </a:r>
                      <a:endParaRPr lang="en-US" sz="700" b="1" i="0" u="none" strike="noStrike" dirty="0">
                        <a:solidFill>
                          <a:srgbClr val="000000"/>
                        </a:solidFill>
                        <a:effectLst/>
                        <a:latin typeface="Calibri" panose="020F0502020204030204" pitchFamily="34" charset="0"/>
                      </a:endParaRPr>
                    </a:p>
                  </a:txBody>
                  <a:tcPr marL="6111" marR="6111" marT="6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500" b="1" u="none" strike="noStrike" dirty="0">
                          <a:effectLst/>
                        </a:rPr>
                        <a:t>CACC STD/ STRAND/LESSON</a:t>
                      </a:r>
                      <a:endParaRPr lang="en-US" sz="500" b="1" i="0" u="none" strike="noStrike" dirty="0">
                        <a:solidFill>
                          <a:srgbClr val="000000"/>
                        </a:solidFill>
                        <a:effectLst/>
                        <a:latin typeface="Calibri" panose="020F0502020204030204" pitchFamily="34" charset="0"/>
                      </a:endParaRPr>
                    </a:p>
                  </a:txBody>
                  <a:tcPr marL="6111" marR="6111" marT="61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3440086"/>
                  </a:ext>
                </a:extLst>
              </a:tr>
              <a:tr h="241977">
                <a:tc>
                  <a:txBody>
                    <a:bodyPr/>
                    <a:lstStyle/>
                    <a:p>
                      <a:pPr algn="l" fontAlgn="b"/>
                      <a:r>
                        <a:rPr lang="en-US" sz="700" u="none" strike="noStrike" dirty="0">
                          <a:effectLst/>
                        </a:rPr>
                        <a:t>8/20/2018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1st </a:t>
                      </a:r>
                      <a:r>
                        <a:rPr lang="en-US" sz="700" u="none" strike="noStrike" dirty="0" err="1">
                          <a:effectLst/>
                        </a:rPr>
                        <a:t>Yr</a:t>
                      </a:r>
                      <a:endParaRPr lang="en-US" sz="700" b="0" i="0" u="none" strike="noStrike" dirty="0" err="1">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Class: CACC History &amp; Organization</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CR 201</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C/SFC Jones</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Std 1a. M5/A1 &amp; A4</a:t>
                      </a:r>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4501299"/>
                  </a:ext>
                </a:extLst>
              </a:tr>
              <a:tr h="241977">
                <a:tc>
                  <a:txBody>
                    <a:bodyPr/>
                    <a:lstStyle/>
                    <a:p>
                      <a:pPr algn="l" fontAlgn="b"/>
                      <a:r>
                        <a:rPr lang="en-US" sz="700" u="none" strike="noStrike" dirty="0">
                          <a:effectLst/>
                        </a:rPr>
                        <a:t>8/20/2018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2d </a:t>
                      </a:r>
                      <a:r>
                        <a:rPr lang="en-US" sz="700" u="none" strike="noStrike" dirty="0" err="1">
                          <a:effectLst/>
                        </a:rPr>
                        <a:t>Yr</a:t>
                      </a:r>
                      <a:endParaRPr lang="en-US" sz="700" b="0" i="0" u="none" strike="noStrike" dirty="0" err="1">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Class: Teaching Drill</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Drill Pad</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C/1SG Diaz</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Bring TC 3-21.5</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Std 1z. M7/A1 &amp; A2</a:t>
                      </a:r>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643273"/>
                  </a:ext>
                </a:extLst>
              </a:tr>
              <a:tr h="241977">
                <a:tc>
                  <a:txBody>
                    <a:bodyPr/>
                    <a:lstStyle/>
                    <a:p>
                      <a:pPr algn="l" fontAlgn="b"/>
                      <a:r>
                        <a:rPr lang="en-US" sz="700" u="none" strike="noStrike" dirty="0">
                          <a:effectLst/>
                        </a:rPr>
                        <a:t>8/20/2018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Sr </a:t>
                      </a:r>
                      <a:r>
                        <a:rPr lang="en-US" sz="700" u="none" strike="noStrike" dirty="0" err="1">
                          <a:effectLst/>
                        </a:rPr>
                        <a:t>Cdts</a:t>
                      </a:r>
                      <a:endParaRPr lang="en-US" sz="700" b="0" i="0" u="none" strike="noStrike" dirty="0" err="1">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Self-Study: Leadership Styles</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CR 202</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C/MAJ Scanlon</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Std 3h.  L4/A1-4</a:t>
                      </a:r>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7422396"/>
                  </a:ext>
                </a:extLst>
              </a:tr>
              <a:tr h="241977">
                <a:tc>
                  <a:txBody>
                    <a:bodyPr/>
                    <a:lstStyle/>
                    <a:p>
                      <a:pPr algn="l" fontAlgn="b"/>
                      <a:r>
                        <a:rPr lang="en-US" sz="700" u="none" strike="noStrike" dirty="0">
                          <a:effectLst/>
                        </a:rPr>
                        <a:t>8/21/2018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ALL</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D&amp;C: Ind Drill</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Drill Pad</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err="1">
                          <a:effectLst/>
                        </a:rPr>
                        <a:t>Sqd</a:t>
                      </a:r>
                      <a:r>
                        <a:rPr lang="en-US" sz="700" u="none" strike="noStrike" dirty="0">
                          <a:effectLst/>
                        </a:rPr>
                        <a:t> </a:t>
                      </a:r>
                      <a:r>
                        <a:rPr lang="en-US" sz="700" u="none" strike="noStrike" dirty="0" err="1">
                          <a:effectLst/>
                        </a:rPr>
                        <a:t>Ldrs</a:t>
                      </a:r>
                      <a:endParaRPr lang="en-US" sz="700" b="0" i="0" u="none" strike="noStrike" dirty="0" err="1">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Fall In, Attn, Facing</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Std 1aa. M3/B</a:t>
                      </a:r>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3017570"/>
                  </a:ext>
                </a:extLst>
              </a:tr>
              <a:tr h="241977">
                <a:tc>
                  <a:txBody>
                    <a:bodyPr/>
                    <a:lstStyle/>
                    <a:p>
                      <a:pPr algn="l" fontAlgn="b"/>
                      <a:r>
                        <a:rPr lang="en-US" sz="700" u="none" strike="noStrike" dirty="0">
                          <a:effectLst/>
                        </a:rPr>
                        <a:t>8/22/2018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ALL</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Uniform Issue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CR 201</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C/2LT Smith</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Class B &amp; C</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679943"/>
                  </a:ext>
                </a:extLst>
              </a:tr>
              <a:tr h="241977">
                <a:tc>
                  <a:txBody>
                    <a:bodyPr/>
                    <a:lstStyle/>
                    <a:p>
                      <a:pPr algn="l" fontAlgn="b"/>
                      <a:r>
                        <a:rPr lang="en-US" sz="700" u="none" strike="noStrike" dirty="0">
                          <a:effectLst/>
                        </a:rPr>
                        <a:t>8/23/2018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1st </a:t>
                      </a:r>
                      <a:r>
                        <a:rPr lang="en-US" sz="700" u="none" strike="noStrike" dirty="0" err="1">
                          <a:effectLst/>
                        </a:rPr>
                        <a:t>Yr</a:t>
                      </a:r>
                      <a:endParaRPr lang="en-US" sz="700" b="0" i="0" u="none" strike="noStrike" dirty="0" err="1">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Class: Class B Uniform</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CR 201</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C/2LT Smith</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Std 1f. M2/A</a:t>
                      </a:r>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927621"/>
                  </a:ext>
                </a:extLst>
              </a:tr>
              <a:tr h="241977">
                <a:tc>
                  <a:txBody>
                    <a:bodyPr/>
                    <a:lstStyle/>
                    <a:p>
                      <a:pPr algn="l" fontAlgn="b"/>
                      <a:r>
                        <a:rPr lang="en-US" sz="700" u="none" strike="noStrike" dirty="0">
                          <a:effectLst/>
                        </a:rPr>
                        <a:t>8/23/2018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2 &amp; 3d </a:t>
                      </a:r>
                      <a:r>
                        <a:rPr lang="en-US" sz="700" u="none" strike="noStrike" dirty="0" err="1">
                          <a:effectLst/>
                        </a:rPr>
                        <a:t>Yr</a:t>
                      </a:r>
                      <a:endParaRPr lang="en-US" sz="700" b="0" i="0" u="none" strike="noStrike" dirty="0" err="1">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Practice: Teaching Drill</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Drill Pad</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C/1SG Diaz</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Individual Drill Movements</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Std 1aa. M3/B</a:t>
                      </a:r>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437368"/>
                  </a:ext>
                </a:extLst>
              </a:tr>
              <a:tr h="241977">
                <a:tc>
                  <a:txBody>
                    <a:bodyPr/>
                    <a:lstStyle/>
                    <a:p>
                      <a:pPr algn="l" fontAlgn="b"/>
                      <a:r>
                        <a:rPr lang="en-US" sz="700" u="none" strike="noStrike" dirty="0">
                          <a:effectLst/>
                        </a:rPr>
                        <a:t>8/24/2018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ALL</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PT: Extended Rectangular Formation</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Field</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C/1SG Diaz</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PT Clothes</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Std 4c. W3/B2</a:t>
                      </a:r>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06601"/>
                  </a:ext>
                </a:extLst>
              </a:tr>
              <a:tr h="241977">
                <a:tc>
                  <a:txBody>
                    <a:bodyPr/>
                    <a:lstStyle/>
                    <a:p>
                      <a:pPr algn="l" fontAlgn="b"/>
                      <a:r>
                        <a:rPr lang="en-US" sz="700" u="none" strike="noStrike" dirty="0">
                          <a:effectLst/>
                        </a:rPr>
                        <a:t>8/25/2018 </a:t>
                      </a:r>
                      <a:r>
                        <a:rPr lang="en-US" sz="700" u="none" strike="noStrike" dirty="0" err="1">
                          <a:effectLst/>
                        </a:rPr>
                        <a:t>Pds</a:t>
                      </a:r>
                      <a:r>
                        <a:rPr lang="en-US" sz="700" u="none" strike="noStrike" dirty="0">
                          <a:effectLst/>
                        </a:rPr>
                        <a:t> 2/3/4</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ALL</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D&amp;C: Ind Drill</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Drill Pad</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err="1">
                          <a:effectLst/>
                        </a:rPr>
                        <a:t>Sqd</a:t>
                      </a:r>
                      <a:r>
                        <a:rPr lang="en-US" sz="700" u="none" strike="noStrike" dirty="0">
                          <a:effectLst/>
                        </a:rPr>
                        <a:t> </a:t>
                      </a:r>
                      <a:r>
                        <a:rPr lang="en-US" sz="700" u="none" strike="noStrike" dirty="0" err="1">
                          <a:effectLst/>
                        </a:rPr>
                        <a:t>Ldrs</a:t>
                      </a:r>
                      <a:endParaRPr lang="en-US" sz="700" b="0" i="0" u="none" strike="noStrike" dirty="0" err="1">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None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Facing, DRD/Cover/ Open Ranks</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u="none" strike="noStrike" dirty="0">
                          <a:effectLst/>
                        </a:rPr>
                        <a:t>Std 1aa. M3/B</a:t>
                      </a:r>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560203"/>
                  </a:ext>
                </a:extLst>
              </a:tr>
              <a:tr h="233955">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2139502"/>
                  </a:ext>
                </a:extLst>
              </a:tr>
              <a:tr h="233955">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379739"/>
                  </a:ext>
                </a:extLst>
              </a:tr>
              <a:tr h="233955">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480271"/>
                  </a:ext>
                </a:extLst>
              </a:tr>
              <a:tr h="133689">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928558"/>
                  </a:ext>
                </a:extLst>
              </a:tr>
              <a:tr h="241977">
                <a:tc gridSpan="8">
                  <a:txBody>
                    <a:bodyPr/>
                    <a:lstStyle/>
                    <a:p>
                      <a:pPr algn="l" fontAlgn="t"/>
                      <a:r>
                        <a:rPr lang="en-US" sz="700" u="none" strike="noStrike" dirty="0">
                          <a:effectLst/>
                        </a:rPr>
                        <a:t>NOTES:  Staff Requirements:  S1 start Personnel Files; S3 finalize Training Schedules &amp; File Lesson Plans; S4 Issue Uniforms; S5 Market to get late registering students into CACC.</a:t>
                      </a:r>
                      <a:endParaRPr lang="en-US" sz="700" b="0" i="0" u="none" strike="noStrike" dirty="0">
                        <a:solidFill>
                          <a:srgbClr val="000000"/>
                        </a:solidFill>
                        <a:effectLst/>
                        <a:latin typeface="Calibri" panose="020F0502020204030204" pitchFamily="34" charset="0"/>
                      </a:endParaRPr>
                    </a:p>
                  </a:txBody>
                  <a:tcPr marL="6111" marR="6111" marT="611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7470487"/>
                  </a:ext>
                </a:extLst>
              </a:tr>
              <a:tr h="133689">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685161"/>
                  </a:ext>
                </a:extLst>
              </a:tr>
              <a:tr h="133689">
                <a:tc>
                  <a:txBody>
                    <a:bodyPr/>
                    <a:lstStyle/>
                    <a:p>
                      <a:pPr algn="l" fontAlgn="b"/>
                      <a:r>
                        <a:rPr lang="en-US" sz="700" u="none" strike="noStrike" dirty="0">
                          <a:effectLst/>
                        </a:rPr>
                        <a:t>APPROVAL </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7613770"/>
                  </a:ext>
                </a:extLst>
              </a:tr>
              <a:tr h="133689">
                <a:tc gridSpan="8">
                  <a:txBody>
                    <a:bodyPr/>
                    <a:lstStyle/>
                    <a:p>
                      <a:pPr algn="l" fontAlgn="b"/>
                      <a:r>
                        <a:rPr lang="en-US" sz="700" u="none" strike="noStrike" dirty="0">
                          <a:effectLst/>
                        </a:rPr>
                        <a:t>Initial/Date:       </a:t>
                      </a:r>
                      <a:r>
                        <a:rPr lang="en-US" sz="700" u="none" strike="noStrike" dirty="0" err="1">
                          <a:effectLst/>
                        </a:rPr>
                        <a:t>Cdt</a:t>
                      </a:r>
                      <a:r>
                        <a:rPr lang="en-US" sz="700" u="none" strike="noStrike" dirty="0">
                          <a:effectLst/>
                        </a:rPr>
                        <a:t> </a:t>
                      </a:r>
                      <a:r>
                        <a:rPr lang="en-US" sz="700" u="none" strike="noStrike" dirty="0" err="1">
                          <a:effectLst/>
                        </a:rPr>
                        <a:t>Tng</a:t>
                      </a:r>
                      <a:r>
                        <a:rPr lang="en-US" sz="700" u="none" strike="noStrike" dirty="0">
                          <a:effectLst/>
                        </a:rPr>
                        <a:t> Off: ____________________     </a:t>
                      </a:r>
                      <a:r>
                        <a:rPr lang="en-US" sz="700" u="none" strike="noStrike" dirty="0" err="1">
                          <a:effectLst/>
                        </a:rPr>
                        <a:t>Cdt</a:t>
                      </a:r>
                      <a:r>
                        <a:rPr lang="en-US" sz="700" u="none" strike="noStrike" dirty="0">
                          <a:effectLst/>
                        </a:rPr>
                        <a:t> </a:t>
                      </a:r>
                      <a:r>
                        <a:rPr lang="en-US" sz="700" u="none" strike="noStrike" dirty="0" err="1">
                          <a:effectLst/>
                        </a:rPr>
                        <a:t>Cdr</a:t>
                      </a:r>
                      <a:r>
                        <a:rPr lang="en-US" sz="700" u="none" strike="noStrike" dirty="0">
                          <a:effectLst/>
                        </a:rPr>
                        <a:t>: ____________________     Commandant: _________________________</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6677136"/>
                  </a:ext>
                </a:extLst>
              </a:tr>
              <a:tr h="133689">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155966"/>
                  </a:ext>
                </a:extLst>
              </a:tr>
              <a:tr h="133689">
                <a:tc gridSpan="3">
                  <a:txBody>
                    <a:bodyPr/>
                    <a:lstStyle/>
                    <a:p>
                      <a:pPr algn="l" fontAlgn="b"/>
                      <a:r>
                        <a:rPr lang="en-US" sz="700" u="none" strike="noStrike" dirty="0">
                          <a:effectLst/>
                        </a:rPr>
                        <a:t>CACC Form 23 (Jul 2018) Previous editions are obsolete</a:t>
                      </a:r>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6111" marR="6111" marT="6111"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259261"/>
                  </a:ext>
                </a:extLst>
              </a:tr>
            </a:tbl>
          </a:graphicData>
        </a:graphic>
      </p:graphicFrame>
    </p:spTree>
    <p:extLst>
      <p:ext uri="{BB962C8B-B14F-4D97-AF65-F5344CB8AC3E}">
        <p14:creationId xmlns:p14="http://schemas.microsoft.com/office/powerpoint/2010/main" val="87387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19078-0270-4883-9426-F8A3D4487211}"/>
              </a:ext>
            </a:extLst>
          </p:cNvPr>
          <p:cNvSpPr>
            <a:spLocks noGrp="1"/>
          </p:cNvSpPr>
          <p:nvPr>
            <p:ph type="title"/>
          </p:nvPr>
        </p:nvSpPr>
        <p:spPr/>
        <p:txBody>
          <a:bodyPr/>
          <a:lstStyle/>
          <a:p>
            <a:r>
              <a:rPr lang="en-US" dirty="0"/>
              <a:t>Personnel Regulations</a:t>
            </a:r>
          </a:p>
        </p:txBody>
      </p:sp>
      <p:sp>
        <p:nvSpPr>
          <p:cNvPr id="5" name="Content Placeholder 4">
            <a:extLst>
              <a:ext uri="{FF2B5EF4-FFF2-40B4-BE49-F238E27FC236}">
                <a16:creationId xmlns:a16="http://schemas.microsoft.com/office/drawing/2014/main" id="{711FC111-E363-40F1-84B7-3870BC00B523}"/>
              </a:ext>
            </a:extLst>
          </p:cNvPr>
          <p:cNvSpPr>
            <a:spLocks noGrp="1"/>
          </p:cNvSpPr>
          <p:nvPr>
            <p:ph idx="1"/>
          </p:nvPr>
        </p:nvSpPr>
        <p:spPr>
          <a:xfrm>
            <a:off x="457200" y="1905000"/>
            <a:ext cx="8229600" cy="4191000"/>
          </a:xfrm>
        </p:spPr>
        <p:txBody>
          <a:bodyPr>
            <a:normAutofit fontScale="70000" lnSpcReduction="20000"/>
          </a:bodyPr>
          <a:lstStyle/>
          <a:p>
            <a:pPr marL="0" indent="0" algn="l" rtl="0" fontAlgn="base">
              <a:buNone/>
            </a:pPr>
            <a:r>
              <a:rPr lang="en-US" b="0" i="0" dirty="0">
                <a:solidFill>
                  <a:srgbClr val="000000"/>
                </a:solidFill>
                <a:effectLst/>
                <a:latin typeface="Times New Roman" panose="02020603050405020304" pitchFamily="18" charset="0"/>
              </a:rPr>
              <a:t> </a:t>
            </a:r>
            <a:r>
              <a:rPr lang="en-US" b="1" i="0" u="sng" dirty="0">
                <a:solidFill>
                  <a:srgbClr val="000000"/>
                </a:solidFill>
                <a:effectLst/>
                <a:latin typeface="Calibri" panose="020F0502020204030204" pitchFamily="34" charset="0"/>
              </a:rPr>
              <a:t>OBJECTIVES</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indent="0">
              <a:lnSpc>
                <a:spcPct val="107000"/>
              </a:lnSpc>
              <a:spcBef>
                <a:spcPts val="0"/>
              </a:spcBef>
              <a:spcAft>
                <a:spcPts val="0"/>
              </a:spcAft>
              <a:buNone/>
            </a:pPr>
            <a:r>
              <a:rPr lang="en-US" sz="3400" i="1" dirty="0">
                <a:latin typeface="Calibri" panose="020F0502020204030204" pitchFamily="34" charset="0"/>
                <a:cs typeface="Calibri" panose="020F0502020204030204" pitchFamily="34" charset="0"/>
              </a:rPr>
              <a:t>Cadet Leaders are able to identify where to get information about the standards required to do a staff job, S1 through S6.</a:t>
            </a:r>
          </a:p>
          <a:p>
            <a:pPr marL="0" indent="0" algn="l" rtl="0" fontAlgn="base">
              <a:buNone/>
            </a:pPr>
            <a:r>
              <a:rPr lang="en-US" sz="3400" i="1" dirty="0">
                <a:latin typeface="Calibri" panose="020F0502020204030204" pitchFamily="34" charset="0"/>
                <a:cs typeface="Calibri" panose="020F0502020204030204" pitchFamily="34" charset="0"/>
              </a:rPr>
              <a:t>​</a:t>
            </a:r>
          </a:p>
          <a:p>
            <a:pPr marL="0" indent="0" algn="l" rtl="0" fontAlgn="base">
              <a:buNone/>
            </a:pPr>
            <a:r>
              <a:rPr lang="en-US" b="1" i="0" u="sng" dirty="0">
                <a:solidFill>
                  <a:srgbClr val="000000"/>
                </a:solidFill>
                <a:effectLst/>
                <a:latin typeface="Calibri" panose="020F0502020204030204" pitchFamily="34" charset="0"/>
              </a:rPr>
              <a:t>Plan of Action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1 to properly prepare a Strength and Activities Report</a:t>
            </a: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1 to prepare orders and permanent orders</a:t>
            </a: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1 to prepare and maintain Cadet Service Records and Personnel Files</a:t>
            </a: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1 to prepare and maintain unit files in accordance with the Master Files Index</a:t>
            </a: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1-6 to prepare for an Annual General Inspection</a:t>
            </a:r>
          </a:p>
          <a:p>
            <a:pPr marL="0" indent="0" algn="l" rtl="0" fontAlgn="base">
              <a:buNone/>
            </a:pP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r>
              <a:rPr lang="en-US" b="1" i="0" u="sng" dirty="0">
                <a:solidFill>
                  <a:srgbClr val="000000"/>
                </a:solidFill>
                <a:effectLst/>
                <a:latin typeface="Calibri" panose="020F0502020204030204" pitchFamily="34" charset="0"/>
              </a:rPr>
              <a:t>Essential Question</a:t>
            </a:r>
            <a:r>
              <a:rPr lang="en-US" b="0" i="0" u="none" strike="noStrike" dirty="0">
                <a:solidFill>
                  <a:srgbClr val="000000"/>
                </a:solidFill>
                <a:effectLst/>
                <a:latin typeface="Calibri" panose="020F0502020204030204" pitchFamily="34" charset="0"/>
              </a:rPr>
              <a:t>: How do Cadet Regulations help us properly do the S1 – S6 staff jobs at a cadet battalion?  </a:t>
            </a:r>
            <a:endParaRPr lang="en-US" dirty="0"/>
          </a:p>
        </p:txBody>
      </p:sp>
    </p:spTree>
    <p:extLst>
      <p:ext uri="{BB962C8B-B14F-4D97-AF65-F5344CB8AC3E}">
        <p14:creationId xmlns:p14="http://schemas.microsoft.com/office/powerpoint/2010/main" val="2336086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a:xfrm>
            <a:off x="1134687" y="274638"/>
            <a:ext cx="6858000" cy="1143000"/>
          </a:xfrm>
        </p:spPr>
        <p:txBody>
          <a:bodyPr anchor="ctr">
            <a:normAutofit/>
          </a:bodyPr>
          <a:lstStyle/>
          <a:p>
            <a:pPr>
              <a:lnSpc>
                <a:spcPct val="90000"/>
              </a:lnSpc>
            </a:pPr>
            <a:r>
              <a:rPr lang="en-US" sz="3700"/>
              <a:t>CACC Knowledge</a:t>
            </a:r>
            <a:br>
              <a:rPr lang="en-US" sz="3700"/>
            </a:br>
            <a:r>
              <a:rPr lang="en-US" sz="3700"/>
              <a:t>“Memory Work”</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sz="half" idx="1"/>
          </p:nvPr>
        </p:nvSpPr>
        <p:spPr>
          <a:xfrm>
            <a:off x="457200" y="1600200"/>
            <a:ext cx="4038600" cy="4525963"/>
          </a:xfrm>
        </p:spPr>
        <p:txBody>
          <a:bodyPr>
            <a:normAutofit/>
          </a:bodyPr>
          <a:lstStyle/>
          <a:p>
            <a:pPr marL="0" indent="0">
              <a:lnSpc>
                <a:spcPct val="90000"/>
              </a:lnSpc>
              <a:buNone/>
            </a:pPr>
            <a:r>
              <a:rPr lang="en-US" sz="2600"/>
              <a:t>Knowledge that is expected of a successful Cadet</a:t>
            </a:r>
          </a:p>
          <a:p>
            <a:pPr marL="342900" marR="0" lvl="0" indent="-342900">
              <a:lnSpc>
                <a:spcPct val="90000"/>
              </a:lnSpc>
              <a:spcBef>
                <a:spcPts val="0"/>
              </a:spcBef>
              <a:spcAft>
                <a:spcPts val="0"/>
              </a:spcAft>
              <a:buFont typeface="Symbol" panose="05050102010706020507" pitchFamily="18" charset="2"/>
              <a:buChar char=""/>
            </a:pPr>
            <a:r>
              <a:rPr lang="en-US" sz="2600">
                <a:effectLst/>
              </a:rPr>
              <a:t>The  CACC Mission, Goals (Cadet Code), and Objectives</a:t>
            </a:r>
          </a:p>
          <a:p>
            <a:pPr marL="342900" marR="0" lvl="0" indent="-342900">
              <a:lnSpc>
                <a:spcPct val="90000"/>
              </a:lnSpc>
              <a:spcBef>
                <a:spcPts val="0"/>
              </a:spcBef>
              <a:spcAft>
                <a:spcPts val="0"/>
              </a:spcAft>
              <a:buFont typeface="Symbol" panose="05050102010706020507" pitchFamily="18" charset="2"/>
              <a:buChar char=""/>
            </a:pPr>
            <a:r>
              <a:rPr lang="en-US" sz="2600">
                <a:effectLst/>
              </a:rPr>
              <a:t>The CACC Core Values, Honor Code, Definition of Leadership, &amp; Leader’s Code</a:t>
            </a:r>
          </a:p>
          <a:p>
            <a:pPr marL="342900" marR="0" lvl="0" indent="-342900">
              <a:lnSpc>
                <a:spcPct val="90000"/>
              </a:lnSpc>
              <a:spcBef>
                <a:spcPts val="0"/>
              </a:spcBef>
              <a:spcAft>
                <a:spcPts val="0"/>
              </a:spcAft>
              <a:buFont typeface="Symbol" panose="05050102010706020507" pitchFamily="18" charset="2"/>
              <a:buChar char=""/>
            </a:pPr>
            <a:r>
              <a:rPr lang="en-US" sz="2600">
                <a:effectLst/>
              </a:rPr>
              <a:t>CACC History and General Orders</a:t>
            </a:r>
          </a:p>
          <a:p>
            <a:pPr marL="342900" marR="0" lvl="0" indent="-342900">
              <a:lnSpc>
                <a:spcPct val="90000"/>
              </a:lnSpc>
              <a:spcBef>
                <a:spcPts val="0"/>
              </a:spcBef>
              <a:spcAft>
                <a:spcPts val="0"/>
              </a:spcAft>
              <a:buFont typeface="Symbol" panose="05050102010706020507" pitchFamily="18" charset="2"/>
              <a:buChar char=""/>
            </a:pPr>
            <a:r>
              <a:rPr lang="en-US" sz="2600">
                <a:effectLst/>
              </a:rPr>
              <a:t>CACC Chain of Command</a:t>
            </a:r>
          </a:p>
          <a:p>
            <a:pPr marL="0" indent="0">
              <a:lnSpc>
                <a:spcPct val="90000"/>
              </a:lnSpc>
              <a:buNone/>
            </a:pPr>
            <a:endParaRPr lang="en-US" sz="2600"/>
          </a:p>
        </p:txBody>
      </p:sp>
      <p:pic>
        <p:nvPicPr>
          <p:cNvPr id="9218" name="Picture 2" descr="See the source image">
            <a:extLst>
              <a:ext uri="{FF2B5EF4-FFF2-40B4-BE49-F238E27FC236}">
                <a16:creationId xmlns:a16="http://schemas.microsoft.com/office/drawing/2014/main" id="{0AEB9124-36F9-4035-B23E-366209F4B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34" r="17103" b="15818"/>
          <a:stretch/>
        </p:blipFill>
        <p:spPr bwMode="auto">
          <a:xfrm>
            <a:off x="4648200" y="1600201"/>
            <a:ext cx="4038600" cy="3810000"/>
          </a:xfrm>
          <a:prstGeom prst="rect">
            <a:avLst/>
          </a:prstGeom>
          <a:solidFill>
            <a:srgbClr val="FFFFFF"/>
          </a:solidFill>
        </p:spPr>
      </p:pic>
    </p:spTree>
    <p:extLst>
      <p:ext uri="{BB962C8B-B14F-4D97-AF65-F5344CB8AC3E}">
        <p14:creationId xmlns:p14="http://schemas.microsoft.com/office/powerpoint/2010/main" val="3061906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1C1100-D6AC-4EB7-9EF4-F2DB22531BB0}"/>
              </a:ext>
            </a:extLst>
          </p:cNvPr>
          <p:cNvSpPr>
            <a:spLocks noGrp="1"/>
          </p:cNvSpPr>
          <p:nvPr>
            <p:ph type="title"/>
          </p:nvPr>
        </p:nvSpPr>
        <p:spPr>
          <a:xfrm>
            <a:off x="1134687" y="274638"/>
            <a:ext cx="6858000" cy="1143000"/>
          </a:xfrm>
        </p:spPr>
        <p:txBody>
          <a:bodyPr anchor="ctr">
            <a:normAutofit/>
          </a:bodyPr>
          <a:lstStyle/>
          <a:p>
            <a:pPr>
              <a:lnSpc>
                <a:spcPct val="90000"/>
              </a:lnSpc>
            </a:pPr>
            <a:r>
              <a:rPr lang="en-US" sz="3700"/>
              <a:t>Lesson Planning</a:t>
            </a:r>
            <a:br>
              <a:rPr lang="en-US" sz="3700"/>
            </a:br>
            <a:r>
              <a:rPr lang="en-US" sz="3700"/>
              <a:t>Appendix C, CR 3</a:t>
            </a:r>
          </a:p>
        </p:txBody>
      </p:sp>
      <p:sp>
        <p:nvSpPr>
          <p:cNvPr id="6" name="Content Placeholder 5">
            <a:extLst>
              <a:ext uri="{FF2B5EF4-FFF2-40B4-BE49-F238E27FC236}">
                <a16:creationId xmlns:a16="http://schemas.microsoft.com/office/drawing/2014/main" id="{4D8E11E8-4330-4D0B-93CF-4B9FF438692F}"/>
              </a:ext>
            </a:extLst>
          </p:cNvPr>
          <p:cNvSpPr>
            <a:spLocks noGrp="1"/>
          </p:cNvSpPr>
          <p:nvPr>
            <p:ph sz="half" idx="1"/>
          </p:nvPr>
        </p:nvSpPr>
        <p:spPr>
          <a:xfrm>
            <a:off x="457200" y="1600200"/>
            <a:ext cx="4876800" cy="5257800"/>
          </a:xfrm>
        </p:spPr>
        <p:txBody>
          <a:bodyPr>
            <a:normAutofit lnSpcReduction="10000"/>
          </a:bodyPr>
          <a:lstStyle/>
          <a:p>
            <a:pPr marL="0" indent="0">
              <a:lnSpc>
                <a:spcPct val="90000"/>
              </a:lnSpc>
              <a:buNone/>
            </a:pPr>
            <a:r>
              <a:rPr lang="en-US" sz="2000" b="1" u="heavy" dirty="0">
                <a:effectLst/>
                <a:uFill>
                  <a:solidFill>
                    <a:srgbClr val="000000"/>
                  </a:solidFill>
                </a:uFill>
              </a:rPr>
              <a:t>Step </a:t>
            </a:r>
            <a:r>
              <a:rPr lang="en-US" sz="2000" b="1" u="heavy" spc="10" dirty="0">
                <a:effectLst/>
                <a:uFill>
                  <a:solidFill>
                    <a:srgbClr val="000000"/>
                  </a:solidFill>
                </a:uFill>
              </a:rPr>
              <a:t>1</a:t>
            </a:r>
            <a:r>
              <a:rPr lang="en-US" sz="2000" dirty="0">
                <a:effectLst/>
              </a:rPr>
              <a:t>:</a:t>
            </a:r>
            <a:r>
              <a:rPr lang="en-US" sz="2000" spc="5" dirty="0">
                <a:effectLst/>
              </a:rPr>
              <a:t> </a:t>
            </a:r>
            <a:r>
              <a:rPr lang="en-US" sz="2000" dirty="0">
                <a:effectLst/>
              </a:rPr>
              <a:t>Dec</a:t>
            </a:r>
            <a:r>
              <a:rPr lang="en-US" sz="2000" spc="-10" dirty="0">
                <a:effectLst/>
              </a:rPr>
              <a:t>i</a:t>
            </a:r>
            <a:r>
              <a:rPr lang="en-US" sz="2000" spc="5" dirty="0">
                <a:effectLst/>
              </a:rPr>
              <a:t>d</a:t>
            </a:r>
            <a:r>
              <a:rPr lang="en-US" sz="2000" dirty="0">
                <a:effectLst/>
              </a:rPr>
              <a:t>e</a:t>
            </a:r>
            <a:r>
              <a:rPr lang="en-US" sz="2000" spc="5" dirty="0">
                <a:effectLst/>
              </a:rPr>
              <a:t> </a:t>
            </a:r>
            <a:r>
              <a:rPr lang="en-US" sz="2000" spc="-10" dirty="0">
                <a:effectLst/>
              </a:rPr>
              <a:t>w</a:t>
            </a:r>
            <a:r>
              <a:rPr lang="en-US" sz="2000" spc="5" dirty="0">
                <a:effectLst/>
              </a:rPr>
              <a:t>ha</a:t>
            </a:r>
            <a:r>
              <a:rPr lang="en-US" sz="2000" dirty="0">
                <a:effectLst/>
              </a:rPr>
              <a:t>t</a:t>
            </a:r>
            <a:r>
              <a:rPr lang="en-US" sz="2000" spc="5" dirty="0">
                <a:effectLst/>
              </a:rPr>
              <a:t> </a:t>
            </a:r>
            <a:r>
              <a:rPr lang="en-US" sz="2000" spc="-10" dirty="0">
                <a:effectLst/>
              </a:rPr>
              <a:t>y</a:t>
            </a:r>
            <a:r>
              <a:rPr lang="en-US" sz="2000" spc="5" dirty="0">
                <a:effectLst/>
              </a:rPr>
              <a:t>o</a:t>
            </a:r>
            <a:r>
              <a:rPr lang="en-US" sz="2000" dirty="0">
                <a:effectLst/>
              </a:rPr>
              <a:t>u</a:t>
            </a:r>
            <a:r>
              <a:rPr lang="en-US" sz="2000" spc="5" dirty="0">
                <a:effectLst/>
              </a:rPr>
              <a:t> </a:t>
            </a:r>
            <a:r>
              <a:rPr lang="en-US" sz="2000" spc="-10" dirty="0">
                <a:effectLst/>
              </a:rPr>
              <a:t>w</a:t>
            </a:r>
            <a:r>
              <a:rPr lang="en-US" sz="2000" spc="5" dirty="0">
                <a:effectLst/>
              </a:rPr>
              <a:t>an</a:t>
            </a:r>
            <a:r>
              <a:rPr lang="en-US" sz="2000" dirty="0">
                <a:effectLst/>
              </a:rPr>
              <a:t>t</a:t>
            </a:r>
            <a:r>
              <a:rPr lang="en-US" sz="2000" spc="5" dirty="0">
                <a:effectLst/>
              </a:rPr>
              <a:t> </a:t>
            </a:r>
            <a:r>
              <a:rPr lang="en-US" sz="2000" spc="-10" dirty="0">
                <a:effectLst/>
              </a:rPr>
              <a:t>y</a:t>
            </a:r>
            <a:r>
              <a:rPr lang="en-US" sz="2000" spc="5" dirty="0">
                <a:effectLst/>
              </a:rPr>
              <a:t>ou</a:t>
            </a:r>
            <a:r>
              <a:rPr lang="en-US" sz="2000" dirty="0">
                <a:effectLst/>
              </a:rPr>
              <a:t>r ca</a:t>
            </a:r>
            <a:r>
              <a:rPr lang="en-US" sz="2000" spc="-5" dirty="0">
                <a:effectLst/>
              </a:rPr>
              <a:t>d</a:t>
            </a:r>
            <a:r>
              <a:rPr lang="en-US" sz="2000" spc="5" dirty="0">
                <a:effectLst/>
              </a:rPr>
              <a:t>e</a:t>
            </a:r>
            <a:r>
              <a:rPr lang="en-US" sz="2000" dirty="0">
                <a:effectLst/>
              </a:rPr>
              <a:t>ts</a:t>
            </a:r>
            <a:r>
              <a:rPr lang="en-US" sz="2000" spc="5" dirty="0">
                <a:effectLst/>
              </a:rPr>
              <a:t> </a:t>
            </a:r>
            <a:r>
              <a:rPr lang="en-US" sz="2000" spc="-10" dirty="0">
                <a:effectLst/>
              </a:rPr>
              <a:t>t</a:t>
            </a:r>
            <a:r>
              <a:rPr lang="en-US" sz="2000" dirty="0">
                <a:effectLst/>
              </a:rPr>
              <a:t>o</a:t>
            </a:r>
            <a:r>
              <a:rPr lang="en-US" sz="2000" spc="-5" dirty="0">
                <a:effectLst/>
              </a:rPr>
              <a:t> </a:t>
            </a:r>
            <a:r>
              <a:rPr lang="en-US" sz="2000" dirty="0">
                <a:effectLst/>
              </a:rPr>
              <a:t>k</a:t>
            </a:r>
            <a:r>
              <a:rPr lang="en-US" sz="2000" spc="5" dirty="0">
                <a:effectLst/>
              </a:rPr>
              <a:t>no</a:t>
            </a:r>
            <a:r>
              <a:rPr lang="en-US" sz="2000" dirty="0">
                <a:effectLst/>
              </a:rPr>
              <a:t>w</a:t>
            </a:r>
            <a:r>
              <a:rPr lang="en-US" sz="2000" spc="-15" dirty="0">
                <a:effectLst/>
              </a:rPr>
              <a:t> </a:t>
            </a:r>
            <a:r>
              <a:rPr lang="en-US" sz="2000" spc="5" dirty="0">
                <a:effectLst/>
              </a:rPr>
              <a:t>an</a:t>
            </a:r>
            <a:r>
              <a:rPr lang="en-US" sz="2000" dirty="0">
                <a:effectLst/>
              </a:rPr>
              <a:t>d</a:t>
            </a:r>
            <a:r>
              <a:rPr lang="en-US" sz="2000" spc="-5" dirty="0">
                <a:effectLst/>
              </a:rPr>
              <a:t> </a:t>
            </a:r>
            <a:r>
              <a:rPr lang="en-US" sz="2000" spc="5" dirty="0">
                <a:effectLst/>
              </a:rPr>
              <a:t>b</a:t>
            </a:r>
            <a:r>
              <a:rPr lang="en-US" sz="2000" dirty="0">
                <a:effectLst/>
              </a:rPr>
              <a:t>e</a:t>
            </a:r>
            <a:r>
              <a:rPr lang="en-US" sz="2000" spc="-5" dirty="0">
                <a:effectLst/>
              </a:rPr>
              <a:t> </a:t>
            </a:r>
            <a:r>
              <a:rPr lang="en-US" sz="2000" spc="5" dirty="0">
                <a:effectLst/>
              </a:rPr>
              <a:t>ab</a:t>
            </a:r>
            <a:r>
              <a:rPr lang="en-US" sz="2000" dirty="0">
                <a:effectLst/>
              </a:rPr>
              <a:t>le</a:t>
            </a:r>
            <a:r>
              <a:rPr lang="en-US" sz="2000" spc="-5" dirty="0">
                <a:effectLst/>
              </a:rPr>
              <a:t> </a:t>
            </a:r>
            <a:r>
              <a:rPr lang="en-US" sz="2000" dirty="0">
                <a:effectLst/>
              </a:rPr>
              <a:t>to </a:t>
            </a:r>
            <a:r>
              <a:rPr lang="en-US" sz="2000" spc="-5" dirty="0">
                <a:effectLst/>
              </a:rPr>
              <a:t>d</a:t>
            </a:r>
            <a:r>
              <a:rPr lang="en-US" sz="2000" dirty="0">
                <a:effectLst/>
              </a:rPr>
              <a:t>o</a:t>
            </a:r>
            <a:r>
              <a:rPr lang="en-US" sz="2000" spc="5" dirty="0">
                <a:effectLst/>
              </a:rPr>
              <a:t> a</a:t>
            </a:r>
            <a:r>
              <a:rPr lang="en-US" sz="2000" dirty="0">
                <a:effectLst/>
              </a:rPr>
              <a:t>t</a:t>
            </a:r>
            <a:r>
              <a:rPr lang="en-US" sz="2000" spc="-5" dirty="0">
                <a:effectLst/>
              </a:rPr>
              <a:t> </a:t>
            </a:r>
            <a:r>
              <a:rPr lang="en-US" sz="2000" dirty="0">
                <a:effectLst/>
              </a:rPr>
              <a:t>t</a:t>
            </a:r>
            <a:r>
              <a:rPr lang="en-US" sz="2000" spc="5" dirty="0">
                <a:effectLst/>
              </a:rPr>
              <a:t>h</a:t>
            </a:r>
            <a:r>
              <a:rPr lang="en-US" sz="2000" dirty="0">
                <a:effectLst/>
              </a:rPr>
              <a:t>e</a:t>
            </a:r>
            <a:r>
              <a:rPr lang="en-US" sz="2000" spc="-5" dirty="0">
                <a:effectLst/>
              </a:rPr>
              <a:t> </a:t>
            </a:r>
            <a:r>
              <a:rPr lang="en-US" sz="2000" spc="5" dirty="0">
                <a:effectLst/>
              </a:rPr>
              <a:t>e</a:t>
            </a:r>
            <a:r>
              <a:rPr lang="en-US" sz="2000" spc="-5" dirty="0">
                <a:effectLst/>
              </a:rPr>
              <a:t>n</a:t>
            </a:r>
            <a:r>
              <a:rPr lang="en-US" sz="2000" dirty="0">
                <a:effectLst/>
              </a:rPr>
              <a:t>d </a:t>
            </a:r>
            <a:r>
              <a:rPr lang="en-US" sz="2000" spc="-5" dirty="0">
                <a:effectLst/>
              </a:rPr>
              <a:t>o</a:t>
            </a:r>
            <a:r>
              <a:rPr lang="en-US" sz="2000" dirty="0">
                <a:effectLst/>
              </a:rPr>
              <a:t>f</a:t>
            </a:r>
            <a:r>
              <a:rPr lang="en-US" sz="2000" spc="15" dirty="0">
                <a:effectLst/>
              </a:rPr>
              <a:t> </a:t>
            </a:r>
            <a:r>
              <a:rPr lang="en-US" sz="2000" spc="-10" dirty="0">
                <a:effectLst/>
              </a:rPr>
              <a:t>y</a:t>
            </a:r>
            <a:r>
              <a:rPr lang="en-US" sz="2000" spc="5" dirty="0">
                <a:effectLst/>
              </a:rPr>
              <a:t>ou</a:t>
            </a:r>
            <a:r>
              <a:rPr lang="en-US" sz="2000" dirty="0">
                <a:effectLst/>
              </a:rPr>
              <a:t>r </a:t>
            </a:r>
            <a:r>
              <a:rPr lang="en-US" sz="2000" spc="-5" dirty="0">
                <a:effectLst/>
              </a:rPr>
              <a:t>i</a:t>
            </a:r>
            <a:r>
              <a:rPr lang="en-US" sz="2000" spc="5" dirty="0">
                <a:effectLst/>
              </a:rPr>
              <a:t>n</a:t>
            </a:r>
            <a:r>
              <a:rPr lang="en-US" sz="2000" dirty="0">
                <a:effectLst/>
              </a:rPr>
              <a:t>structi</a:t>
            </a:r>
            <a:r>
              <a:rPr lang="en-US" sz="2000" spc="-5" dirty="0">
                <a:effectLst/>
              </a:rPr>
              <a:t>o</a:t>
            </a:r>
            <a:r>
              <a:rPr lang="en-US" sz="2000" spc="5" dirty="0">
                <a:effectLst/>
              </a:rPr>
              <a:t>n</a:t>
            </a:r>
            <a:r>
              <a:rPr lang="en-US" sz="2000" dirty="0">
                <a:effectLst/>
              </a:rPr>
              <a:t>.</a:t>
            </a:r>
          </a:p>
          <a:p>
            <a:pPr marL="0" indent="0">
              <a:lnSpc>
                <a:spcPct val="90000"/>
              </a:lnSpc>
              <a:buNone/>
            </a:pPr>
            <a:r>
              <a:rPr lang="en-US" sz="2000" b="1" u="heavy" dirty="0">
                <a:effectLst/>
                <a:uFill>
                  <a:solidFill>
                    <a:srgbClr val="000000"/>
                  </a:solidFill>
                </a:uFill>
              </a:rPr>
              <a:t>Step </a:t>
            </a:r>
            <a:r>
              <a:rPr lang="en-US" sz="2000" b="1" u="heavy" spc="10" dirty="0">
                <a:effectLst/>
                <a:uFill>
                  <a:solidFill>
                    <a:srgbClr val="000000"/>
                  </a:solidFill>
                </a:uFill>
              </a:rPr>
              <a:t>2</a:t>
            </a:r>
            <a:r>
              <a:rPr lang="en-US" sz="2000" dirty="0">
                <a:effectLst/>
              </a:rPr>
              <a:t>:</a:t>
            </a:r>
            <a:r>
              <a:rPr lang="en-US" sz="2000" spc="5" dirty="0">
                <a:effectLst/>
              </a:rPr>
              <a:t> </a:t>
            </a:r>
            <a:r>
              <a:rPr lang="en-US" sz="2000" dirty="0">
                <a:effectLst/>
              </a:rPr>
              <a:t>Dec</a:t>
            </a:r>
            <a:r>
              <a:rPr lang="en-US" sz="2000" spc="-10" dirty="0">
                <a:effectLst/>
              </a:rPr>
              <a:t>i</a:t>
            </a:r>
            <a:r>
              <a:rPr lang="en-US" sz="2000" spc="5" dirty="0">
                <a:effectLst/>
              </a:rPr>
              <a:t>d</a:t>
            </a:r>
            <a:r>
              <a:rPr lang="en-US" sz="2000" dirty="0">
                <a:effectLst/>
              </a:rPr>
              <a:t>e</a:t>
            </a:r>
            <a:r>
              <a:rPr lang="en-US" sz="2000" spc="-5" dirty="0">
                <a:effectLst/>
              </a:rPr>
              <a:t> </a:t>
            </a:r>
            <a:r>
              <a:rPr lang="en-US" sz="2000" spc="5" dirty="0">
                <a:effectLst/>
              </a:rPr>
              <a:t>ho</a:t>
            </a:r>
            <a:r>
              <a:rPr lang="en-US" sz="2000" dirty="0">
                <a:effectLst/>
              </a:rPr>
              <a:t>w</a:t>
            </a:r>
            <a:r>
              <a:rPr lang="en-US" sz="2000" spc="-15" dirty="0">
                <a:effectLst/>
              </a:rPr>
              <a:t> </a:t>
            </a:r>
            <a:r>
              <a:rPr lang="en-US" sz="2000" spc="-10" dirty="0">
                <a:effectLst/>
              </a:rPr>
              <a:t>y</a:t>
            </a:r>
            <a:r>
              <a:rPr lang="en-US" sz="2000" spc="15" dirty="0">
                <a:effectLst/>
              </a:rPr>
              <a:t>o</a:t>
            </a:r>
            <a:r>
              <a:rPr lang="en-US" sz="2000" dirty="0">
                <a:effectLst/>
              </a:rPr>
              <a:t>u</a:t>
            </a:r>
            <a:r>
              <a:rPr lang="en-US" sz="2000" spc="5" dirty="0">
                <a:effectLst/>
              </a:rPr>
              <a:t> </a:t>
            </a:r>
            <a:r>
              <a:rPr lang="en-US" sz="2000" spc="-10" dirty="0">
                <a:effectLst/>
              </a:rPr>
              <a:t>w</a:t>
            </a:r>
            <a:r>
              <a:rPr lang="en-US" sz="2000" dirty="0">
                <a:effectLst/>
              </a:rPr>
              <a:t>i</a:t>
            </a:r>
            <a:r>
              <a:rPr lang="en-US" sz="2000" spc="-5" dirty="0">
                <a:effectLst/>
              </a:rPr>
              <a:t>l</a:t>
            </a:r>
            <a:r>
              <a:rPr lang="en-US" sz="2000" dirty="0">
                <a:effectLst/>
              </a:rPr>
              <a:t>l k</a:t>
            </a:r>
            <a:r>
              <a:rPr lang="en-US" sz="2000" spc="5" dirty="0">
                <a:effectLst/>
              </a:rPr>
              <a:t>n</a:t>
            </a:r>
            <a:r>
              <a:rPr lang="en-US" sz="2000" spc="15" dirty="0">
                <a:effectLst/>
              </a:rPr>
              <a:t>o</a:t>
            </a:r>
            <a:r>
              <a:rPr lang="en-US" sz="2000" dirty="0">
                <a:effectLst/>
              </a:rPr>
              <a:t>w</a:t>
            </a:r>
            <a:r>
              <a:rPr lang="en-US" sz="2000" spc="-15" dirty="0">
                <a:effectLst/>
              </a:rPr>
              <a:t> </a:t>
            </a:r>
            <a:r>
              <a:rPr lang="en-US" sz="2000" spc="-10" dirty="0">
                <a:effectLst/>
              </a:rPr>
              <a:t>y</a:t>
            </a:r>
            <a:r>
              <a:rPr lang="en-US" sz="2000" spc="5" dirty="0">
                <a:effectLst/>
              </a:rPr>
              <a:t>ou</a:t>
            </a:r>
            <a:r>
              <a:rPr lang="en-US" sz="2000" dirty="0">
                <a:effectLst/>
              </a:rPr>
              <a:t>r</a:t>
            </a:r>
            <a:r>
              <a:rPr lang="en-US" sz="2000" spc="15" dirty="0">
                <a:effectLst/>
              </a:rPr>
              <a:t> </a:t>
            </a:r>
            <a:r>
              <a:rPr lang="en-US" sz="2000" dirty="0">
                <a:effectLst/>
              </a:rPr>
              <a:t>c</a:t>
            </a:r>
            <a:r>
              <a:rPr lang="en-US" sz="2000" spc="5" dirty="0">
                <a:effectLst/>
              </a:rPr>
              <a:t>ade</a:t>
            </a:r>
            <a:r>
              <a:rPr lang="en-US" sz="2000" spc="-10" dirty="0">
                <a:effectLst/>
              </a:rPr>
              <a:t>t</a:t>
            </a:r>
            <a:r>
              <a:rPr lang="en-US" sz="2000" dirty="0">
                <a:effectLst/>
              </a:rPr>
              <a:t>s </a:t>
            </a:r>
            <a:r>
              <a:rPr lang="en-US" sz="2000" spc="5" dirty="0">
                <a:effectLst/>
              </a:rPr>
              <a:t>ha</a:t>
            </a:r>
            <a:r>
              <a:rPr lang="en-US" sz="2000" spc="-10" dirty="0">
                <a:effectLst/>
              </a:rPr>
              <a:t>v</a:t>
            </a:r>
            <a:r>
              <a:rPr lang="en-US" sz="2000" dirty="0">
                <a:effectLst/>
              </a:rPr>
              <a:t>e</a:t>
            </a:r>
            <a:r>
              <a:rPr lang="en-US" sz="2000" spc="5" dirty="0">
                <a:effectLst/>
              </a:rPr>
              <a:t> </a:t>
            </a:r>
            <a:r>
              <a:rPr lang="en-US" sz="2000" dirty="0">
                <a:effectLst/>
              </a:rPr>
              <a:t>l</a:t>
            </a:r>
            <a:r>
              <a:rPr lang="en-US" sz="2000" spc="5" dirty="0">
                <a:effectLst/>
              </a:rPr>
              <a:t>ea</a:t>
            </a:r>
            <a:r>
              <a:rPr lang="en-US" sz="2000" dirty="0">
                <a:effectLst/>
              </a:rPr>
              <a:t>r</a:t>
            </a:r>
            <a:r>
              <a:rPr lang="en-US" sz="2000" spc="-10" dirty="0">
                <a:effectLst/>
              </a:rPr>
              <a:t>n</a:t>
            </a:r>
            <a:r>
              <a:rPr lang="en-US" sz="2000" spc="5" dirty="0">
                <a:effectLst/>
              </a:rPr>
              <a:t>e</a:t>
            </a:r>
            <a:r>
              <a:rPr lang="en-US" sz="2000" dirty="0">
                <a:effectLst/>
              </a:rPr>
              <a:t>d</a:t>
            </a:r>
            <a:r>
              <a:rPr lang="en-US" sz="2000" spc="5" dirty="0">
                <a:effectLst/>
              </a:rPr>
              <a:t> </a:t>
            </a:r>
            <a:r>
              <a:rPr lang="en-US" sz="2000" spc="-10" dirty="0">
                <a:effectLst/>
              </a:rPr>
              <a:t>w</a:t>
            </a:r>
            <a:r>
              <a:rPr lang="en-US" sz="2000" spc="5" dirty="0">
                <a:effectLst/>
              </a:rPr>
              <a:t>ha</a:t>
            </a:r>
            <a:r>
              <a:rPr lang="en-US" sz="2000" dirty="0">
                <a:effectLst/>
              </a:rPr>
              <a:t>t</a:t>
            </a:r>
            <a:r>
              <a:rPr lang="en-US" sz="2000" spc="5" dirty="0">
                <a:effectLst/>
              </a:rPr>
              <a:t> </a:t>
            </a:r>
            <a:r>
              <a:rPr lang="en-US" sz="2000" spc="-10" dirty="0">
                <a:effectLst/>
              </a:rPr>
              <a:t>y</a:t>
            </a:r>
            <a:r>
              <a:rPr lang="en-US" sz="2000" spc="5" dirty="0">
                <a:effectLst/>
              </a:rPr>
              <a:t>o</a:t>
            </a:r>
            <a:r>
              <a:rPr lang="en-US" sz="2000" dirty="0">
                <a:effectLst/>
              </a:rPr>
              <a:t>u</a:t>
            </a:r>
            <a:r>
              <a:rPr lang="en-US" sz="2000" spc="5" dirty="0">
                <a:effectLst/>
              </a:rPr>
              <a:t> </a:t>
            </a:r>
            <a:r>
              <a:rPr lang="en-US" sz="2000" spc="-5" dirty="0">
                <a:effectLst/>
              </a:rPr>
              <a:t>t</a:t>
            </a:r>
            <a:r>
              <a:rPr lang="en-US" sz="2000" spc="5" dirty="0">
                <a:effectLst/>
              </a:rPr>
              <a:t>au</a:t>
            </a:r>
            <a:r>
              <a:rPr lang="en-US" sz="2000" spc="-5" dirty="0">
                <a:effectLst/>
              </a:rPr>
              <a:t>g</a:t>
            </a:r>
            <a:r>
              <a:rPr lang="en-US" sz="2000" spc="5" dirty="0">
                <a:effectLst/>
              </a:rPr>
              <a:t>h</a:t>
            </a:r>
            <a:r>
              <a:rPr lang="en-US" sz="2000" dirty="0">
                <a:effectLst/>
              </a:rPr>
              <a:t>t.  </a:t>
            </a:r>
            <a:r>
              <a:rPr lang="en-US" sz="2000" spc="60" dirty="0">
                <a:effectLst/>
              </a:rPr>
              <a:t> </a:t>
            </a:r>
            <a:r>
              <a:rPr lang="en-US" sz="2000" spc="-10" dirty="0">
                <a:effectLst/>
              </a:rPr>
              <a:t>S</a:t>
            </a:r>
            <a:r>
              <a:rPr lang="en-US" sz="2000" spc="5" dirty="0">
                <a:effectLst/>
              </a:rPr>
              <a:t>e</a:t>
            </a:r>
            <a:r>
              <a:rPr lang="en-US" sz="2000" dirty="0">
                <a:effectLst/>
              </a:rPr>
              <a:t>lect t</a:t>
            </a:r>
            <a:r>
              <a:rPr lang="en-US" sz="2000" spc="5" dirty="0">
                <a:effectLst/>
              </a:rPr>
              <a:t>h</a:t>
            </a:r>
            <a:r>
              <a:rPr lang="en-US" sz="2000" dirty="0">
                <a:effectLst/>
              </a:rPr>
              <a:t>e</a:t>
            </a:r>
            <a:r>
              <a:rPr lang="en-US" sz="2000" spc="-5" dirty="0">
                <a:effectLst/>
              </a:rPr>
              <a:t> </a:t>
            </a:r>
            <a:r>
              <a:rPr lang="en-US" sz="2000" spc="5" dirty="0">
                <a:effectLst/>
              </a:rPr>
              <a:t>me</a:t>
            </a:r>
            <a:r>
              <a:rPr lang="en-US" sz="2000" spc="-10" dirty="0">
                <a:effectLst/>
              </a:rPr>
              <a:t>t</a:t>
            </a:r>
            <a:r>
              <a:rPr lang="en-US" sz="2000" spc="5" dirty="0">
                <a:effectLst/>
              </a:rPr>
              <a:t>h</a:t>
            </a:r>
            <a:r>
              <a:rPr lang="en-US" sz="2000" spc="-5" dirty="0">
                <a:effectLst/>
              </a:rPr>
              <a:t>o</a:t>
            </a:r>
            <a:r>
              <a:rPr lang="en-US" sz="2000" spc="5" dirty="0">
                <a:effectLst/>
              </a:rPr>
              <a:t>d</a:t>
            </a:r>
            <a:r>
              <a:rPr lang="en-US" sz="2000" dirty="0">
                <a:effectLst/>
              </a:rPr>
              <a:t>(s)</a:t>
            </a:r>
            <a:r>
              <a:rPr lang="en-US" sz="2000" spc="-5" dirty="0">
                <a:effectLst/>
              </a:rPr>
              <a:t> </a:t>
            </a:r>
            <a:r>
              <a:rPr lang="en-US" sz="2000" spc="-10" dirty="0">
                <a:effectLst/>
              </a:rPr>
              <a:t>y</a:t>
            </a:r>
            <a:r>
              <a:rPr lang="en-US" sz="2000" spc="5" dirty="0">
                <a:effectLst/>
              </a:rPr>
              <a:t>o</a:t>
            </a:r>
            <a:r>
              <a:rPr lang="en-US" sz="2000" dirty="0">
                <a:effectLst/>
              </a:rPr>
              <a:t>u</a:t>
            </a:r>
            <a:r>
              <a:rPr lang="en-US" sz="2000" spc="5" dirty="0">
                <a:effectLst/>
              </a:rPr>
              <a:t> </a:t>
            </a:r>
            <a:r>
              <a:rPr lang="en-US" sz="2000" spc="-10" dirty="0">
                <a:effectLst/>
              </a:rPr>
              <a:t>w</a:t>
            </a:r>
            <a:r>
              <a:rPr lang="en-US" sz="2000" dirty="0">
                <a:effectLst/>
              </a:rPr>
              <a:t>i</a:t>
            </a:r>
            <a:r>
              <a:rPr lang="en-US" sz="2000" spc="5" dirty="0">
                <a:effectLst/>
              </a:rPr>
              <a:t>l</a:t>
            </a:r>
            <a:r>
              <a:rPr lang="en-US" sz="2000" dirty="0">
                <a:effectLst/>
              </a:rPr>
              <a:t>l </a:t>
            </a:r>
            <a:r>
              <a:rPr lang="en-US" sz="2000" spc="5" dirty="0">
                <a:effectLst/>
              </a:rPr>
              <a:t>u</a:t>
            </a:r>
            <a:r>
              <a:rPr lang="en-US" sz="2000" dirty="0">
                <a:effectLst/>
              </a:rPr>
              <a:t>se</a:t>
            </a:r>
            <a:r>
              <a:rPr lang="en-US" sz="2000" spc="5" dirty="0">
                <a:effectLst/>
              </a:rPr>
              <a:t> </a:t>
            </a:r>
            <a:r>
              <a:rPr lang="en-US" sz="2000" spc="-5" dirty="0">
                <a:effectLst/>
              </a:rPr>
              <a:t>t</a:t>
            </a:r>
            <a:r>
              <a:rPr lang="en-US" sz="2000" dirty="0">
                <a:effectLst/>
              </a:rPr>
              <a:t>o</a:t>
            </a:r>
            <a:r>
              <a:rPr lang="en-US" sz="2000" spc="5" dirty="0">
                <a:effectLst/>
              </a:rPr>
              <a:t> A</a:t>
            </a:r>
            <a:r>
              <a:rPr lang="en-US" sz="2000" spc="-10" dirty="0">
                <a:effectLst/>
              </a:rPr>
              <a:t>S</a:t>
            </a:r>
            <a:r>
              <a:rPr lang="en-US" sz="2000" dirty="0">
                <a:effectLst/>
              </a:rPr>
              <a:t>SE</a:t>
            </a:r>
            <a:r>
              <a:rPr lang="en-US" sz="2000" spc="-10" dirty="0">
                <a:effectLst/>
              </a:rPr>
              <a:t>S</a:t>
            </a:r>
            <a:r>
              <a:rPr lang="en-US" sz="2000" dirty="0">
                <a:effectLst/>
              </a:rPr>
              <a:t>S</a:t>
            </a:r>
            <a:r>
              <a:rPr lang="en-US" sz="2000" spc="5" dirty="0">
                <a:effectLst/>
              </a:rPr>
              <a:t> t</a:t>
            </a:r>
            <a:r>
              <a:rPr lang="en-US" sz="2000" spc="-5" dirty="0">
                <a:effectLst/>
              </a:rPr>
              <a:t>h</a:t>
            </a:r>
            <a:r>
              <a:rPr lang="en-US" sz="2000" spc="5" dirty="0">
                <a:effectLst/>
              </a:rPr>
              <a:t>e</a:t>
            </a:r>
            <a:r>
              <a:rPr lang="en-US" sz="2000" dirty="0">
                <a:effectLst/>
              </a:rPr>
              <a:t>ir</a:t>
            </a:r>
            <a:r>
              <a:rPr lang="en-US" sz="2000" spc="-5" dirty="0">
                <a:effectLst/>
              </a:rPr>
              <a:t> u</a:t>
            </a:r>
            <a:r>
              <a:rPr lang="en-US" sz="2000" spc="5" dirty="0">
                <a:effectLst/>
              </a:rPr>
              <a:t>nde</a:t>
            </a:r>
            <a:r>
              <a:rPr lang="en-US" sz="2000" dirty="0">
                <a:effectLst/>
              </a:rPr>
              <a:t>rst</a:t>
            </a:r>
            <a:r>
              <a:rPr lang="en-US" sz="2000" spc="-10" dirty="0">
                <a:effectLst/>
              </a:rPr>
              <a:t>a</a:t>
            </a:r>
            <a:r>
              <a:rPr lang="en-US" sz="2000" spc="5" dirty="0">
                <a:effectLst/>
              </a:rPr>
              <a:t>nd</a:t>
            </a:r>
            <a:r>
              <a:rPr lang="en-US" sz="2000" dirty="0">
                <a:effectLst/>
              </a:rPr>
              <a:t>in</a:t>
            </a:r>
            <a:r>
              <a:rPr lang="en-US" sz="2000" spc="-5" dirty="0">
                <a:effectLst/>
              </a:rPr>
              <a:t>g</a:t>
            </a:r>
            <a:r>
              <a:rPr lang="en-US" sz="2000" dirty="0">
                <a:effectLst/>
              </a:rPr>
              <a:t>,</a:t>
            </a:r>
            <a:r>
              <a:rPr lang="en-US" sz="2000" spc="5" dirty="0">
                <a:effectLst/>
              </a:rPr>
              <a:t> </a:t>
            </a:r>
            <a:r>
              <a:rPr lang="en-US" sz="2000" spc="-10" dirty="0">
                <a:effectLst/>
              </a:rPr>
              <a:t>k</a:t>
            </a:r>
            <a:r>
              <a:rPr lang="en-US" sz="2000" spc="5" dirty="0">
                <a:effectLst/>
              </a:rPr>
              <a:t>no</a:t>
            </a:r>
            <a:r>
              <a:rPr lang="en-US" sz="2000" spc="-15" dirty="0">
                <a:effectLst/>
              </a:rPr>
              <a:t>w</a:t>
            </a:r>
            <a:r>
              <a:rPr lang="en-US" sz="2000" dirty="0">
                <a:effectLst/>
              </a:rPr>
              <a:t>le</a:t>
            </a:r>
            <a:r>
              <a:rPr lang="en-US" sz="2000" spc="5" dirty="0">
                <a:effectLst/>
              </a:rPr>
              <a:t>d</a:t>
            </a:r>
            <a:r>
              <a:rPr lang="en-US" sz="2000" spc="-5" dirty="0">
                <a:effectLst/>
              </a:rPr>
              <a:t>g</a:t>
            </a:r>
            <a:r>
              <a:rPr lang="en-US" sz="2000" spc="5" dirty="0">
                <a:effectLst/>
              </a:rPr>
              <a:t>e</a:t>
            </a:r>
            <a:r>
              <a:rPr lang="en-US" sz="2000" dirty="0">
                <a:effectLst/>
              </a:rPr>
              <a:t>,</a:t>
            </a:r>
            <a:r>
              <a:rPr lang="en-US" sz="2000" spc="5" dirty="0">
                <a:effectLst/>
              </a:rPr>
              <a:t> an</a:t>
            </a:r>
            <a:r>
              <a:rPr lang="en-US" sz="2000" dirty="0">
                <a:effectLst/>
              </a:rPr>
              <a:t>d</a:t>
            </a:r>
            <a:r>
              <a:rPr lang="en-US" sz="2000" spc="-5" dirty="0">
                <a:effectLst/>
              </a:rPr>
              <a:t> </a:t>
            </a:r>
            <a:r>
              <a:rPr lang="en-US" sz="2000" dirty="0">
                <a:effectLst/>
              </a:rPr>
              <a:t>skil</a:t>
            </a:r>
            <a:r>
              <a:rPr lang="en-US" sz="2000" spc="-5" dirty="0">
                <a:effectLst/>
              </a:rPr>
              <a:t>l</a:t>
            </a:r>
          </a:p>
          <a:p>
            <a:pPr marL="0" indent="0">
              <a:lnSpc>
                <a:spcPct val="90000"/>
              </a:lnSpc>
              <a:buNone/>
            </a:pPr>
            <a:r>
              <a:rPr lang="en-US" sz="2000" b="1" u="heavy" dirty="0">
                <a:effectLst/>
                <a:uFill>
                  <a:solidFill>
                    <a:srgbClr val="000000"/>
                  </a:solidFill>
                </a:uFill>
              </a:rPr>
              <a:t>Step </a:t>
            </a:r>
            <a:r>
              <a:rPr lang="en-US" sz="2000" b="1" u="heavy" spc="10" dirty="0">
                <a:effectLst/>
                <a:uFill>
                  <a:solidFill>
                    <a:srgbClr val="000000"/>
                  </a:solidFill>
                </a:uFill>
              </a:rPr>
              <a:t>3</a:t>
            </a:r>
            <a:r>
              <a:rPr lang="en-US" sz="2000" dirty="0">
                <a:effectLst/>
              </a:rPr>
              <a:t>:</a:t>
            </a:r>
            <a:r>
              <a:rPr lang="en-US" sz="2000" spc="-30" dirty="0">
                <a:effectLst/>
              </a:rPr>
              <a:t> </a:t>
            </a:r>
            <a:r>
              <a:rPr lang="en-US" sz="2000" spc="40" dirty="0">
                <a:effectLst/>
              </a:rPr>
              <a:t>W</a:t>
            </a:r>
            <a:r>
              <a:rPr lang="en-US" sz="2000" dirty="0">
                <a:effectLst/>
              </a:rPr>
              <a:t>r</a:t>
            </a:r>
            <a:r>
              <a:rPr lang="en-US" sz="2000" spc="-20" dirty="0">
                <a:effectLst/>
              </a:rPr>
              <a:t>i</a:t>
            </a:r>
            <a:r>
              <a:rPr lang="en-US" sz="2000" dirty="0">
                <a:effectLst/>
              </a:rPr>
              <a:t>te </a:t>
            </a:r>
            <a:r>
              <a:rPr lang="en-US" sz="2000" spc="5" dirty="0">
                <a:effectLst/>
              </a:rPr>
              <a:t>ou</a:t>
            </a:r>
            <a:r>
              <a:rPr lang="en-US" sz="2000" dirty="0">
                <a:effectLst/>
              </a:rPr>
              <a:t>t</a:t>
            </a:r>
            <a:r>
              <a:rPr lang="en-US" sz="2000" spc="-5" dirty="0">
                <a:effectLst/>
              </a:rPr>
              <a:t> </a:t>
            </a:r>
            <a:r>
              <a:rPr lang="en-US" sz="2000" dirty="0">
                <a:effectLst/>
              </a:rPr>
              <a:t>t</a:t>
            </a:r>
            <a:r>
              <a:rPr lang="en-US" sz="2000" spc="5" dirty="0">
                <a:effectLst/>
              </a:rPr>
              <a:t>h</a:t>
            </a:r>
            <a:r>
              <a:rPr lang="en-US" sz="2000" dirty="0">
                <a:effectLst/>
              </a:rPr>
              <a:t>e </a:t>
            </a:r>
            <a:r>
              <a:rPr lang="en-US" sz="2000" spc="-10" dirty="0">
                <a:effectLst/>
              </a:rPr>
              <a:t>s</a:t>
            </a:r>
            <a:r>
              <a:rPr lang="en-US" sz="2000" dirty="0">
                <a:effectLst/>
              </a:rPr>
              <a:t>t</a:t>
            </a:r>
            <a:r>
              <a:rPr lang="en-US" sz="2000" spc="5" dirty="0">
                <a:effectLst/>
              </a:rPr>
              <a:t>ep</a:t>
            </a:r>
            <a:r>
              <a:rPr lang="en-US" sz="2000" dirty="0">
                <a:effectLst/>
              </a:rPr>
              <a:t>s </a:t>
            </a:r>
            <a:r>
              <a:rPr lang="en-US" sz="2000" spc="-10" dirty="0">
                <a:effectLst/>
              </a:rPr>
              <a:t>y</a:t>
            </a:r>
            <a:r>
              <a:rPr lang="en-US" sz="2000" spc="5" dirty="0">
                <a:effectLst/>
              </a:rPr>
              <a:t>o</a:t>
            </a:r>
            <a:r>
              <a:rPr lang="en-US" sz="2000" dirty="0">
                <a:effectLst/>
              </a:rPr>
              <a:t>u</a:t>
            </a:r>
            <a:r>
              <a:rPr lang="en-US" sz="2000" spc="5" dirty="0">
                <a:effectLst/>
              </a:rPr>
              <a:t> </a:t>
            </a:r>
            <a:r>
              <a:rPr lang="en-US" sz="2000" spc="-10" dirty="0">
                <a:effectLst/>
              </a:rPr>
              <a:t>w</a:t>
            </a:r>
            <a:r>
              <a:rPr lang="en-US" sz="2000" dirty="0">
                <a:effectLst/>
              </a:rPr>
              <a:t>i</a:t>
            </a:r>
            <a:r>
              <a:rPr lang="en-US" sz="2000" spc="-5" dirty="0">
                <a:effectLst/>
              </a:rPr>
              <a:t>l</a:t>
            </a:r>
            <a:r>
              <a:rPr lang="en-US" sz="2000" dirty="0">
                <a:effectLst/>
              </a:rPr>
              <a:t>l </a:t>
            </a:r>
            <a:r>
              <a:rPr lang="en-US" sz="2000" spc="5" dirty="0">
                <a:effectLst/>
              </a:rPr>
              <a:t>u</a:t>
            </a:r>
            <a:r>
              <a:rPr lang="en-US" sz="2000" dirty="0">
                <a:effectLst/>
              </a:rPr>
              <a:t>se</a:t>
            </a:r>
            <a:r>
              <a:rPr lang="en-US" sz="2000" spc="5" dirty="0">
                <a:effectLst/>
              </a:rPr>
              <a:t> t</a:t>
            </a:r>
            <a:r>
              <a:rPr lang="en-US" sz="2000" dirty="0">
                <a:effectLst/>
              </a:rPr>
              <a:t>o</a:t>
            </a:r>
            <a:r>
              <a:rPr lang="en-US" sz="2000" spc="5" dirty="0">
                <a:effectLst/>
              </a:rPr>
              <a:t> </a:t>
            </a:r>
            <a:r>
              <a:rPr lang="en-US" sz="2000" spc="-5" dirty="0">
                <a:effectLst/>
              </a:rPr>
              <a:t>g</a:t>
            </a:r>
            <a:r>
              <a:rPr lang="en-US" sz="2000" spc="5" dirty="0">
                <a:effectLst/>
              </a:rPr>
              <a:t>e</a:t>
            </a:r>
            <a:r>
              <a:rPr lang="en-US" sz="2000" dirty="0">
                <a:effectLst/>
              </a:rPr>
              <a:t>t</a:t>
            </a:r>
            <a:r>
              <a:rPr lang="en-US" sz="2000" spc="-10" dirty="0">
                <a:effectLst/>
              </a:rPr>
              <a:t> </a:t>
            </a:r>
            <a:r>
              <a:rPr lang="en-US" sz="2000" spc="5" dirty="0">
                <a:effectLst/>
              </a:rPr>
              <a:t>th</a:t>
            </a:r>
            <a:r>
              <a:rPr lang="en-US" sz="2000" dirty="0">
                <a:effectLst/>
              </a:rPr>
              <a:t>e</a:t>
            </a:r>
            <a:r>
              <a:rPr lang="en-US" sz="2000" spc="5" dirty="0">
                <a:effectLst/>
              </a:rPr>
              <a:t> </a:t>
            </a:r>
            <a:r>
              <a:rPr lang="en-US" sz="2000" spc="-10" dirty="0">
                <a:effectLst/>
              </a:rPr>
              <a:t>c</a:t>
            </a:r>
            <a:r>
              <a:rPr lang="en-US" sz="2000" spc="5" dirty="0">
                <a:effectLst/>
              </a:rPr>
              <a:t>a</a:t>
            </a:r>
            <a:r>
              <a:rPr lang="en-US" sz="2000" spc="-5" dirty="0">
                <a:effectLst/>
              </a:rPr>
              <a:t>d</a:t>
            </a:r>
            <a:r>
              <a:rPr lang="en-US" sz="2000" spc="5" dirty="0">
                <a:effectLst/>
              </a:rPr>
              <a:t>e</a:t>
            </a:r>
            <a:r>
              <a:rPr lang="en-US" sz="2000" dirty="0">
                <a:effectLst/>
              </a:rPr>
              <a:t>ts</a:t>
            </a:r>
            <a:r>
              <a:rPr lang="en-US" sz="2000" spc="5" dirty="0">
                <a:effectLst/>
              </a:rPr>
              <a:t> </a:t>
            </a:r>
            <a:r>
              <a:rPr lang="en-US" sz="2000" spc="-10" dirty="0">
                <a:effectLst/>
              </a:rPr>
              <a:t>t</a:t>
            </a:r>
            <a:r>
              <a:rPr lang="en-US" sz="2000" dirty="0">
                <a:effectLst/>
              </a:rPr>
              <a:t>o</a:t>
            </a:r>
            <a:r>
              <a:rPr lang="en-US" sz="2000" spc="5" dirty="0">
                <a:effectLst/>
              </a:rPr>
              <a:t> </a:t>
            </a:r>
            <a:r>
              <a:rPr lang="en-US" sz="2000" dirty="0">
                <a:effectLst/>
              </a:rPr>
              <a:t>l</a:t>
            </a:r>
            <a:r>
              <a:rPr lang="en-US" sz="2000" spc="5" dirty="0">
                <a:effectLst/>
              </a:rPr>
              <a:t>ea</a:t>
            </a:r>
            <a:r>
              <a:rPr lang="en-US" sz="2000" dirty="0">
                <a:effectLst/>
              </a:rPr>
              <a:t>rn</a:t>
            </a:r>
            <a:r>
              <a:rPr lang="en-US" sz="2000" spc="-10" dirty="0">
                <a:effectLst/>
              </a:rPr>
              <a:t> </a:t>
            </a:r>
            <a:r>
              <a:rPr lang="en-US" sz="2000" spc="5" dirty="0">
                <a:effectLst/>
              </a:rPr>
              <a:t>t</a:t>
            </a:r>
            <a:r>
              <a:rPr lang="en-US" sz="2000" spc="-5" dirty="0">
                <a:effectLst/>
              </a:rPr>
              <a:t>h</a:t>
            </a:r>
            <a:r>
              <a:rPr lang="en-US" sz="2000" dirty="0">
                <a:effectLst/>
              </a:rPr>
              <a:t>e</a:t>
            </a:r>
            <a:r>
              <a:rPr lang="en-US" sz="2000" spc="-5" dirty="0">
                <a:effectLst/>
              </a:rPr>
              <a:t> </a:t>
            </a:r>
            <a:r>
              <a:rPr lang="en-US" sz="2000" spc="10" dirty="0">
                <a:effectLst/>
              </a:rPr>
              <a:t>m</a:t>
            </a:r>
            <a:r>
              <a:rPr lang="en-US" sz="2000" spc="-5" dirty="0">
                <a:effectLst/>
              </a:rPr>
              <a:t>a</a:t>
            </a:r>
            <a:r>
              <a:rPr lang="en-US" sz="2000" dirty="0">
                <a:effectLst/>
              </a:rPr>
              <a:t>t</a:t>
            </a:r>
            <a:r>
              <a:rPr lang="en-US" sz="2000" spc="5" dirty="0">
                <a:effectLst/>
              </a:rPr>
              <a:t>e</a:t>
            </a:r>
            <a:r>
              <a:rPr lang="en-US" sz="2000" dirty="0">
                <a:effectLst/>
              </a:rPr>
              <a:t>r</a:t>
            </a:r>
            <a:r>
              <a:rPr lang="en-US" sz="2000" spc="-5" dirty="0">
                <a:effectLst/>
              </a:rPr>
              <a:t>i</a:t>
            </a:r>
            <a:r>
              <a:rPr lang="en-US" sz="2000" spc="5" dirty="0">
                <a:effectLst/>
              </a:rPr>
              <a:t>a</a:t>
            </a:r>
            <a:r>
              <a:rPr lang="en-US" sz="2000" dirty="0">
                <a:effectLst/>
              </a:rPr>
              <a:t>l </a:t>
            </a:r>
            <a:r>
              <a:rPr lang="en-US" sz="2000" spc="-10" dirty="0">
                <a:effectLst/>
              </a:rPr>
              <a:t>y</a:t>
            </a:r>
            <a:r>
              <a:rPr lang="en-US" sz="2000" spc="5" dirty="0">
                <a:effectLst/>
              </a:rPr>
              <a:t>o</a:t>
            </a:r>
            <a:r>
              <a:rPr lang="en-US" sz="2000" dirty="0">
                <a:effectLst/>
              </a:rPr>
              <a:t>u</a:t>
            </a:r>
            <a:r>
              <a:rPr lang="en-US" sz="2000" spc="5" dirty="0">
                <a:effectLst/>
              </a:rPr>
              <a:t> a</a:t>
            </a:r>
            <a:r>
              <a:rPr lang="en-US" sz="2000" dirty="0">
                <a:effectLst/>
              </a:rPr>
              <a:t>re </a:t>
            </a:r>
            <a:r>
              <a:rPr lang="en-US" sz="2000" spc="5" dirty="0">
                <a:effectLst/>
              </a:rPr>
              <a:t>p</a:t>
            </a:r>
            <a:r>
              <a:rPr lang="en-US" sz="2000" dirty="0">
                <a:effectLst/>
              </a:rPr>
              <a:t>res</a:t>
            </a:r>
            <a:r>
              <a:rPr lang="en-US" sz="2000" spc="5" dirty="0">
                <a:effectLst/>
              </a:rPr>
              <a:t>en</a:t>
            </a:r>
            <a:r>
              <a:rPr lang="en-US" sz="2000" dirty="0">
                <a:effectLst/>
              </a:rPr>
              <a:t>t</a:t>
            </a:r>
            <a:r>
              <a:rPr lang="en-US" sz="2000" spc="-10" dirty="0">
                <a:effectLst/>
              </a:rPr>
              <a:t>i</a:t>
            </a:r>
            <a:r>
              <a:rPr lang="en-US" sz="2000" spc="5" dirty="0">
                <a:effectLst/>
              </a:rPr>
              <a:t>n</a:t>
            </a:r>
            <a:r>
              <a:rPr lang="en-US" sz="2000" dirty="0">
                <a:effectLst/>
              </a:rPr>
              <a:t>g</a:t>
            </a:r>
            <a:r>
              <a:rPr lang="en-US" sz="2000" spc="-5" dirty="0">
                <a:effectLst/>
              </a:rPr>
              <a:t> </a:t>
            </a:r>
            <a:r>
              <a:rPr lang="en-US" sz="2000" dirty="0">
                <a:effectLst/>
              </a:rPr>
              <a:t>so</a:t>
            </a:r>
            <a:r>
              <a:rPr lang="en-US" sz="2000" spc="5" dirty="0">
                <a:effectLst/>
              </a:rPr>
              <a:t> t</a:t>
            </a:r>
            <a:r>
              <a:rPr lang="en-US" sz="2000" spc="-5" dirty="0">
                <a:effectLst/>
              </a:rPr>
              <a:t>h</a:t>
            </a:r>
            <a:r>
              <a:rPr lang="en-US" sz="2000" spc="5" dirty="0">
                <a:effectLst/>
              </a:rPr>
              <a:t>e</a:t>
            </a:r>
            <a:r>
              <a:rPr lang="en-US" sz="2000" dirty="0">
                <a:effectLst/>
              </a:rPr>
              <a:t>y</a:t>
            </a:r>
            <a:r>
              <a:rPr lang="en-US" sz="2000" spc="-10" dirty="0">
                <a:effectLst/>
              </a:rPr>
              <a:t> </a:t>
            </a:r>
            <a:r>
              <a:rPr lang="en-US" sz="2000" spc="5" dirty="0">
                <a:effectLst/>
              </a:rPr>
              <a:t>a</a:t>
            </a:r>
            <a:r>
              <a:rPr lang="en-US" sz="2000" dirty="0">
                <a:effectLst/>
              </a:rPr>
              <a:t>re</a:t>
            </a:r>
            <a:r>
              <a:rPr lang="en-US" sz="2000" spc="-5" dirty="0">
                <a:effectLst/>
              </a:rPr>
              <a:t> </a:t>
            </a:r>
            <a:r>
              <a:rPr lang="en-US" sz="2000" dirty="0">
                <a:effectLst/>
              </a:rPr>
              <a:t>s</a:t>
            </a:r>
            <a:r>
              <a:rPr lang="en-US" sz="2000" spc="5" dirty="0">
                <a:effectLst/>
              </a:rPr>
              <a:t>u</a:t>
            </a:r>
            <a:r>
              <a:rPr lang="en-US" sz="2000" dirty="0">
                <a:effectLst/>
              </a:rPr>
              <a:t>cc</a:t>
            </a:r>
            <a:r>
              <a:rPr lang="en-US" sz="2000" spc="5" dirty="0">
                <a:effectLst/>
              </a:rPr>
              <a:t>e</a:t>
            </a:r>
            <a:r>
              <a:rPr lang="en-US" sz="2000" dirty="0">
                <a:effectLst/>
              </a:rPr>
              <a:t>s</a:t>
            </a:r>
            <a:r>
              <a:rPr lang="en-US" sz="2000" spc="-10" dirty="0">
                <a:effectLst/>
              </a:rPr>
              <a:t>s</a:t>
            </a:r>
            <a:r>
              <a:rPr lang="en-US" sz="2000" spc="15" dirty="0">
                <a:effectLst/>
              </a:rPr>
              <a:t>f</a:t>
            </a:r>
            <a:r>
              <a:rPr lang="en-US" sz="2000" spc="5" dirty="0">
                <a:effectLst/>
              </a:rPr>
              <a:t>u</a:t>
            </a:r>
            <a:r>
              <a:rPr lang="en-US" sz="2000" dirty="0">
                <a:effectLst/>
              </a:rPr>
              <a:t>l</a:t>
            </a:r>
            <a:r>
              <a:rPr lang="en-US" sz="2000" spc="-10" dirty="0">
                <a:effectLst/>
              </a:rPr>
              <a:t> </a:t>
            </a:r>
            <a:r>
              <a:rPr lang="en-US" sz="2000" spc="5" dirty="0">
                <a:effectLst/>
              </a:rPr>
              <a:t>o</a:t>
            </a:r>
            <a:r>
              <a:rPr lang="en-US" sz="2000" dirty="0">
                <a:effectLst/>
              </a:rPr>
              <a:t>n</a:t>
            </a:r>
            <a:r>
              <a:rPr lang="en-US" sz="2000" spc="-5" dirty="0">
                <a:effectLst/>
              </a:rPr>
              <a:t> </a:t>
            </a:r>
            <a:r>
              <a:rPr lang="en-US" sz="2000" dirty="0">
                <a:effectLst/>
              </a:rPr>
              <a:t>t</a:t>
            </a:r>
            <a:r>
              <a:rPr lang="en-US" sz="2000" spc="5" dirty="0">
                <a:effectLst/>
              </a:rPr>
              <a:t>h</a:t>
            </a:r>
            <a:r>
              <a:rPr lang="en-US" sz="2000" dirty="0">
                <a:effectLst/>
              </a:rPr>
              <a:t>e</a:t>
            </a:r>
            <a:r>
              <a:rPr lang="en-US" sz="2000" spc="-5" dirty="0">
                <a:effectLst/>
              </a:rPr>
              <a:t> </a:t>
            </a:r>
            <a:r>
              <a:rPr lang="en-US" sz="2000" spc="5" dirty="0">
                <a:effectLst/>
              </a:rPr>
              <a:t>a</a:t>
            </a:r>
            <a:r>
              <a:rPr lang="en-US" sz="2000" dirty="0">
                <a:effectLst/>
              </a:rPr>
              <a:t>ss</a:t>
            </a:r>
            <a:r>
              <a:rPr lang="en-US" sz="2000" spc="-5" dirty="0">
                <a:effectLst/>
              </a:rPr>
              <a:t>e</a:t>
            </a:r>
            <a:r>
              <a:rPr lang="en-US" sz="2000" dirty="0">
                <a:effectLst/>
              </a:rPr>
              <a:t>ss</a:t>
            </a:r>
            <a:r>
              <a:rPr lang="en-US" sz="2000" spc="5" dirty="0">
                <a:effectLst/>
              </a:rPr>
              <a:t>me</a:t>
            </a:r>
            <a:r>
              <a:rPr lang="en-US" sz="2000" spc="-5" dirty="0">
                <a:effectLst/>
              </a:rPr>
              <a:t>n</a:t>
            </a:r>
            <a:r>
              <a:rPr lang="en-US" sz="2000" dirty="0">
                <a:effectLst/>
              </a:rPr>
              <a:t>t. Organize the information in a logical way.</a:t>
            </a:r>
          </a:p>
          <a:p>
            <a:pPr marL="0" indent="0">
              <a:lnSpc>
                <a:spcPct val="90000"/>
              </a:lnSpc>
              <a:buNone/>
            </a:pPr>
            <a:r>
              <a:rPr lang="en-US" sz="2000" b="1" u="heavy" dirty="0">
                <a:effectLst/>
                <a:uFill>
                  <a:solidFill>
                    <a:srgbClr val="000000"/>
                  </a:solidFill>
                </a:uFill>
              </a:rPr>
              <a:t>Step </a:t>
            </a:r>
            <a:r>
              <a:rPr lang="en-US" sz="2000" b="1" u="heavy" spc="-5" dirty="0">
                <a:effectLst/>
                <a:uFill>
                  <a:solidFill>
                    <a:srgbClr val="000000"/>
                  </a:solidFill>
                </a:uFill>
              </a:rPr>
              <a:t>4</a:t>
            </a:r>
            <a:r>
              <a:rPr lang="en-US" sz="2000" b="1" u="heavy" dirty="0">
                <a:effectLst/>
                <a:uFill>
                  <a:solidFill>
                    <a:srgbClr val="000000"/>
                  </a:solidFill>
                </a:uFill>
              </a:rPr>
              <a:t>:</a:t>
            </a:r>
            <a:r>
              <a:rPr lang="en-US" sz="2000" b="1" dirty="0">
                <a:effectLst/>
              </a:rPr>
              <a:t>  </a:t>
            </a:r>
            <a:r>
              <a:rPr lang="en-US" sz="2000" b="1" spc="70" dirty="0">
                <a:effectLst/>
              </a:rPr>
              <a:t> </a:t>
            </a:r>
            <a:r>
              <a:rPr lang="en-US" sz="2000" dirty="0">
                <a:effectLst/>
              </a:rPr>
              <a:t>G</a:t>
            </a:r>
            <a:r>
              <a:rPr lang="en-US" sz="2000" spc="5" dirty="0">
                <a:effectLst/>
              </a:rPr>
              <a:t>a</a:t>
            </a:r>
            <a:r>
              <a:rPr lang="en-US" sz="2000" dirty="0">
                <a:effectLst/>
              </a:rPr>
              <a:t>t</a:t>
            </a:r>
            <a:r>
              <a:rPr lang="en-US" sz="2000" spc="-5" dirty="0">
                <a:effectLst/>
              </a:rPr>
              <a:t>h</a:t>
            </a:r>
            <a:r>
              <a:rPr lang="en-US" sz="2000" spc="5" dirty="0">
                <a:effectLst/>
              </a:rPr>
              <a:t>e</a:t>
            </a:r>
            <a:r>
              <a:rPr lang="en-US" sz="2000" dirty="0">
                <a:effectLst/>
              </a:rPr>
              <a:t>r t</a:t>
            </a:r>
            <a:r>
              <a:rPr lang="en-US" sz="2000" spc="-5" dirty="0">
                <a:effectLst/>
              </a:rPr>
              <a:t>h</a:t>
            </a:r>
            <a:r>
              <a:rPr lang="en-US" sz="2000" dirty="0">
                <a:effectLst/>
              </a:rPr>
              <a:t>e</a:t>
            </a:r>
            <a:r>
              <a:rPr lang="en-US" sz="2000" spc="-5" dirty="0">
                <a:effectLst/>
              </a:rPr>
              <a:t> m</a:t>
            </a:r>
            <a:r>
              <a:rPr lang="en-US" sz="2000" spc="5" dirty="0">
                <a:effectLst/>
              </a:rPr>
              <a:t>a</a:t>
            </a:r>
            <a:r>
              <a:rPr lang="en-US" sz="2000" dirty="0">
                <a:effectLst/>
              </a:rPr>
              <a:t>t</a:t>
            </a:r>
            <a:r>
              <a:rPr lang="en-US" sz="2000" spc="5" dirty="0">
                <a:effectLst/>
              </a:rPr>
              <a:t>e</a:t>
            </a:r>
            <a:r>
              <a:rPr lang="en-US" sz="2000" dirty="0">
                <a:effectLst/>
              </a:rPr>
              <a:t>r</a:t>
            </a:r>
            <a:r>
              <a:rPr lang="en-US" sz="2000" spc="-5" dirty="0">
                <a:effectLst/>
              </a:rPr>
              <a:t>i</a:t>
            </a:r>
            <a:r>
              <a:rPr lang="en-US" sz="2000" spc="5" dirty="0">
                <a:effectLst/>
              </a:rPr>
              <a:t>a</a:t>
            </a:r>
            <a:r>
              <a:rPr lang="en-US" sz="2000" dirty="0">
                <a:effectLst/>
              </a:rPr>
              <a:t>ls </a:t>
            </a:r>
            <a:r>
              <a:rPr lang="en-US" sz="2000" spc="-10" dirty="0">
                <a:effectLst/>
              </a:rPr>
              <a:t>y</a:t>
            </a:r>
            <a:r>
              <a:rPr lang="en-US" sz="2000" spc="5" dirty="0">
                <a:effectLst/>
              </a:rPr>
              <a:t>o</a:t>
            </a:r>
            <a:r>
              <a:rPr lang="en-US" sz="2000" dirty="0">
                <a:effectLst/>
              </a:rPr>
              <a:t>u</a:t>
            </a:r>
            <a:r>
              <a:rPr lang="en-US" sz="2000" spc="5" dirty="0">
                <a:effectLst/>
              </a:rPr>
              <a:t> </a:t>
            </a:r>
            <a:r>
              <a:rPr lang="en-US" sz="2000" spc="-5" dirty="0">
                <a:effectLst/>
              </a:rPr>
              <a:t>n</a:t>
            </a:r>
            <a:r>
              <a:rPr lang="en-US" sz="2000" spc="5" dirty="0">
                <a:effectLst/>
              </a:rPr>
              <a:t>ee</a:t>
            </a:r>
            <a:r>
              <a:rPr lang="en-US" sz="2000" dirty="0">
                <a:effectLst/>
              </a:rPr>
              <a:t>d</a:t>
            </a:r>
            <a:r>
              <a:rPr lang="en-US" sz="2000" spc="-15" dirty="0">
                <a:effectLst/>
              </a:rPr>
              <a:t> </a:t>
            </a:r>
            <a:r>
              <a:rPr lang="en-US" sz="2000" spc="15" dirty="0">
                <a:effectLst/>
              </a:rPr>
              <a:t>f</a:t>
            </a:r>
            <a:r>
              <a:rPr lang="en-US" sz="2000" spc="5" dirty="0">
                <a:effectLst/>
              </a:rPr>
              <a:t>o</a:t>
            </a:r>
            <a:r>
              <a:rPr lang="en-US" sz="2000" dirty="0">
                <a:effectLst/>
              </a:rPr>
              <a:t>r </a:t>
            </a:r>
            <a:r>
              <a:rPr lang="en-US" sz="2000" spc="-10" dirty="0">
                <a:effectLst/>
              </a:rPr>
              <a:t>t</a:t>
            </a:r>
            <a:r>
              <a:rPr lang="en-US" sz="2000" spc="-5" dirty="0">
                <a:effectLst/>
              </a:rPr>
              <a:t>h</a:t>
            </a:r>
            <a:r>
              <a:rPr lang="en-US" sz="2000" dirty="0">
                <a:effectLst/>
              </a:rPr>
              <a:t>e</a:t>
            </a:r>
            <a:r>
              <a:rPr lang="en-US" sz="2000" spc="5" dirty="0">
                <a:effectLst/>
              </a:rPr>
              <a:t> </a:t>
            </a:r>
            <a:r>
              <a:rPr lang="en-US" sz="2000" dirty="0">
                <a:effectLst/>
              </a:rPr>
              <a:t>cl</a:t>
            </a:r>
            <a:r>
              <a:rPr lang="en-US" sz="2000" spc="5" dirty="0">
                <a:effectLst/>
              </a:rPr>
              <a:t>a</a:t>
            </a:r>
            <a:r>
              <a:rPr lang="en-US" sz="2000" dirty="0">
                <a:effectLst/>
              </a:rPr>
              <a:t>ss.  </a:t>
            </a:r>
            <a:r>
              <a:rPr lang="en-US" sz="2000" spc="35" dirty="0">
                <a:effectLst/>
              </a:rPr>
              <a:t> </a:t>
            </a:r>
            <a:r>
              <a:rPr lang="en-US" sz="2000" spc="30" dirty="0">
                <a:effectLst/>
              </a:rPr>
              <a:t>W</a:t>
            </a:r>
            <a:r>
              <a:rPr lang="en-US" sz="2000" spc="-5" dirty="0">
                <a:effectLst/>
              </a:rPr>
              <a:t>h</a:t>
            </a:r>
            <a:r>
              <a:rPr lang="en-US" sz="2000" spc="5" dirty="0">
                <a:effectLst/>
              </a:rPr>
              <a:t>a</a:t>
            </a:r>
            <a:r>
              <a:rPr lang="en-US" sz="2000" dirty="0">
                <a:effectLst/>
              </a:rPr>
              <a:t>t</a:t>
            </a:r>
            <a:r>
              <a:rPr lang="en-US" sz="2000" spc="-5" dirty="0">
                <a:effectLst/>
              </a:rPr>
              <a:t> m</a:t>
            </a:r>
            <a:r>
              <a:rPr lang="en-US" sz="2000" spc="5" dirty="0">
                <a:effectLst/>
              </a:rPr>
              <a:t>a</a:t>
            </a:r>
            <a:r>
              <a:rPr lang="en-US" sz="2000" dirty="0">
                <a:effectLst/>
              </a:rPr>
              <a:t>t</a:t>
            </a:r>
            <a:r>
              <a:rPr lang="en-US" sz="2000" spc="5" dirty="0">
                <a:effectLst/>
              </a:rPr>
              <a:t>e</a:t>
            </a:r>
            <a:r>
              <a:rPr lang="en-US" sz="2000" dirty="0">
                <a:effectLst/>
              </a:rPr>
              <a:t>r</a:t>
            </a:r>
            <a:r>
              <a:rPr lang="en-US" sz="2000" spc="-5" dirty="0">
                <a:effectLst/>
              </a:rPr>
              <a:t>ia</a:t>
            </a:r>
            <a:r>
              <a:rPr lang="en-US" sz="2000" dirty="0">
                <a:effectLst/>
              </a:rPr>
              <a:t>ls </a:t>
            </a:r>
            <a:r>
              <a:rPr lang="en-US" sz="2000" spc="-15" dirty="0">
                <a:effectLst/>
              </a:rPr>
              <a:t>w</a:t>
            </a:r>
            <a:r>
              <a:rPr lang="en-US" sz="2000" spc="10" dirty="0">
                <a:effectLst/>
              </a:rPr>
              <a:t>i</a:t>
            </a:r>
            <a:r>
              <a:rPr lang="en-US" sz="2000" dirty="0">
                <a:effectLst/>
              </a:rPr>
              <a:t>ll</a:t>
            </a:r>
            <a:r>
              <a:rPr lang="en-US" sz="2000" spc="10" dirty="0">
                <a:effectLst/>
              </a:rPr>
              <a:t> </a:t>
            </a:r>
            <a:r>
              <a:rPr lang="en-US" sz="2000" spc="-10" dirty="0">
                <a:effectLst/>
              </a:rPr>
              <a:t>y</a:t>
            </a:r>
            <a:r>
              <a:rPr lang="en-US" sz="2000" spc="5" dirty="0">
                <a:effectLst/>
              </a:rPr>
              <a:t>o</a:t>
            </a:r>
            <a:r>
              <a:rPr lang="en-US" sz="2000" dirty="0">
                <a:effectLst/>
              </a:rPr>
              <a:t>u</a:t>
            </a:r>
            <a:r>
              <a:rPr lang="en-US" sz="2000" spc="5" dirty="0">
                <a:effectLst/>
              </a:rPr>
              <a:t> ne</a:t>
            </a:r>
            <a:r>
              <a:rPr lang="en-US" sz="2000" spc="-5" dirty="0">
                <a:effectLst/>
              </a:rPr>
              <a:t>e</a:t>
            </a:r>
            <a:r>
              <a:rPr lang="en-US" sz="2000" dirty="0">
                <a:effectLst/>
              </a:rPr>
              <a:t>d</a:t>
            </a:r>
            <a:r>
              <a:rPr lang="en-US" sz="2000" spc="-5" dirty="0">
                <a:effectLst/>
              </a:rPr>
              <a:t> </a:t>
            </a:r>
            <a:r>
              <a:rPr lang="en-US" sz="2000" dirty="0">
                <a:effectLst/>
              </a:rPr>
              <a:t>f</a:t>
            </a:r>
            <a:r>
              <a:rPr lang="en-US" sz="2000" spc="5" dirty="0">
                <a:effectLst/>
              </a:rPr>
              <a:t>o</a:t>
            </a:r>
            <a:r>
              <a:rPr lang="en-US" sz="2000" dirty="0">
                <a:effectLst/>
              </a:rPr>
              <a:t>r t</a:t>
            </a:r>
            <a:r>
              <a:rPr lang="en-US" sz="2000" spc="-5" dirty="0">
                <a:effectLst/>
              </a:rPr>
              <a:t>h</a:t>
            </a:r>
            <a:r>
              <a:rPr lang="en-US" sz="2000" dirty="0">
                <a:effectLst/>
              </a:rPr>
              <a:t>e class?</a:t>
            </a:r>
          </a:p>
          <a:p>
            <a:pPr marL="0" indent="0">
              <a:lnSpc>
                <a:spcPct val="90000"/>
              </a:lnSpc>
              <a:buNone/>
            </a:pPr>
            <a:r>
              <a:rPr lang="en-US" sz="2000" b="1" u="heavy" dirty="0">
                <a:effectLst/>
                <a:uFill>
                  <a:solidFill>
                    <a:srgbClr val="000000"/>
                  </a:solidFill>
                </a:uFill>
              </a:rPr>
              <a:t>Step </a:t>
            </a:r>
            <a:r>
              <a:rPr lang="en-US" sz="2000" b="1" u="heavy" spc="10" dirty="0">
                <a:effectLst/>
                <a:uFill>
                  <a:solidFill>
                    <a:srgbClr val="000000"/>
                  </a:solidFill>
                </a:uFill>
              </a:rPr>
              <a:t>5</a:t>
            </a:r>
            <a:r>
              <a:rPr lang="en-US" sz="2000" dirty="0">
                <a:effectLst/>
              </a:rPr>
              <a:t>:</a:t>
            </a:r>
            <a:r>
              <a:rPr lang="en-US" sz="2000" spc="-5" dirty="0">
                <a:effectLst/>
              </a:rPr>
              <a:t> </a:t>
            </a:r>
            <a:r>
              <a:rPr lang="en-US" sz="2000" spc="-10" dirty="0">
                <a:effectLst/>
              </a:rPr>
              <a:t>A</a:t>
            </a:r>
            <a:r>
              <a:rPr lang="en-US" sz="2000" spc="15" dirty="0">
                <a:effectLst/>
              </a:rPr>
              <a:t>f</a:t>
            </a:r>
            <a:r>
              <a:rPr lang="en-US" sz="2000" dirty="0">
                <a:effectLst/>
              </a:rPr>
              <a:t>t</a:t>
            </a:r>
            <a:r>
              <a:rPr lang="en-US" sz="2000" spc="5" dirty="0">
                <a:effectLst/>
              </a:rPr>
              <a:t>e</a:t>
            </a:r>
            <a:r>
              <a:rPr lang="en-US" sz="2000" dirty="0">
                <a:effectLst/>
              </a:rPr>
              <a:t>r</a:t>
            </a:r>
            <a:r>
              <a:rPr lang="en-US" sz="2000" spc="-10" dirty="0">
                <a:effectLst/>
              </a:rPr>
              <a:t> </a:t>
            </a:r>
            <a:r>
              <a:rPr lang="en-US" sz="2000" dirty="0">
                <a:effectLst/>
              </a:rPr>
              <a:t>t</a:t>
            </a:r>
            <a:r>
              <a:rPr lang="en-US" sz="2000" spc="5" dirty="0">
                <a:effectLst/>
              </a:rPr>
              <a:t>h</a:t>
            </a:r>
            <a:r>
              <a:rPr lang="en-US" sz="2000" dirty="0">
                <a:effectLst/>
              </a:rPr>
              <a:t>e</a:t>
            </a:r>
            <a:r>
              <a:rPr lang="en-US" sz="2000" spc="-5" dirty="0">
                <a:effectLst/>
              </a:rPr>
              <a:t> </a:t>
            </a:r>
            <a:r>
              <a:rPr lang="en-US" sz="2000" dirty="0">
                <a:effectLst/>
              </a:rPr>
              <a:t>cl</a:t>
            </a:r>
            <a:r>
              <a:rPr lang="en-US" sz="2000" spc="5" dirty="0">
                <a:effectLst/>
              </a:rPr>
              <a:t>a</a:t>
            </a:r>
            <a:r>
              <a:rPr lang="en-US" sz="2000" dirty="0">
                <a:effectLst/>
              </a:rPr>
              <a:t>ss:</a:t>
            </a:r>
            <a:r>
              <a:rPr lang="en-US" sz="2000" spc="-30" dirty="0">
                <a:effectLst/>
              </a:rPr>
              <a:t> </a:t>
            </a:r>
            <a:r>
              <a:rPr lang="en-US" sz="2000" spc="40" dirty="0">
                <a:effectLst/>
              </a:rPr>
              <a:t>W</a:t>
            </a:r>
            <a:r>
              <a:rPr lang="en-US" sz="2000" spc="-5" dirty="0">
                <a:effectLst/>
              </a:rPr>
              <a:t>ha</a:t>
            </a:r>
            <a:r>
              <a:rPr lang="en-US" sz="2000" dirty="0">
                <a:effectLst/>
              </a:rPr>
              <a:t>t</a:t>
            </a:r>
            <a:r>
              <a:rPr lang="en-US" sz="2000" spc="5" dirty="0">
                <a:effectLst/>
              </a:rPr>
              <a:t> </a:t>
            </a:r>
            <a:r>
              <a:rPr lang="en-US" sz="2000" spc="-15" dirty="0">
                <a:effectLst/>
              </a:rPr>
              <a:t>w</a:t>
            </a:r>
            <a:r>
              <a:rPr lang="en-US" sz="2000" spc="5" dirty="0">
                <a:effectLst/>
              </a:rPr>
              <a:t>en</a:t>
            </a:r>
            <a:r>
              <a:rPr lang="en-US" sz="2000" dirty="0">
                <a:effectLst/>
              </a:rPr>
              <a:t>t</a:t>
            </a:r>
            <a:r>
              <a:rPr lang="en-US" sz="2000" spc="5" dirty="0">
                <a:effectLst/>
              </a:rPr>
              <a:t> </a:t>
            </a:r>
            <a:r>
              <a:rPr lang="en-US" sz="2000" spc="-15" dirty="0">
                <a:effectLst/>
              </a:rPr>
              <a:t>w</a:t>
            </a:r>
            <a:r>
              <a:rPr lang="en-US" sz="2000" spc="5" dirty="0">
                <a:effectLst/>
              </a:rPr>
              <a:t>e</a:t>
            </a:r>
            <a:r>
              <a:rPr lang="en-US" sz="2000" dirty="0">
                <a:effectLst/>
              </a:rPr>
              <a:t>ll</a:t>
            </a:r>
            <a:r>
              <a:rPr lang="en-US" sz="2000" spc="-5" dirty="0">
                <a:effectLst/>
              </a:rPr>
              <a:t> </a:t>
            </a:r>
            <a:r>
              <a:rPr lang="en-US" sz="2000" dirty="0">
                <a:effectLst/>
              </a:rPr>
              <a:t>in</a:t>
            </a:r>
            <a:r>
              <a:rPr lang="en-US" sz="2000" spc="5" dirty="0">
                <a:effectLst/>
              </a:rPr>
              <a:t> </a:t>
            </a:r>
            <a:r>
              <a:rPr lang="en-US" sz="2000" spc="-10" dirty="0">
                <a:effectLst/>
              </a:rPr>
              <a:t>y</a:t>
            </a:r>
            <a:r>
              <a:rPr lang="en-US" sz="2000" spc="5" dirty="0">
                <a:effectLst/>
              </a:rPr>
              <a:t>ou</a:t>
            </a:r>
            <a:r>
              <a:rPr lang="en-US" sz="2000" dirty="0">
                <a:effectLst/>
              </a:rPr>
              <a:t>r c</a:t>
            </a:r>
            <a:r>
              <a:rPr lang="en-US" sz="2000" spc="-5" dirty="0">
                <a:effectLst/>
              </a:rPr>
              <a:t>l</a:t>
            </a:r>
            <a:r>
              <a:rPr lang="en-US" sz="2000" spc="5" dirty="0">
                <a:effectLst/>
              </a:rPr>
              <a:t>a</a:t>
            </a:r>
            <a:r>
              <a:rPr lang="en-US" sz="2000" dirty="0">
                <a:effectLst/>
              </a:rPr>
              <a:t>ss </a:t>
            </a:r>
            <a:r>
              <a:rPr lang="en-US" sz="2000" spc="5" dirty="0">
                <a:effectLst/>
              </a:rPr>
              <a:t>an</a:t>
            </a:r>
            <a:r>
              <a:rPr lang="en-US" sz="2000" dirty="0">
                <a:effectLst/>
              </a:rPr>
              <a:t>d</a:t>
            </a:r>
            <a:r>
              <a:rPr lang="en-US" sz="2000" spc="-5" dirty="0">
                <a:effectLst/>
              </a:rPr>
              <a:t> </a:t>
            </a:r>
            <a:r>
              <a:rPr lang="en-US" sz="2000" spc="-10" dirty="0">
                <a:effectLst/>
              </a:rPr>
              <a:t>w</a:t>
            </a:r>
            <a:r>
              <a:rPr lang="en-US" sz="2000" spc="5" dirty="0">
                <a:effectLst/>
              </a:rPr>
              <a:t>ha</a:t>
            </a:r>
            <a:r>
              <a:rPr lang="en-US" sz="2000" dirty="0">
                <a:effectLst/>
              </a:rPr>
              <a:t>t</a:t>
            </a:r>
            <a:r>
              <a:rPr lang="en-US" sz="2000" spc="5" dirty="0">
                <a:effectLst/>
              </a:rPr>
              <a:t> </a:t>
            </a:r>
            <a:r>
              <a:rPr lang="en-US" sz="2000" spc="-15" dirty="0">
                <a:effectLst/>
              </a:rPr>
              <a:t>w</a:t>
            </a:r>
            <a:r>
              <a:rPr lang="en-US" sz="2000" spc="5" dirty="0">
                <a:effectLst/>
              </a:rPr>
              <a:t>ou</a:t>
            </a:r>
            <a:r>
              <a:rPr lang="en-US" sz="2000" dirty="0">
                <a:effectLst/>
              </a:rPr>
              <a:t>ld</a:t>
            </a:r>
            <a:r>
              <a:rPr lang="en-US" sz="2000" spc="5" dirty="0">
                <a:effectLst/>
              </a:rPr>
              <a:t> </a:t>
            </a:r>
            <a:r>
              <a:rPr lang="en-US" sz="2000" spc="-10" dirty="0">
                <a:effectLst/>
              </a:rPr>
              <a:t>y</a:t>
            </a:r>
            <a:r>
              <a:rPr lang="en-US" sz="2000" spc="5" dirty="0">
                <a:effectLst/>
              </a:rPr>
              <a:t>o</a:t>
            </a:r>
            <a:r>
              <a:rPr lang="en-US" sz="2000" dirty="0">
                <a:effectLst/>
              </a:rPr>
              <a:t>u</a:t>
            </a:r>
            <a:r>
              <a:rPr lang="en-US" sz="2000" spc="5" dirty="0">
                <a:effectLst/>
              </a:rPr>
              <a:t> d</a:t>
            </a:r>
            <a:r>
              <a:rPr lang="en-US" sz="2000" dirty="0">
                <a:effectLst/>
              </a:rPr>
              <a:t>o</a:t>
            </a:r>
            <a:r>
              <a:rPr lang="en-US" sz="2000" spc="-5" dirty="0">
                <a:effectLst/>
              </a:rPr>
              <a:t> </a:t>
            </a:r>
            <a:r>
              <a:rPr lang="en-US" sz="2000" spc="5" dirty="0">
                <a:effectLst/>
              </a:rPr>
              <a:t>d</a:t>
            </a:r>
            <a:r>
              <a:rPr lang="en-US" sz="2000" spc="-15" dirty="0">
                <a:effectLst/>
              </a:rPr>
              <a:t>i</a:t>
            </a:r>
            <a:r>
              <a:rPr lang="en-US" sz="2000" dirty="0">
                <a:effectLst/>
              </a:rPr>
              <a:t>f</a:t>
            </a:r>
            <a:r>
              <a:rPr lang="en-US" sz="2000" spc="15" dirty="0">
                <a:effectLst/>
              </a:rPr>
              <a:t>f</a:t>
            </a:r>
            <a:r>
              <a:rPr lang="en-US" sz="2000" spc="5" dirty="0">
                <a:effectLst/>
              </a:rPr>
              <a:t>e</a:t>
            </a:r>
            <a:r>
              <a:rPr lang="en-US" sz="2000" spc="40" dirty="0">
                <a:effectLst/>
              </a:rPr>
              <a:t>r</a:t>
            </a:r>
            <a:r>
              <a:rPr lang="en-US" sz="2000" spc="-5" dirty="0">
                <a:effectLst/>
              </a:rPr>
              <a:t>e</a:t>
            </a:r>
            <a:r>
              <a:rPr lang="en-US" sz="2000" spc="5" dirty="0">
                <a:effectLst/>
              </a:rPr>
              <a:t>n</a:t>
            </a:r>
            <a:r>
              <a:rPr lang="en-US" sz="2000" dirty="0">
                <a:effectLst/>
              </a:rPr>
              <a:t>tly</a:t>
            </a:r>
            <a:r>
              <a:rPr lang="en-US" sz="2000" spc="-10" dirty="0">
                <a:effectLst/>
              </a:rPr>
              <a:t> </a:t>
            </a:r>
            <a:r>
              <a:rPr lang="en-US" sz="2000" spc="5" dirty="0">
                <a:effectLst/>
              </a:rPr>
              <a:t>ne</a:t>
            </a:r>
            <a:r>
              <a:rPr lang="en-US" sz="2000" spc="-10" dirty="0">
                <a:effectLst/>
              </a:rPr>
              <a:t>x</a:t>
            </a:r>
            <a:r>
              <a:rPr lang="en-US" sz="2000" dirty="0">
                <a:effectLst/>
              </a:rPr>
              <a:t>t</a:t>
            </a:r>
            <a:r>
              <a:rPr lang="en-US" sz="2000" spc="5" dirty="0">
                <a:effectLst/>
              </a:rPr>
              <a:t> </a:t>
            </a:r>
            <a:r>
              <a:rPr lang="en-US" sz="2000" dirty="0">
                <a:effectLst/>
              </a:rPr>
              <a:t>ti</a:t>
            </a:r>
            <a:r>
              <a:rPr lang="en-US" sz="2000" spc="5" dirty="0">
                <a:effectLst/>
              </a:rPr>
              <a:t>m</a:t>
            </a:r>
            <a:r>
              <a:rPr lang="en-US" sz="2000" dirty="0">
                <a:effectLst/>
              </a:rPr>
              <a:t>e to </a:t>
            </a:r>
            <a:r>
              <a:rPr lang="en-US" sz="2000" spc="5" dirty="0">
                <a:effectLst/>
              </a:rPr>
              <a:t>ma</a:t>
            </a:r>
            <a:r>
              <a:rPr lang="en-US" sz="2000" dirty="0">
                <a:effectLst/>
              </a:rPr>
              <a:t>ke</a:t>
            </a:r>
            <a:r>
              <a:rPr lang="en-US" sz="2000" spc="-5" dirty="0">
                <a:effectLst/>
              </a:rPr>
              <a:t> </a:t>
            </a:r>
            <a:r>
              <a:rPr lang="en-US" sz="2000" dirty="0">
                <a:effectLst/>
              </a:rPr>
              <a:t>t</a:t>
            </a:r>
            <a:r>
              <a:rPr lang="en-US" sz="2000" spc="5" dirty="0">
                <a:effectLst/>
              </a:rPr>
              <a:t>h</a:t>
            </a:r>
            <a:r>
              <a:rPr lang="en-US" sz="2000" dirty="0">
                <a:effectLst/>
              </a:rPr>
              <a:t>e</a:t>
            </a:r>
            <a:r>
              <a:rPr lang="en-US" sz="2000" spc="-5" dirty="0">
                <a:effectLst/>
              </a:rPr>
              <a:t> </a:t>
            </a:r>
            <a:r>
              <a:rPr lang="en-US" sz="2000" dirty="0">
                <a:effectLst/>
              </a:rPr>
              <a:t>cl</a:t>
            </a:r>
            <a:r>
              <a:rPr lang="en-US" sz="2000" spc="5" dirty="0">
                <a:effectLst/>
              </a:rPr>
              <a:t>a</a:t>
            </a:r>
            <a:r>
              <a:rPr lang="en-US" sz="2000" dirty="0">
                <a:effectLst/>
              </a:rPr>
              <a:t>ss </a:t>
            </a:r>
            <a:r>
              <a:rPr lang="en-US" sz="2000" spc="-5" dirty="0">
                <a:effectLst/>
              </a:rPr>
              <a:t>b</a:t>
            </a:r>
            <a:r>
              <a:rPr lang="en-US" sz="2000" spc="5" dirty="0">
                <a:effectLst/>
              </a:rPr>
              <a:t>e</a:t>
            </a:r>
            <a:r>
              <a:rPr lang="en-US" sz="2000" dirty="0">
                <a:effectLst/>
              </a:rPr>
              <a:t>t</a:t>
            </a:r>
            <a:r>
              <a:rPr lang="en-US" sz="2000" spc="-5" dirty="0">
                <a:effectLst/>
              </a:rPr>
              <a:t>t</a:t>
            </a:r>
            <a:r>
              <a:rPr lang="en-US" sz="2000" spc="5" dirty="0">
                <a:effectLst/>
              </a:rPr>
              <a:t>e</a:t>
            </a:r>
            <a:r>
              <a:rPr lang="en-US" sz="2000" dirty="0">
                <a:effectLst/>
              </a:rPr>
              <a:t>r?</a:t>
            </a:r>
          </a:p>
          <a:p>
            <a:pPr>
              <a:lnSpc>
                <a:spcPct val="90000"/>
              </a:lnSpc>
            </a:pPr>
            <a:endParaRPr lang="en-US" sz="1500" dirty="0"/>
          </a:p>
        </p:txBody>
      </p:sp>
      <p:pic>
        <p:nvPicPr>
          <p:cNvPr id="15362" name="Picture 2" descr="See the source image">
            <a:extLst>
              <a:ext uri="{FF2B5EF4-FFF2-40B4-BE49-F238E27FC236}">
                <a16:creationId xmlns:a16="http://schemas.microsoft.com/office/drawing/2014/main" id="{8C5B646B-4817-438F-8D0F-C671357E81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7615" y="1600201"/>
            <a:ext cx="2893695" cy="3733800"/>
          </a:xfrm>
          <a:prstGeom prst="rect">
            <a:avLst/>
          </a:prstGeom>
          <a:solidFill>
            <a:srgbClr val="FFFFFF"/>
          </a:solidFill>
        </p:spPr>
      </p:pic>
    </p:spTree>
    <p:extLst>
      <p:ext uri="{BB962C8B-B14F-4D97-AF65-F5344CB8AC3E}">
        <p14:creationId xmlns:p14="http://schemas.microsoft.com/office/powerpoint/2010/main" val="3048070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a:xfrm>
            <a:off x="1134687" y="274638"/>
            <a:ext cx="6858000" cy="1143000"/>
          </a:xfrm>
        </p:spPr>
        <p:txBody>
          <a:bodyPr anchor="ctr">
            <a:normAutofit/>
          </a:bodyPr>
          <a:lstStyle/>
          <a:p>
            <a:pPr>
              <a:lnSpc>
                <a:spcPct val="90000"/>
              </a:lnSpc>
            </a:pPr>
            <a:r>
              <a:rPr lang="en-US" sz="3700"/>
              <a:t>CR 3-14</a:t>
            </a:r>
            <a:br>
              <a:rPr lang="en-US" sz="3700"/>
            </a:br>
            <a:r>
              <a:rPr lang="en-US" sz="3700"/>
              <a:t>Cadet Activity Planning</a:t>
            </a:r>
          </a:p>
        </p:txBody>
      </p:sp>
      <p:pic>
        <p:nvPicPr>
          <p:cNvPr id="10242" name="Picture 2" descr="See the source image">
            <a:extLst>
              <a:ext uri="{FF2B5EF4-FFF2-40B4-BE49-F238E27FC236}">
                <a16:creationId xmlns:a16="http://schemas.microsoft.com/office/drawing/2014/main" id="{41027956-E466-4A15-BB78-A9D85F6083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1902412"/>
            <a:ext cx="4038600" cy="3921539"/>
          </a:xfrm>
          <a:prstGeom prst="rect">
            <a:avLst/>
          </a:prstGeom>
          <a:solidFill>
            <a:srgbClr val="FFFFFF"/>
          </a:solidFill>
        </p:spPr>
      </p:pic>
      <p:sp>
        <p:nvSpPr>
          <p:cNvPr id="3" name="Content Placeholder 2">
            <a:extLst>
              <a:ext uri="{FF2B5EF4-FFF2-40B4-BE49-F238E27FC236}">
                <a16:creationId xmlns:a16="http://schemas.microsoft.com/office/drawing/2014/main" id="{B4816420-4627-4B4F-990E-50119E7902A3}"/>
              </a:ext>
            </a:extLst>
          </p:cNvPr>
          <p:cNvSpPr>
            <a:spLocks noGrp="1"/>
          </p:cNvSpPr>
          <p:nvPr>
            <p:ph sz="half" idx="2"/>
          </p:nvPr>
        </p:nvSpPr>
        <p:spPr>
          <a:xfrm>
            <a:off x="3657600" y="1600200"/>
            <a:ext cx="5486400" cy="4525963"/>
          </a:xfrm>
        </p:spPr>
        <p:txBody>
          <a:bodyPr>
            <a:normAutofit/>
          </a:bodyPr>
          <a:lstStyle/>
          <a:p>
            <a:pPr marL="571500" indent="0">
              <a:lnSpc>
                <a:spcPct val="90000"/>
              </a:lnSpc>
              <a:spcBef>
                <a:spcPts val="0"/>
              </a:spcBef>
              <a:buNone/>
            </a:pPr>
            <a:r>
              <a:rPr lang="en-US" sz="2400" dirty="0">
                <a:effectLst/>
              </a:rPr>
              <a:t>The Cadet Activity Planning Process:</a:t>
            </a:r>
          </a:p>
          <a:p>
            <a:pPr marL="571500" indent="0">
              <a:lnSpc>
                <a:spcPct val="90000"/>
              </a:lnSpc>
              <a:spcBef>
                <a:spcPts val="0"/>
              </a:spcBef>
              <a:buNone/>
            </a:pPr>
            <a:endParaRPr lang="en-US" sz="2400" dirty="0">
              <a:effectLst/>
            </a:endParaRPr>
          </a:p>
          <a:p>
            <a:pPr marL="1028700" marR="0" indent="0">
              <a:lnSpc>
                <a:spcPct val="90000"/>
              </a:lnSpc>
              <a:spcBef>
                <a:spcPts val="0"/>
              </a:spcBef>
              <a:spcAft>
                <a:spcPts val="0"/>
              </a:spcAft>
              <a:buNone/>
            </a:pPr>
            <a:r>
              <a:rPr lang="en-US" sz="2400" dirty="0">
                <a:effectLst/>
              </a:rPr>
              <a:t>Step 1:  Envision the Activity</a:t>
            </a:r>
          </a:p>
          <a:p>
            <a:pPr marL="1028700" marR="0" indent="0">
              <a:lnSpc>
                <a:spcPct val="90000"/>
              </a:lnSpc>
              <a:spcBef>
                <a:spcPts val="0"/>
              </a:spcBef>
              <a:spcAft>
                <a:spcPts val="0"/>
              </a:spcAft>
              <a:buNone/>
            </a:pPr>
            <a:r>
              <a:rPr lang="en-US" sz="2400" dirty="0">
                <a:effectLst/>
              </a:rPr>
              <a:t>Step 2:  Initial Planning</a:t>
            </a:r>
          </a:p>
          <a:p>
            <a:pPr marL="1028700" marR="0" indent="0">
              <a:lnSpc>
                <a:spcPct val="90000"/>
              </a:lnSpc>
              <a:spcBef>
                <a:spcPts val="0"/>
              </a:spcBef>
              <a:spcAft>
                <a:spcPts val="0"/>
              </a:spcAft>
              <a:buNone/>
            </a:pPr>
            <a:r>
              <a:rPr lang="en-US" sz="2400" dirty="0">
                <a:effectLst/>
              </a:rPr>
              <a:t>Step 3:  WARNORD/    </a:t>
            </a:r>
          </a:p>
          <a:p>
            <a:pPr marL="1028700" marR="0" indent="0">
              <a:lnSpc>
                <a:spcPct val="90000"/>
              </a:lnSpc>
              <a:spcBef>
                <a:spcPts val="0"/>
              </a:spcBef>
              <a:spcAft>
                <a:spcPts val="0"/>
              </a:spcAft>
              <a:buNone/>
            </a:pPr>
            <a:r>
              <a:rPr lang="en-US" sz="2400" dirty="0">
                <a:effectLst/>
              </a:rPr>
              <a:t>              Marketing/Staff Selection</a:t>
            </a:r>
          </a:p>
          <a:p>
            <a:pPr marL="1028700" marR="0" indent="0">
              <a:lnSpc>
                <a:spcPct val="90000"/>
              </a:lnSpc>
              <a:spcBef>
                <a:spcPts val="0"/>
              </a:spcBef>
              <a:spcAft>
                <a:spcPts val="0"/>
              </a:spcAft>
              <a:buNone/>
            </a:pPr>
            <a:r>
              <a:rPr lang="en-US" sz="2400" dirty="0">
                <a:effectLst/>
              </a:rPr>
              <a:t>Step 4:  Detailed Planning</a:t>
            </a:r>
          </a:p>
          <a:p>
            <a:pPr marL="1028700" marR="0" indent="0">
              <a:lnSpc>
                <a:spcPct val="90000"/>
              </a:lnSpc>
              <a:spcBef>
                <a:spcPts val="0"/>
              </a:spcBef>
              <a:spcAft>
                <a:spcPts val="0"/>
              </a:spcAft>
              <a:buNone/>
            </a:pPr>
            <a:r>
              <a:rPr lang="en-US" sz="2400" dirty="0">
                <a:effectLst/>
              </a:rPr>
              <a:t>Step 5:  Support Planning</a:t>
            </a:r>
          </a:p>
          <a:p>
            <a:pPr marL="1028700" marR="0" indent="0">
              <a:lnSpc>
                <a:spcPct val="90000"/>
              </a:lnSpc>
              <a:spcBef>
                <a:spcPts val="0"/>
              </a:spcBef>
              <a:spcAft>
                <a:spcPts val="0"/>
              </a:spcAft>
              <a:buNone/>
            </a:pPr>
            <a:r>
              <a:rPr lang="en-US" sz="2400" dirty="0">
                <a:effectLst/>
              </a:rPr>
              <a:t>Step 6:  Preparation</a:t>
            </a:r>
          </a:p>
          <a:p>
            <a:pPr marL="1028700" marR="0" indent="0">
              <a:lnSpc>
                <a:spcPct val="90000"/>
              </a:lnSpc>
              <a:spcBef>
                <a:spcPts val="0"/>
              </a:spcBef>
              <a:spcAft>
                <a:spcPts val="0"/>
              </a:spcAft>
              <a:buNone/>
            </a:pPr>
            <a:r>
              <a:rPr lang="en-US" sz="2400" dirty="0">
                <a:effectLst/>
              </a:rPr>
              <a:t>Step 7:  Execution</a:t>
            </a:r>
          </a:p>
          <a:p>
            <a:pPr marL="1028700" marR="0" indent="0">
              <a:lnSpc>
                <a:spcPct val="90000"/>
              </a:lnSpc>
              <a:spcBef>
                <a:spcPts val="0"/>
              </a:spcBef>
              <a:spcAft>
                <a:spcPts val="0"/>
              </a:spcAft>
              <a:buNone/>
            </a:pPr>
            <a:r>
              <a:rPr lang="en-US" sz="2400" dirty="0">
                <a:effectLst/>
              </a:rPr>
              <a:t>Step 8:  Assessment</a:t>
            </a:r>
          </a:p>
          <a:p>
            <a:pPr>
              <a:lnSpc>
                <a:spcPct val="90000"/>
              </a:lnSpc>
            </a:pPr>
            <a:r>
              <a:rPr lang="en-US" sz="2000" dirty="0"/>
              <a:t> </a:t>
            </a:r>
          </a:p>
        </p:txBody>
      </p:sp>
    </p:spTree>
    <p:extLst>
      <p:ext uri="{BB962C8B-B14F-4D97-AF65-F5344CB8AC3E}">
        <p14:creationId xmlns:p14="http://schemas.microsoft.com/office/powerpoint/2010/main" val="3638083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US" dirty="0"/>
              <a:t>What are the 8 pieces of information for each event on the CACC Training Schedule?</a:t>
            </a:r>
          </a:p>
          <a:p>
            <a:pPr marL="514350" indent="-514350">
              <a:buFont typeface="+mj-lt"/>
              <a:buAutoNum type="arabicPeriod"/>
            </a:pPr>
            <a:endParaRPr lang="en-US" dirty="0"/>
          </a:p>
          <a:p>
            <a:pPr marL="514350" indent="-514350">
              <a:buFont typeface="+mj-lt"/>
              <a:buAutoNum type="arabicPeriod"/>
            </a:pPr>
            <a:r>
              <a:rPr lang="en-US" dirty="0"/>
              <a:t>T/F: A cadet is expected to be able to list the 6 Objectives of the California Cadet Corps</a:t>
            </a:r>
          </a:p>
          <a:p>
            <a:pPr marL="514350" indent="-514350">
              <a:buFont typeface="+mj-lt"/>
              <a:buAutoNum type="arabicPeriod"/>
            </a:pPr>
            <a:endParaRPr lang="en-US" dirty="0"/>
          </a:p>
          <a:p>
            <a:pPr marL="514350" indent="-514350">
              <a:buFont typeface="+mj-lt"/>
              <a:buAutoNum type="arabicPeriod"/>
            </a:pPr>
            <a:r>
              <a:rPr lang="en-US" dirty="0"/>
              <a:t>What regulation covers the Cadet Activity Planning Process?</a:t>
            </a:r>
          </a:p>
        </p:txBody>
      </p:sp>
    </p:spTree>
    <p:extLst>
      <p:ext uri="{BB962C8B-B14F-4D97-AF65-F5344CB8AC3E}">
        <p14:creationId xmlns:p14="http://schemas.microsoft.com/office/powerpoint/2010/main" val="4224904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133600"/>
            <a:ext cx="7772400" cy="1295400"/>
          </a:xfrm>
        </p:spPr>
        <p:txBody>
          <a:bodyPr>
            <a:normAutofit/>
          </a:bodyPr>
          <a:lstStyle/>
          <a:p>
            <a:r>
              <a:rPr lang="en-US" dirty="0"/>
              <a:t>Logistics (S-4) Regulations</a:t>
            </a:r>
          </a:p>
        </p:txBody>
      </p:sp>
      <p:sp>
        <p:nvSpPr>
          <p:cNvPr id="2" name="Rectangle 1"/>
          <p:cNvSpPr/>
          <p:nvPr/>
        </p:nvSpPr>
        <p:spPr>
          <a:xfrm>
            <a:off x="838200" y="4648200"/>
            <a:ext cx="6781800" cy="1561005"/>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12"/>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4-1 to prepare and maintain an Individual Clothing Record, CACC Form 100</a:t>
            </a:r>
          </a:p>
          <a:p>
            <a:pPr marL="342900" marR="0" lvl="0" indent="-342900">
              <a:lnSpc>
                <a:spcPct val="107000"/>
              </a:lnSpc>
              <a:spcBef>
                <a:spcPts val="0"/>
              </a:spcBef>
              <a:spcAft>
                <a:spcPts val="0"/>
              </a:spcAft>
              <a:buFont typeface="+mj-lt"/>
              <a:buAutoNum type="arabicPeriod" startAt="12"/>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CR 4-1 to prepare and maintain a Unit Property Book</a:t>
            </a:r>
          </a:p>
          <a:p>
            <a:pPr marL="342900" marR="0" lvl="0" indent="-342900">
              <a:lnSpc>
                <a:spcPct val="107000"/>
              </a:lnSpc>
              <a:spcBef>
                <a:spcPts val="0"/>
              </a:spcBef>
              <a:spcAft>
                <a:spcPts val="0"/>
              </a:spcAft>
              <a:buFont typeface="+mj-lt"/>
              <a:buAutoNum type="arabicPeriod" startAt="12"/>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the CACC Website to prepare supply requisitions using the online forms</a:t>
            </a:r>
          </a:p>
        </p:txBody>
      </p:sp>
    </p:spTree>
    <p:extLst>
      <p:ext uri="{BB962C8B-B14F-4D97-AF65-F5344CB8AC3E}">
        <p14:creationId xmlns:p14="http://schemas.microsoft.com/office/powerpoint/2010/main" val="1461097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19078-0270-4883-9426-F8A3D4487211}"/>
              </a:ext>
            </a:extLst>
          </p:cNvPr>
          <p:cNvSpPr>
            <a:spLocks noGrp="1"/>
          </p:cNvSpPr>
          <p:nvPr>
            <p:ph type="title"/>
          </p:nvPr>
        </p:nvSpPr>
        <p:spPr/>
        <p:txBody>
          <a:bodyPr/>
          <a:lstStyle/>
          <a:p>
            <a:r>
              <a:rPr lang="en-US" dirty="0"/>
              <a:t>Logistics Regulations</a:t>
            </a:r>
          </a:p>
        </p:txBody>
      </p:sp>
      <p:sp>
        <p:nvSpPr>
          <p:cNvPr id="5" name="Content Placeholder 4">
            <a:extLst>
              <a:ext uri="{FF2B5EF4-FFF2-40B4-BE49-F238E27FC236}">
                <a16:creationId xmlns:a16="http://schemas.microsoft.com/office/drawing/2014/main" id="{711FC111-E363-40F1-84B7-3870BC00B523}"/>
              </a:ext>
            </a:extLst>
          </p:cNvPr>
          <p:cNvSpPr>
            <a:spLocks noGrp="1"/>
          </p:cNvSpPr>
          <p:nvPr>
            <p:ph idx="1"/>
          </p:nvPr>
        </p:nvSpPr>
        <p:spPr>
          <a:xfrm>
            <a:off x="457200" y="1905000"/>
            <a:ext cx="8229600" cy="4191000"/>
          </a:xfrm>
        </p:spPr>
        <p:txBody>
          <a:bodyPr>
            <a:normAutofit fontScale="77500" lnSpcReduction="20000"/>
          </a:bodyPr>
          <a:lstStyle/>
          <a:p>
            <a:pPr marL="0" indent="0" algn="l" rtl="0" fontAlgn="base">
              <a:buNone/>
            </a:pPr>
            <a:r>
              <a:rPr lang="en-US" b="0" i="0" dirty="0">
                <a:solidFill>
                  <a:srgbClr val="000000"/>
                </a:solidFill>
                <a:effectLst/>
                <a:latin typeface="Times New Roman" panose="02020603050405020304" pitchFamily="18" charset="0"/>
              </a:rPr>
              <a:t> </a:t>
            </a:r>
            <a:r>
              <a:rPr lang="en-US" b="1" i="0" u="sng" dirty="0">
                <a:solidFill>
                  <a:srgbClr val="000000"/>
                </a:solidFill>
                <a:effectLst/>
                <a:latin typeface="Calibri" panose="020F0502020204030204" pitchFamily="34" charset="0"/>
              </a:rPr>
              <a:t>OBJECTIVES</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indent="0">
              <a:lnSpc>
                <a:spcPct val="107000"/>
              </a:lnSpc>
              <a:spcBef>
                <a:spcPts val="0"/>
              </a:spcBef>
              <a:spcAft>
                <a:spcPts val="0"/>
              </a:spcAft>
              <a:buNone/>
            </a:pPr>
            <a:r>
              <a:rPr lang="en-US" sz="3400" i="1" dirty="0">
                <a:latin typeface="Calibri" panose="020F0502020204030204" pitchFamily="34" charset="0"/>
                <a:cs typeface="Calibri" panose="020F0502020204030204" pitchFamily="34" charset="0"/>
              </a:rPr>
              <a:t>Cadet Leaders are able to identify where to get information about the standards required to do a staff job, S1 through S6.</a:t>
            </a:r>
          </a:p>
          <a:p>
            <a:pPr marL="0" indent="0" algn="l" rtl="0" fontAlgn="base">
              <a:buNone/>
            </a:pPr>
            <a:r>
              <a:rPr lang="en-US" sz="3400" i="1" dirty="0">
                <a:latin typeface="Calibri" panose="020F0502020204030204" pitchFamily="34" charset="0"/>
                <a:cs typeface="Calibri" panose="020F0502020204030204" pitchFamily="34" charset="0"/>
              </a:rPr>
              <a:t>​</a:t>
            </a:r>
          </a:p>
          <a:p>
            <a:pPr marL="0" indent="0" algn="l" rtl="0" fontAlgn="base">
              <a:buNone/>
            </a:pPr>
            <a:r>
              <a:rPr lang="en-US" b="1" i="0" u="sng" dirty="0">
                <a:solidFill>
                  <a:srgbClr val="000000"/>
                </a:solidFill>
                <a:effectLst/>
                <a:latin typeface="Calibri" panose="020F0502020204030204" pitchFamily="34" charset="0"/>
              </a:rPr>
              <a:t>Plan of Action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4-1 to prepare and maintain an Individual Clothing Record, CACC Form 100</a:t>
            </a: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4-1 to prepare and maintain a Unit Property Book</a:t>
            </a: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the CACC Website to prepare supply requisitions using the online forms</a:t>
            </a:r>
          </a:p>
          <a:p>
            <a:pPr marL="0" indent="0" algn="l" rtl="0" fontAlgn="base">
              <a:buNone/>
            </a:pP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r>
              <a:rPr lang="en-US" b="1" i="0" u="sng" dirty="0">
                <a:solidFill>
                  <a:srgbClr val="000000"/>
                </a:solidFill>
                <a:effectLst/>
                <a:latin typeface="Calibri" panose="020F0502020204030204" pitchFamily="34" charset="0"/>
              </a:rPr>
              <a:t>Essential Question</a:t>
            </a:r>
            <a:r>
              <a:rPr lang="en-US" b="0" i="0" u="none" strike="noStrike" dirty="0">
                <a:solidFill>
                  <a:srgbClr val="000000"/>
                </a:solidFill>
                <a:effectLst/>
                <a:latin typeface="Calibri" panose="020F0502020204030204" pitchFamily="34" charset="0"/>
              </a:rPr>
              <a:t>: How do the requirements of CR 4-1 and 4-2 protect Cadet Corps supplies and equipment?</a:t>
            </a:r>
            <a:endParaRPr lang="en-US" dirty="0"/>
          </a:p>
        </p:txBody>
      </p:sp>
    </p:spTree>
    <p:extLst>
      <p:ext uri="{BB962C8B-B14F-4D97-AF65-F5344CB8AC3E}">
        <p14:creationId xmlns:p14="http://schemas.microsoft.com/office/powerpoint/2010/main" val="4242647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CR 4-1  Supply Management</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p:txBody>
          <a:bodyPr/>
          <a:lstStyle/>
          <a:p>
            <a:r>
              <a:rPr lang="en-US" dirty="0"/>
              <a:t>Managing supplies is all about </a:t>
            </a:r>
            <a:r>
              <a:rPr lang="en-US" b="1" u="sng" dirty="0"/>
              <a:t>Accountability</a:t>
            </a:r>
          </a:p>
          <a:p>
            <a:r>
              <a:rPr lang="en-US" dirty="0"/>
              <a:t>Equipment at a unit belongs to the State of California, and it’s a leader’s job to ensure it stays in the unit</a:t>
            </a:r>
          </a:p>
          <a:p>
            <a:r>
              <a:rPr lang="en-US" dirty="0"/>
              <a:t>We use the Individual Clothing Record and Hand Receipts to maintain Accountability </a:t>
            </a:r>
          </a:p>
          <a:p>
            <a:pPr lvl="1"/>
            <a:r>
              <a:rPr lang="en-US" dirty="0"/>
              <a:t>This ensures we know where all the equipment that we hand out is, so we can get it back</a:t>
            </a:r>
          </a:p>
        </p:txBody>
      </p:sp>
      <p:pic>
        <p:nvPicPr>
          <p:cNvPr id="17410" name="Picture 2" descr="See the source image">
            <a:extLst>
              <a:ext uri="{FF2B5EF4-FFF2-40B4-BE49-F238E27FC236}">
                <a16:creationId xmlns:a16="http://schemas.microsoft.com/office/drawing/2014/main" id="{0C1987D0-9BC0-434C-9136-DE981616CB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6581" y="5678778"/>
            <a:ext cx="2890837" cy="119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77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normAutofit fontScale="90000"/>
          </a:bodyPr>
          <a:lstStyle/>
          <a:p>
            <a:r>
              <a:rPr lang="en-US" dirty="0"/>
              <a:t>2 Types of Property</a:t>
            </a:r>
            <a:br>
              <a:rPr lang="en-US" dirty="0"/>
            </a:br>
            <a:endParaRPr lang="en-US" dirty="0"/>
          </a:p>
        </p:txBody>
      </p:sp>
      <p:sp>
        <p:nvSpPr>
          <p:cNvPr id="4" name="Text Placeholder 3">
            <a:extLst>
              <a:ext uri="{FF2B5EF4-FFF2-40B4-BE49-F238E27FC236}">
                <a16:creationId xmlns:a16="http://schemas.microsoft.com/office/drawing/2014/main" id="{461FF126-EEF4-4422-8C2E-73416ACD7FF1}"/>
              </a:ext>
            </a:extLst>
          </p:cNvPr>
          <p:cNvSpPr>
            <a:spLocks noGrp="1"/>
          </p:cNvSpPr>
          <p:nvPr>
            <p:ph type="body" idx="1"/>
          </p:nvPr>
        </p:nvSpPr>
        <p:spPr/>
        <p:txBody>
          <a:bodyPr/>
          <a:lstStyle/>
          <a:p>
            <a:r>
              <a:rPr lang="en-US" u="sng" dirty="0"/>
              <a:t>State Controlled</a:t>
            </a:r>
          </a:p>
        </p:txBody>
      </p:sp>
      <p:sp>
        <p:nvSpPr>
          <p:cNvPr id="5" name="Content Placeholder 4">
            <a:extLst>
              <a:ext uri="{FF2B5EF4-FFF2-40B4-BE49-F238E27FC236}">
                <a16:creationId xmlns:a16="http://schemas.microsoft.com/office/drawing/2014/main" id="{97A5D62F-E9F5-479F-BF00-162629E9657A}"/>
              </a:ext>
            </a:extLst>
          </p:cNvPr>
          <p:cNvSpPr>
            <a:spLocks noGrp="1"/>
          </p:cNvSpPr>
          <p:nvPr>
            <p:ph sz="half" idx="2"/>
          </p:nvPr>
        </p:nvSpPr>
        <p:spPr>
          <a:xfrm>
            <a:off x="457200" y="2174875"/>
            <a:ext cx="4040188" cy="3651031"/>
          </a:xfrm>
        </p:spPr>
        <p:txBody>
          <a:bodyPr/>
          <a:lstStyle/>
          <a:p>
            <a:pPr marL="0" indent="0">
              <a:buNone/>
            </a:pPr>
            <a:r>
              <a:rPr lang="en-US" b="1" dirty="0"/>
              <a:t>Must</a:t>
            </a:r>
            <a:r>
              <a:rPr lang="en-US" dirty="0"/>
              <a:t> be accounted for</a:t>
            </a:r>
          </a:p>
          <a:p>
            <a:r>
              <a:rPr lang="en-US" dirty="0"/>
              <a:t>Weapons</a:t>
            </a:r>
          </a:p>
          <a:p>
            <a:r>
              <a:rPr lang="en-US" dirty="0"/>
              <a:t>Uniform Items</a:t>
            </a:r>
          </a:p>
          <a:p>
            <a:r>
              <a:rPr lang="en-US" dirty="0"/>
              <a:t>CPR Mannequins</a:t>
            </a:r>
          </a:p>
          <a:p>
            <a:r>
              <a:rPr lang="en-US" dirty="0"/>
              <a:t>Compasses</a:t>
            </a:r>
          </a:p>
          <a:p>
            <a:r>
              <a:rPr lang="en-US" dirty="0"/>
              <a:t>Color Guard Equipment</a:t>
            </a:r>
          </a:p>
          <a:p>
            <a:r>
              <a:rPr lang="en-US" dirty="0"/>
              <a:t>Anything costing &gt;$100 that was issued by CACC</a:t>
            </a:r>
          </a:p>
        </p:txBody>
      </p:sp>
      <p:sp>
        <p:nvSpPr>
          <p:cNvPr id="6" name="Text Placeholder 5">
            <a:extLst>
              <a:ext uri="{FF2B5EF4-FFF2-40B4-BE49-F238E27FC236}">
                <a16:creationId xmlns:a16="http://schemas.microsoft.com/office/drawing/2014/main" id="{B8922E15-F9C0-4003-8FC3-7D84FBE75B66}"/>
              </a:ext>
            </a:extLst>
          </p:cNvPr>
          <p:cNvSpPr>
            <a:spLocks noGrp="1"/>
          </p:cNvSpPr>
          <p:nvPr>
            <p:ph type="body" sz="quarter" idx="3"/>
          </p:nvPr>
        </p:nvSpPr>
        <p:spPr/>
        <p:txBody>
          <a:bodyPr/>
          <a:lstStyle/>
          <a:p>
            <a:r>
              <a:rPr lang="en-US" u="sng" dirty="0"/>
              <a:t>Quick Service Items</a:t>
            </a:r>
          </a:p>
        </p:txBody>
      </p:sp>
      <p:sp>
        <p:nvSpPr>
          <p:cNvPr id="7" name="Content Placeholder 6">
            <a:extLst>
              <a:ext uri="{FF2B5EF4-FFF2-40B4-BE49-F238E27FC236}">
                <a16:creationId xmlns:a16="http://schemas.microsoft.com/office/drawing/2014/main" id="{FF6CF4E2-ED77-4B15-8CB5-038D0CCBE9B2}"/>
              </a:ext>
            </a:extLst>
          </p:cNvPr>
          <p:cNvSpPr>
            <a:spLocks noGrp="1"/>
          </p:cNvSpPr>
          <p:nvPr>
            <p:ph sz="quarter" idx="4"/>
          </p:nvPr>
        </p:nvSpPr>
        <p:spPr>
          <a:xfrm>
            <a:off x="4645025" y="2174875"/>
            <a:ext cx="4041775" cy="3463925"/>
          </a:xfrm>
        </p:spPr>
        <p:txBody>
          <a:bodyPr/>
          <a:lstStyle/>
          <a:p>
            <a:pPr marL="0" indent="0">
              <a:buNone/>
            </a:pPr>
            <a:r>
              <a:rPr lang="en-US" dirty="0"/>
              <a:t>Low Cost Items</a:t>
            </a:r>
          </a:p>
          <a:p>
            <a:r>
              <a:rPr lang="en-US" dirty="0"/>
              <a:t>Rank Insignia</a:t>
            </a:r>
          </a:p>
          <a:p>
            <a:r>
              <a:rPr lang="en-US" dirty="0"/>
              <a:t>Ribbons &amp; Medals</a:t>
            </a:r>
          </a:p>
          <a:p>
            <a:r>
              <a:rPr lang="en-US" dirty="0"/>
              <a:t>Attachments &amp; Badges</a:t>
            </a:r>
          </a:p>
          <a:p>
            <a:endParaRPr lang="en-US" sz="1200" dirty="0"/>
          </a:p>
          <a:p>
            <a:pPr marL="0" indent="0">
              <a:buNone/>
            </a:pPr>
            <a:r>
              <a:rPr lang="en-US" dirty="0">
                <a:solidFill>
                  <a:srgbClr val="FF0000"/>
                </a:solidFill>
              </a:rPr>
              <a:t>These SHOULD be controlled so that they aren’t pilfered or taken by unauthorized people</a:t>
            </a:r>
          </a:p>
        </p:txBody>
      </p:sp>
      <p:sp>
        <p:nvSpPr>
          <p:cNvPr id="8" name="TextBox 7">
            <a:extLst>
              <a:ext uri="{FF2B5EF4-FFF2-40B4-BE49-F238E27FC236}">
                <a16:creationId xmlns:a16="http://schemas.microsoft.com/office/drawing/2014/main" id="{61AEF132-BA72-48AD-83E2-7BD427B4B8BC}"/>
              </a:ext>
            </a:extLst>
          </p:cNvPr>
          <p:cNvSpPr txBox="1"/>
          <p:nvPr/>
        </p:nvSpPr>
        <p:spPr>
          <a:xfrm>
            <a:off x="342900" y="5825906"/>
            <a:ext cx="8458200" cy="646331"/>
          </a:xfrm>
          <a:prstGeom prst="rect">
            <a:avLst/>
          </a:prstGeom>
          <a:noFill/>
        </p:spPr>
        <p:txBody>
          <a:bodyPr wrap="square" rtlCol="0">
            <a:spAutoFit/>
          </a:bodyPr>
          <a:lstStyle/>
          <a:p>
            <a:r>
              <a:rPr lang="en-US" i="1" dirty="0"/>
              <a:t>Some property must be accounted for but does not need to be collected back. Uniform items like hats or PT T-Shirts &amp; Shorts, because they touch the skin, are expendable</a:t>
            </a:r>
          </a:p>
        </p:txBody>
      </p:sp>
    </p:spTree>
    <p:extLst>
      <p:ext uri="{BB962C8B-B14F-4D97-AF65-F5344CB8AC3E}">
        <p14:creationId xmlns:p14="http://schemas.microsoft.com/office/powerpoint/2010/main" val="1936568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Clothing Record</a:t>
            </a:r>
          </a:p>
        </p:txBody>
      </p:sp>
      <p:pic>
        <p:nvPicPr>
          <p:cNvPr id="5" name="Content Placeholder 4" descr="A screenshot of a social media post&#10;&#10;Description automatically generated">
            <a:extLst>
              <a:ext uri="{FF2B5EF4-FFF2-40B4-BE49-F238E27FC236}">
                <a16:creationId xmlns:a16="http://schemas.microsoft.com/office/drawing/2014/main" id="{0927D5EC-3931-45B7-93DB-6992C5A4EA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828" r="24572" b="8359"/>
          <a:stretch/>
        </p:blipFill>
        <p:spPr>
          <a:xfrm>
            <a:off x="5165078" y="1066800"/>
            <a:ext cx="3829988" cy="5638800"/>
          </a:xfrm>
        </p:spPr>
      </p:pic>
      <p:sp>
        <p:nvSpPr>
          <p:cNvPr id="6" name="Content Placeholder 4">
            <a:extLst>
              <a:ext uri="{FF2B5EF4-FFF2-40B4-BE49-F238E27FC236}">
                <a16:creationId xmlns:a16="http://schemas.microsoft.com/office/drawing/2014/main" id="{2B641113-D2FA-461A-AEA1-8455A61989BA}"/>
              </a:ext>
            </a:extLst>
          </p:cNvPr>
          <p:cNvSpPr txBox="1">
            <a:spLocks/>
          </p:cNvSpPr>
          <p:nvPr/>
        </p:nvSpPr>
        <p:spPr>
          <a:xfrm>
            <a:off x="457200" y="2174875"/>
            <a:ext cx="4707878" cy="4530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Maintained on every cadet who has been issued uniform items</a:t>
            </a:r>
          </a:p>
          <a:p>
            <a:r>
              <a:rPr lang="en-US" sz="2400" dirty="0"/>
              <a:t>Every time you issue or receive a uniform item, it’s annotated on the Form 100 &amp; signed in or out</a:t>
            </a:r>
          </a:p>
          <a:p>
            <a:r>
              <a:rPr lang="en-US" sz="2400" dirty="0"/>
              <a:t>Issued # for each item is carried over to the next column. The latest column lists everything the cadet has signed for</a:t>
            </a:r>
          </a:p>
          <a:p>
            <a:r>
              <a:rPr lang="en-US" sz="2400" dirty="0"/>
              <a:t>Sizes &amp; Ranks are entered in pencil</a:t>
            </a:r>
          </a:p>
        </p:txBody>
      </p:sp>
    </p:spTree>
    <p:extLst>
      <p:ext uri="{BB962C8B-B14F-4D97-AF65-F5344CB8AC3E}">
        <p14:creationId xmlns:p14="http://schemas.microsoft.com/office/powerpoint/2010/main" val="2307967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3962400" cy="1327150"/>
          </a:xfrm>
        </p:spPr>
        <p:txBody>
          <a:bodyPr>
            <a:normAutofit/>
          </a:bodyPr>
          <a:lstStyle/>
          <a:p>
            <a:r>
              <a:rPr lang="en-US" b="0" dirty="0"/>
              <a:t>Hand Receipts</a:t>
            </a:r>
            <a:br>
              <a:rPr lang="en-US" b="0" dirty="0"/>
            </a:br>
            <a:r>
              <a:rPr lang="en-US" sz="3200" b="0" dirty="0"/>
              <a:t>CACC Form 101</a:t>
            </a:r>
            <a:endParaRPr lang="en-US" b="0" dirty="0"/>
          </a:p>
        </p:txBody>
      </p:sp>
      <p:sp>
        <p:nvSpPr>
          <p:cNvPr id="3" name="Content Placeholder 2"/>
          <p:cNvSpPr>
            <a:spLocks noGrp="1"/>
          </p:cNvSpPr>
          <p:nvPr>
            <p:ph idx="1"/>
          </p:nvPr>
        </p:nvSpPr>
        <p:spPr>
          <a:xfrm>
            <a:off x="329427" y="1817997"/>
            <a:ext cx="5309373" cy="4648200"/>
          </a:xfrm>
        </p:spPr>
        <p:txBody>
          <a:bodyPr>
            <a:normAutofit fontScale="77500" lnSpcReduction="20000"/>
          </a:bodyPr>
          <a:lstStyle/>
          <a:p>
            <a:pPr lvl="0"/>
            <a:r>
              <a:rPr lang="en-US" dirty="0"/>
              <a:t>Accounts for all property you have issued out other than uniform items</a:t>
            </a:r>
          </a:p>
          <a:p>
            <a:pPr lvl="0"/>
            <a:r>
              <a:rPr lang="en-US" dirty="0"/>
              <a:t>Every Time you issue equipment, have the received sign a hand receipt</a:t>
            </a:r>
          </a:p>
          <a:p>
            <a:pPr lvl="0"/>
            <a:r>
              <a:rPr lang="en-US" dirty="0"/>
              <a:t>Exception: if the cadet will use the equipment in class under your supervision, you can assume responsibility for its accountability. The Instructor should sign a hand receipt for all items, collect them at the end of training, and turn them in</a:t>
            </a:r>
          </a:p>
          <a:p>
            <a:pPr lvl="0"/>
            <a:r>
              <a:rPr lang="en-US" dirty="0"/>
              <a:t>Once turned in, the hand receipt is destroyed</a:t>
            </a:r>
          </a:p>
        </p:txBody>
      </p:sp>
      <p:pic>
        <p:nvPicPr>
          <p:cNvPr id="5" name="Picture 4">
            <a:extLst>
              <a:ext uri="{FF2B5EF4-FFF2-40B4-BE49-F238E27FC236}">
                <a16:creationId xmlns:a16="http://schemas.microsoft.com/office/drawing/2014/main" id="{34D827D7-C128-4332-B374-C5CBDDEEFDD3}"/>
              </a:ext>
            </a:extLst>
          </p:cNvPr>
          <p:cNvPicPr>
            <a:picLocks noChangeAspect="1"/>
          </p:cNvPicPr>
          <p:nvPr/>
        </p:nvPicPr>
        <p:blipFill rotWithShape="1">
          <a:blip r:embed="rId2"/>
          <a:srcRect r="42243"/>
          <a:stretch/>
        </p:blipFill>
        <p:spPr>
          <a:xfrm>
            <a:off x="5410200" y="174005"/>
            <a:ext cx="3404373" cy="6509990"/>
          </a:xfrm>
          <a:prstGeom prst="rect">
            <a:avLst/>
          </a:prstGeom>
        </p:spPr>
      </p:pic>
    </p:spTree>
    <p:extLst>
      <p:ext uri="{BB962C8B-B14F-4D97-AF65-F5344CB8AC3E}">
        <p14:creationId xmlns:p14="http://schemas.microsoft.com/office/powerpoint/2010/main" val="262422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CR 1: General Administration</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a:xfrm>
            <a:off x="228600" y="2133600"/>
            <a:ext cx="8229600" cy="2895600"/>
          </a:xfrm>
        </p:spPr>
        <p:txBody>
          <a:bodyPr/>
          <a:lstStyle/>
          <a:p>
            <a:pPr marL="0" marR="0" indent="0">
              <a:lnSpc>
                <a:spcPct val="107000"/>
              </a:lnSpc>
              <a:spcBef>
                <a:spcPts val="0"/>
              </a:spcBef>
              <a:spcAft>
                <a:spcPts val="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is a regulation that gives everyone in the Cadet Corps, Commandants and Cadets alike, the standards and formats for administrative and personnel functions. It covers:</a:t>
            </a:r>
          </a:p>
          <a:p>
            <a:pPr marL="0" marR="0" indent="0">
              <a:lnSpc>
                <a:spcPct val="107000"/>
              </a:lnSpc>
              <a:spcBef>
                <a:spcPts val="0"/>
              </a:spcBef>
              <a:spcAft>
                <a:spcPts val="0"/>
              </a:spcAft>
              <a:buNone/>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Strength and Activity Reporting</a:t>
            </a: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Preparation of Orders and Permanent Orders</a:t>
            </a: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Cadet Service Records and Personnel Files</a:t>
            </a: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Preparing and Managing Correspondence (covered in Lesson C)</a:t>
            </a:r>
          </a:p>
          <a:p>
            <a:pPr lvl="1" indent="-342900">
              <a:lnSpc>
                <a:spcPct val="107000"/>
              </a:lnSpc>
              <a:spcBef>
                <a:spcPts val="0"/>
              </a:spcBef>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File Management</a:t>
            </a:r>
          </a:p>
          <a:p>
            <a:endParaRPr lang="en-US" dirty="0"/>
          </a:p>
        </p:txBody>
      </p:sp>
      <p:grpSp>
        <p:nvGrpSpPr>
          <p:cNvPr id="4" name="Group 3">
            <a:extLst>
              <a:ext uri="{FF2B5EF4-FFF2-40B4-BE49-F238E27FC236}">
                <a16:creationId xmlns:a16="http://schemas.microsoft.com/office/drawing/2014/main" id="{BEC3DA50-5B4F-4E00-A890-D2CC0487BA23}"/>
              </a:ext>
            </a:extLst>
          </p:cNvPr>
          <p:cNvGrpSpPr>
            <a:grpSpLocks/>
          </p:cNvGrpSpPr>
          <p:nvPr/>
        </p:nvGrpSpPr>
        <p:grpSpPr bwMode="auto">
          <a:xfrm>
            <a:off x="1219200" y="5060389"/>
            <a:ext cx="1895653" cy="1496142"/>
            <a:chOff x="6269" y="5779"/>
            <a:chExt cx="4755" cy="4123"/>
          </a:xfrm>
        </p:grpSpPr>
        <p:pic>
          <p:nvPicPr>
            <p:cNvPr id="5" name="Picture 4">
              <a:extLst>
                <a:ext uri="{FF2B5EF4-FFF2-40B4-BE49-F238E27FC236}">
                  <a16:creationId xmlns:a16="http://schemas.microsoft.com/office/drawing/2014/main" id="{4FAA4A94-D3E6-4924-943B-048920BCB3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6" y="5786"/>
              <a:ext cx="4740" cy="4108"/>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91">
              <a:extLst>
                <a:ext uri="{FF2B5EF4-FFF2-40B4-BE49-F238E27FC236}">
                  <a16:creationId xmlns:a16="http://schemas.microsoft.com/office/drawing/2014/main" id="{ED203B54-E6D4-4838-9EE2-8CAF4F6BE22F}"/>
                </a:ext>
              </a:extLst>
            </p:cNvPr>
            <p:cNvSpPr>
              <a:spLocks/>
            </p:cNvSpPr>
            <p:nvPr/>
          </p:nvSpPr>
          <p:spPr bwMode="auto">
            <a:xfrm>
              <a:off x="6269" y="5779"/>
              <a:ext cx="4755" cy="4123"/>
            </a:xfrm>
            <a:custGeom>
              <a:avLst/>
              <a:gdLst>
                <a:gd name="T0" fmla="+- 0 6269 6269"/>
                <a:gd name="T1" fmla="*/ T0 w 4755"/>
                <a:gd name="T2" fmla="+- 0 9902 5779"/>
                <a:gd name="T3" fmla="*/ 9902 h 4123"/>
                <a:gd name="T4" fmla="+- 0 11024 6269"/>
                <a:gd name="T5" fmla="*/ T4 w 4755"/>
                <a:gd name="T6" fmla="+- 0 9902 5779"/>
                <a:gd name="T7" fmla="*/ 9902 h 4123"/>
                <a:gd name="T8" fmla="+- 0 11024 6269"/>
                <a:gd name="T9" fmla="*/ T8 w 4755"/>
                <a:gd name="T10" fmla="+- 0 5779 5779"/>
                <a:gd name="T11" fmla="*/ 5779 h 4123"/>
                <a:gd name="T12" fmla="+- 0 6269 6269"/>
                <a:gd name="T13" fmla="*/ T12 w 4755"/>
                <a:gd name="T14" fmla="+- 0 5779 5779"/>
                <a:gd name="T15" fmla="*/ 5779 h 4123"/>
                <a:gd name="T16" fmla="+- 0 6269 6269"/>
                <a:gd name="T17" fmla="*/ T16 w 4755"/>
                <a:gd name="T18" fmla="+- 0 9902 5779"/>
                <a:gd name="T19" fmla="*/ 9902 h 4123"/>
              </a:gdLst>
              <a:ahLst/>
              <a:cxnLst>
                <a:cxn ang="0">
                  <a:pos x="T1" y="T3"/>
                </a:cxn>
                <a:cxn ang="0">
                  <a:pos x="T5" y="T7"/>
                </a:cxn>
                <a:cxn ang="0">
                  <a:pos x="T9" y="T11"/>
                </a:cxn>
                <a:cxn ang="0">
                  <a:pos x="T13" y="T15"/>
                </a:cxn>
                <a:cxn ang="0">
                  <a:pos x="T17" y="T19"/>
                </a:cxn>
              </a:cxnLst>
              <a:rect l="0" t="0" r="r" b="b"/>
              <a:pathLst>
                <a:path w="4755" h="4123">
                  <a:moveTo>
                    <a:pt x="0" y="4123"/>
                  </a:moveTo>
                  <a:lnTo>
                    <a:pt x="4755" y="4123"/>
                  </a:lnTo>
                  <a:lnTo>
                    <a:pt x="4755" y="0"/>
                  </a:lnTo>
                  <a:lnTo>
                    <a:pt x="0" y="0"/>
                  </a:lnTo>
                  <a:lnTo>
                    <a:pt x="0" y="4123"/>
                  </a:lnTo>
                  <a:close/>
                </a:path>
              </a:pathLst>
            </a:custGeom>
            <a:noFill/>
            <a:ln w="9525">
              <a:solidFill>
                <a:srgbClr val="40404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pic>
        <p:nvPicPr>
          <p:cNvPr id="8" name="Picture 7" descr="A screenshot of a cell phone&#10;&#10;Description automatically generated">
            <a:extLst>
              <a:ext uri="{FF2B5EF4-FFF2-40B4-BE49-F238E27FC236}">
                <a16:creationId xmlns:a16="http://schemas.microsoft.com/office/drawing/2014/main" id="{81FF7BD3-5AC2-4E9D-A969-313285654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603" y="4971127"/>
            <a:ext cx="1340794" cy="1548070"/>
          </a:xfrm>
          <a:prstGeom prst="rect">
            <a:avLst/>
          </a:prstGeom>
        </p:spPr>
      </p:pic>
      <p:pic>
        <p:nvPicPr>
          <p:cNvPr id="12" name="Picture 11" descr="A screenshot of a social media post&#10;&#10;Description automatically generated">
            <a:extLst>
              <a:ext uri="{FF2B5EF4-FFF2-40B4-BE49-F238E27FC236}">
                <a16:creationId xmlns:a16="http://schemas.microsoft.com/office/drawing/2014/main" id="{3F8B9179-AF89-464E-B17D-D89772299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531" y="4875393"/>
            <a:ext cx="1389063" cy="1797611"/>
          </a:xfrm>
          <a:prstGeom prst="rect">
            <a:avLst/>
          </a:prstGeom>
        </p:spPr>
      </p:pic>
      <p:pic>
        <p:nvPicPr>
          <p:cNvPr id="14" name="Picture 13" descr="A screenshot of a social media post&#10;&#10;Description automatically generated">
            <a:extLst>
              <a:ext uri="{FF2B5EF4-FFF2-40B4-BE49-F238E27FC236}">
                <a16:creationId xmlns:a16="http://schemas.microsoft.com/office/drawing/2014/main" id="{C49C1A39-F0A5-476D-A26B-62A4E7841B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0568" y="4878432"/>
            <a:ext cx="1530927" cy="1981200"/>
          </a:xfrm>
          <a:prstGeom prst="rect">
            <a:avLst/>
          </a:prstGeom>
        </p:spPr>
      </p:pic>
      <p:sp>
        <p:nvSpPr>
          <p:cNvPr id="15" name="TextBox 14">
            <a:extLst>
              <a:ext uri="{FF2B5EF4-FFF2-40B4-BE49-F238E27FC236}">
                <a16:creationId xmlns:a16="http://schemas.microsoft.com/office/drawing/2014/main" id="{F2C5AFC1-55DB-4593-9EB2-9587A2213511}"/>
              </a:ext>
            </a:extLst>
          </p:cNvPr>
          <p:cNvSpPr txBox="1"/>
          <p:nvPr/>
        </p:nvSpPr>
        <p:spPr>
          <a:xfrm rot="2354474">
            <a:off x="6513027" y="3547129"/>
            <a:ext cx="2294495" cy="461665"/>
          </a:xfrm>
          <a:prstGeom prst="rect">
            <a:avLst/>
          </a:prstGeom>
          <a:noFill/>
        </p:spPr>
        <p:txBody>
          <a:bodyPr wrap="square" rtlCol="0">
            <a:spAutoFit/>
          </a:bodyPr>
          <a:lstStyle/>
          <a:p>
            <a:r>
              <a:rPr lang="en-US" sz="1200" dirty="0"/>
              <a:t>These are what make your promotions and awards “official”!</a:t>
            </a:r>
          </a:p>
        </p:txBody>
      </p:sp>
    </p:spTree>
    <p:extLst>
      <p:ext uri="{BB962C8B-B14F-4D97-AF65-F5344CB8AC3E}">
        <p14:creationId xmlns:p14="http://schemas.microsoft.com/office/powerpoint/2010/main" val="3869415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a:xfrm>
            <a:off x="1134687" y="274638"/>
            <a:ext cx="6858000" cy="1143000"/>
          </a:xfrm>
        </p:spPr>
        <p:txBody>
          <a:bodyPr anchor="ctr">
            <a:normAutofit/>
          </a:bodyPr>
          <a:lstStyle/>
          <a:p>
            <a:r>
              <a:rPr lang="en-US" dirty="0"/>
              <a:t>Property Book</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sz="half" idx="1"/>
          </p:nvPr>
        </p:nvSpPr>
        <p:spPr>
          <a:xfrm>
            <a:off x="457200" y="1600200"/>
            <a:ext cx="5257800" cy="4983162"/>
          </a:xfrm>
        </p:spPr>
        <p:txBody>
          <a:bodyPr>
            <a:normAutofit/>
          </a:bodyPr>
          <a:lstStyle/>
          <a:p>
            <a:pPr>
              <a:lnSpc>
                <a:spcPct val="90000"/>
              </a:lnSpc>
            </a:pPr>
            <a:r>
              <a:rPr lang="en-US" sz="2000" dirty="0"/>
              <a:t>The legal record of the state-controlled items that a unit has been issued.</a:t>
            </a:r>
          </a:p>
          <a:p>
            <a:pPr>
              <a:lnSpc>
                <a:spcPct val="90000"/>
              </a:lnSpc>
            </a:pPr>
            <a:r>
              <a:rPr lang="en-US" sz="2000" dirty="0"/>
              <a:t>CACC Form 104 (electronic)</a:t>
            </a:r>
          </a:p>
          <a:p>
            <a:pPr>
              <a:lnSpc>
                <a:spcPct val="90000"/>
              </a:lnSpc>
            </a:pPr>
            <a:r>
              <a:rPr lang="en-US" sz="2000" dirty="0"/>
              <a:t>Lists what you should have on hand</a:t>
            </a:r>
          </a:p>
          <a:p>
            <a:pPr lvl="1">
              <a:lnSpc>
                <a:spcPct val="90000"/>
              </a:lnSpc>
            </a:pPr>
            <a:r>
              <a:rPr lang="en-US" sz="2000" dirty="0"/>
              <a:t>Received or Purchased</a:t>
            </a:r>
          </a:p>
          <a:p>
            <a:pPr lvl="1">
              <a:lnSpc>
                <a:spcPct val="90000"/>
              </a:lnSpc>
            </a:pPr>
            <a:r>
              <a:rPr lang="en-US" sz="2000" dirty="0"/>
              <a:t>Issued Out (accounted for by Forms 100 &amp; 101)</a:t>
            </a:r>
          </a:p>
          <a:p>
            <a:pPr>
              <a:lnSpc>
                <a:spcPct val="90000"/>
              </a:lnSpc>
            </a:pPr>
            <a:r>
              <a:rPr lang="en-US" sz="2000" dirty="0"/>
              <a:t>You must have CACC Form 100’s &amp; 101’s for the items issued out</a:t>
            </a:r>
          </a:p>
          <a:p>
            <a:pPr>
              <a:lnSpc>
                <a:spcPct val="90000"/>
              </a:lnSpc>
            </a:pPr>
            <a:r>
              <a:rPr lang="en-US" sz="2000" dirty="0"/>
              <a:t>Must conduct formal inventories and document them to show you have the equipment</a:t>
            </a:r>
          </a:p>
          <a:p>
            <a:pPr>
              <a:lnSpc>
                <a:spcPct val="90000"/>
              </a:lnSpc>
            </a:pPr>
            <a:r>
              <a:rPr lang="en-US" sz="2000" dirty="0"/>
              <a:t>If equipment is lost, you must complete a Report of Survey to show the loss; then you can remove it off your Property Book</a:t>
            </a:r>
          </a:p>
        </p:txBody>
      </p:sp>
      <p:pic>
        <p:nvPicPr>
          <p:cNvPr id="18434" name="Picture 2" descr="See the source image">
            <a:extLst>
              <a:ext uri="{FF2B5EF4-FFF2-40B4-BE49-F238E27FC236}">
                <a16:creationId xmlns:a16="http://schemas.microsoft.com/office/drawing/2014/main" id="{6B3F0D2D-8D19-4A35-B6F2-CAFC8D92AE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5417608" y="2348706"/>
            <a:ext cx="3269192" cy="2451894"/>
          </a:xfrm>
          <a:prstGeom prst="rect">
            <a:avLst/>
          </a:prstGeom>
          <a:solidFill>
            <a:srgbClr val="FFFFFF"/>
          </a:solidFill>
        </p:spPr>
      </p:pic>
    </p:spTree>
    <p:extLst>
      <p:ext uri="{BB962C8B-B14F-4D97-AF65-F5344CB8AC3E}">
        <p14:creationId xmlns:p14="http://schemas.microsoft.com/office/powerpoint/2010/main" val="3410673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Requisitions</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a:xfrm>
            <a:off x="228600" y="1991379"/>
            <a:ext cx="3124200" cy="3190222"/>
          </a:xfrm>
        </p:spPr>
        <p:txBody>
          <a:bodyPr/>
          <a:lstStyle/>
          <a:p>
            <a:r>
              <a:rPr lang="en-US" dirty="0"/>
              <a:t>CACC Website</a:t>
            </a:r>
          </a:p>
          <a:p>
            <a:r>
              <a:rPr lang="en-US" dirty="0"/>
              <a:t>Headquarters</a:t>
            </a:r>
          </a:p>
          <a:p>
            <a:r>
              <a:rPr lang="en-US" dirty="0"/>
              <a:t>S-4</a:t>
            </a:r>
          </a:p>
          <a:p>
            <a:r>
              <a:rPr lang="en-US" dirty="0"/>
              <a:t>Uniform Requisitions</a:t>
            </a:r>
          </a:p>
        </p:txBody>
      </p:sp>
      <p:pic>
        <p:nvPicPr>
          <p:cNvPr id="5" name="Picture 4">
            <a:extLst>
              <a:ext uri="{FF2B5EF4-FFF2-40B4-BE49-F238E27FC236}">
                <a16:creationId xmlns:a16="http://schemas.microsoft.com/office/drawing/2014/main" id="{4F6A8505-55A8-4514-B66C-568625F7DCBA}"/>
              </a:ext>
            </a:extLst>
          </p:cNvPr>
          <p:cNvPicPr>
            <a:picLocks noChangeAspect="1"/>
          </p:cNvPicPr>
          <p:nvPr/>
        </p:nvPicPr>
        <p:blipFill rotWithShape="1">
          <a:blip r:embed="rId2"/>
          <a:srcRect l="22500" t="8518" r="21667" b="14445"/>
          <a:stretch/>
        </p:blipFill>
        <p:spPr>
          <a:xfrm>
            <a:off x="3733800" y="1881981"/>
            <a:ext cx="5105400" cy="3962400"/>
          </a:xfrm>
          <a:prstGeom prst="rect">
            <a:avLst/>
          </a:prstGeom>
        </p:spPr>
      </p:pic>
      <p:cxnSp>
        <p:nvCxnSpPr>
          <p:cNvPr id="7" name="Straight Arrow Connector 6">
            <a:extLst>
              <a:ext uri="{FF2B5EF4-FFF2-40B4-BE49-F238E27FC236}">
                <a16:creationId xmlns:a16="http://schemas.microsoft.com/office/drawing/2014/main" id="{27FE06CD-7108-40C2-BF23-6DEA7A61F779}"/>
              </a:ext>
            </a:extLst>
          </p:cNvPr>
          <p:cNvCxnSpPr>
            <a:cxnSpLocks/>
          </p:cNvCxnSpPr>
          <p:nvPr/>
        </p:nvCxnSpPr>
        <p:spPr>
          <a:xfrm>
            <a:off x="2819400" y="4648200"/>
            <a:ext cx="1219200" cy="5865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C5477E-4F6D-4D3E-A034-1E877DD420E3}"/>
              </a:ext>
            </a:extLst>
          </p:cNvPr>
          <p:cNvSpPr txBox="1"/>
          <p:nvPr/>
        </p:nvSpPr>
        <p:spPr>
          <a:xfrm>
            <a:off x="609600" y="6019800"/>
            <a:ext cx="8077200" cy="830997"/>
          </a:xfrm>
          <a:prstGeom prst="rect">
            <a:avLst/>
          </a:prstGeom>
          <a:noFill/>
        </p:spPr>
        <p:txBody>
          <a:bodyPr wrap="square" rtlCol="0">
            <a:spAutoFit/>
          </a:bodyPr>
          <a:lstStyle/>
          <a:p>
            <a:r>
              <a:rPr lang="en-US" sz="1600" i="1" dirty="0"/>
              <a:t>Note: HQ CACC does not always have all uniform items on hand, nor do they always have people able to pull and ship the items. Communicate with your chain of command about what you need and whether you can get it.</a:t>
            </a:r>
          </a:p>
        </p:txBody>
      </p:sp>
    </p:spTree>
    <p:extLst>
      <p:ext uri="{BB962C8B-B14F-4D97-AF65-F5344CB8AC3E}">
        <p14:creationId xmlns:p14="http://schemas.microsoft.com/office/powerpoint/2010/main" val="3246621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1600200"/>
            <a:ext cx="8229600" cy="4648200"/>
          </a:xfrm>
        </p:spPr>
        <p:txBody>
          <a:bodyPr>
            <a:normAutofit fontScale="92500" lnSpcReduction="20000"/>
          </a:bodyPr>
          <a:lstStyle/>
          <a:p>
            <a:pPr marL="514350" indent="-514350">
              <a:buFont typeface="+mj-lt"/>
              <a:buAutoNum type="arabicPeriod"/>
            </a:pPr>
            <a:r>
              <a:rPr lang="en-US" dirty="0"/>
              <a:t>What is managing supplies “all about”?</a:t>
            </a:r>
          </a:p>
          <a:p>
            <a:pPr marL="514350" indent="-514350">
              <a:buFont typeface="+mj-lt"/>
              <a:buAutoNum type="arabicPeriod"/>
            </a:pPr>
            <a:endParaRPr lang="en-US" dirty="0"/>
          </a:p>
          <a:p>
            <a:pPr marL="514350" indent="-514350">
              <a:buFont typeface="+mj-lt"/>
              <a:buAutoNum type="arabicPeriod"/>
            </a:pPr>
            <a:r>
              <a:rPr lang="en-US" dirty="0"/>
              <a:t>What are the two types of property, and what’s the difference?</a:t>
            </a:r>
          </a:p>
          <a:p>
            <a:pPr marL="514350" indent="-514350">
              <a:buFont typeface="+mj-lt"/>
              <a:buAutoNum type="arabicPeriod"/>
            </a:pPr>
            <a:endParaRPr lang="en-US" dirty="0"/>
          </a:p>
          <a:p>
            <a:pPr marL="514350" indent="-514350">
              <a:buFont typeface="+mj-lt"/>
              <a:buAutoNum type="arabicPeriod"/>
            </a:pPr>
            <a:r>
              <a:rPr lang="en-US" dirty="0"/>
              <a:t>What should you ALWAYS do when issuing property to someone?</a:t>
            </a:r>
          </a:p>
          <a:p>
            <a:pPr marL="514350" indent="-514350">
              <a:buFont typeface="+mj-lt"/>
              <a:buAutoNum type="arabicPeriod"/>
            </a:pPr>
            <a:endParaRPr lang="en-US" dirty="0"/>
          </a:p>
          <a:p>
            <a:pPr marL="514350" indent="-514350">
              <a:buFont typeface="+mj-lt"/>
              <a:buAutoNum type="arabicPeriod"/>
            </a:pPr>
            <a:r>
              <a:rPr lang="en-US" dirty="0"/>
              <a:t>Where are the forms for requisitioning uniform items?</a:t>
            </a:r>
          </a:p>
          <a:p>
            <a:pPr marL="914400" lvl="1" indent="-514350">
              <a:buFont typeface="+mj-lt"/>
              <a:buAutoNum type="arabicPeriod"/>
            </a:pPr>
            <a:endParaRPr lang="en-US" dirty="0"/>
          </a:p>
        </p:txBody>
      </p:sp>
    </p:spTree>
    <p:extLst>
      <p:ext uri="{BB962C8B-B14F-4D97-AF65-F5344CB8AC3E}">
        <p14:creationId xmlns:p14="http://schemas.microsoft.com/office/powerpoint/2010/main" val="951879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931" y="2133600"/>
            <a:ext cx="7772400" cy="2895600"/>
          </a:xfrm>
        </p:spPr>
        <p:txBody>
          <a:bodyPr>
            <a:normAutofit/>
          </a:bodyPr>
          <a:lstStyle/>
          <a:p>
            <a:r>
              <a:rPr lang="en-US" dirty="0"/>
              <a:t>Civic, Public, &amp; Military affairs Regulations</a:t>
            </a:r>
          </a:p>
        </p:txBody>
      </p:sp>
      <p:sp>
        <p:nvSpPr>
          <p:cNvPr id="2" name="Rectangle 1"/>
          <p:cNvSpPr/>
          <p:nvPr/>
        </p:nvSpPr>
        <p:spPr>
          <a:xfrm>
            <a:off x="533400" y="6031437"/>
            <a:ext cx="8128957" cy="407035"/>
          </a:xfrm>
          <a:prstGeom prst="rect">
            <a:avLst/>
          </a:prstGeom>
        </p:spPr>
        <p:txBody>
          <a:bodyPr wrap="square">
            <a:spAutoFit/>
          </a:bodyPr>
          <a:lstStyle/>
          <a:p>
            <a:pPr marR="0" lvl="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15. Use CR 5-1 to manage Civic, Public, and Military Affairs for a CACC unit</a:t>
            </a:r>
            <a:r>
              <a:rPr lang="en-US" sz="2000" dirty="0">
                <a:solidFill>
                  <a:schemeClr val="bg1">
                    <a:lumMod val="50000"/>
                  </a:schemeClr>
                </a:solidFill>
              </a:rPr>
              <a:t>.</a:t>
            </a:r>
          </a:p>
        </p:txBody>
      </p:sp>
    </p:spTree>
    <p:extLst>
      <p:ext uri="{BB962C8B-B14F-4D97-AF65-F5344CB8AC3E}">
        <p14:creationId xmlns:p14="http://schemas.microsoft.com/office/powerpoint/2010/main" val="2141417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19078-0270-4883-9426-F8A3D4487211}"/>
              </a:ext>
            </a:extLst>
          </p:cNvPr>
          <p:cNvSpPr>
            <a:spLocks noGrp="1"/>
          </p:cNvSpPr>
          <p:nvPr>
            <p:ph type="title"/>
          </p:nvPr>
        </p:nvSpPr>
        <p:spPr/>
        <p:txBody>
          <a:bodyPr>
            <a:normAutofit fontScale="90000"/>
          </a:bodyPr>
          <a:lstStyle/>
          <a:p>
            <a:r>
              <a:rPr lang="en-US" dirty="0"/>
              <a:t>Civic, Public, &amp; Military Affairs Regulations</a:t>
            </a:r>
          </a:p>
        </p:txBody>
      </p:sp>
      <p:sp>
        <p:nvSpPr>
          <p:cNvPr id="5" name="Content Placeholder 4">
            <a:extLst>
              <a:ext uri="{FF2B5EF4-FFF2-40B4-BE49-F238E27FC236}">
                <a16:creationId xmlns:a16="http://schemas.microsoft.com/office/drawing/2014/main" id="{711FC111-E363-40F1-84B7-3870BC00B523}"/>
              </a:ext>
            </a:extLst>
          </p:cNvPr>
          <p:cNvSpPr>
            <a:spLocks noGrp="1"/>
          </p:cNvSpPr>
          <p:nvPr>
            <p:ph idx="1"/>
          </p:nvPr>
        </p:nvSpPr>
        <p:spPr>
          <a:xfrm>
            <a:off x="457200" y="1905000"/>
            <a:ext cx="8229600" cy="4191000"/>
          </a:xfrm>
        </p:spPr>
        <p:txBody>
          <a:bodyPr>
            <a:normAutofit fontScale="77500" lnSpcReduction="20000"/>
          </a:bodyPr>
          <a:lstStyle/>
          <a:p>
            <a:pPr marL="0" indent="0" algn="l" rtl="0" fontAlgn="base">
              <a:buNone/>
            </a:pPr>
            <a:r>
              <a:rPr lang="en-US" b="0" i="0" dirty="0">
                <a:solidFill>
                  <a:srgbClr val="000000"/>
                </a:solidFill>
                <a:effectLst/>
                <a:latin typeface="Times New Roman" panose="02020603050405020304" pitchFamily="18" charset="0"/>
              </a:rPr>
              <a:t> </a:t>
            </a:r>
            <a:r>
              <a:rPr lang="en-US" b="1" i="0" u="sng" dirty="0">
                <a:solidFill>
                  <a:srgbClr val="000000"/>
                </a:solidFill>
                <a:effectLst/>
                <a:latin typeface="Calibri" panose="020F0502020204030204" pitchFamily="34" charset="0"/>
              </a:rPr>
              <a:t>OBJECTIVES</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indent="0">
              <a:lnSpc>
                <a:spcPct val="107000"/>
              </a:lnSpc>
              <a:spcBef>
                <a:spcPts val="0"/>
              </a:spcBef>
              <a:spcAft>
                <a:spcPts val="0"/>
              </a:spcAft>
              <a:buNone/>
            </a:pPr>
            <a:r>
              <a:rPr lang="en-US" sz="3400" i="1" dirty="0">
                <a:latin typeface="Calibri" panose="020F0502020204030204" pitchFamily="34" charset="0"/>
                <a:cs typeface="Calibri" panose="020F0502020204030204" pitchFamily="34" charset="0"/>
              </a:rPr>
              <a:t>Cadet Leaders are able to identify where to get information about the standards required to do a staff job, S1 through S6.</a:t>
            </a:r>
          </a:p>
          <a:p>
            <a:pPr marL="0" indent="0" algn="l" rtl="0" fontAlgn="base">
              <a:buNone/>
            </a:pPr>
            <a:r>
              <a:rPr lang="en-US" sz="3400" i="1" dirty="0">
                <a:latin typeface="Calibri" panose="020F0502020204030204" pitchFamily="34" charset="0"/>
                <a:cs typeface="Calibri" panose="020F0502020204030204" pitchFamily="34" charset="0"/>
              </a:rPr>
              <a:t>​</a:t>
            </a:r>
          </a:p>
          <a:p>
            <a:pPr marL="0" indent="0" algn="l" rtl="0" fontAlgn="base">
              <a:buNone/>
            </a:pPr>
            <a:r>
              <a:rPr lang="en-US" b="1" i="0" u="sng" dirty="0">
                <a:solidFill>
                  <a:srgbClr val="000000"/>
                </a:solidFill>
                <a:effectLst/>
                <a:latin typeface="Calibri" panose="020F0502020204030204" pitchFamily="34" charset="0"/>
              </a:rPr>
              <a:t>Plan of Action</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marR="0" lvl="0" indent="0">
              <a:lnSpc>
                <a:spcPct val="107000"/>
              </a:lnSpc>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CR 5-1 to manage Civic, Public, and Military Affairs for a CACC unit</a:t>
            </a:r>
            <a:r>
              <a:rPr lang="en-US" sz="2800" dirty="0">
                <a:solidFill>
                  <a:schemeClr val="bg1">
                    <a:lumMod val="50000"/>
                  </a:schemeClr>
                </a:solidFill>
              </a:rPr>
              <a:t>.</a:t>
            </a:r>
          </a:p>
          <a:p>
            <a:pPr marL="0" indent="0" algn="l" rtl="0" fontAlgn="base">
              <a:buNone/>
            </a:pP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r>
              <a:rPr lang="en-US" b="1" i="0" u="sng" dirty="0">
                <a:solidFill>
                  <a:srgbClr val="000000"/>
                </a:solidFill>
                <a:effectLst/>
                <a:latin typeface="Calibri" panose="020F0502020204030204" pitchFamily="34" charset="0"/>
              </a:rPr>
              <a:t>Essential Question</a:t>
            </a:r>
            <a:r>
              <a:rPr lang="en-US" b="0" i="0" u="none" strike="noStrike" dirty="0">
                <a:solidFill>
                  <a:srgbClr val="000000"/>
                </a:solidFill>
                <a:effectLst/>
                <a:latin typeface="Calibri" panose="020F0502020204030204" pitchFamily="34" charset="0"/>
              </a:rPr>
              <a:t>: How do we publicize th</a:t>
            </a:r>
            <a:r>
              <a:rPr lang="en-US" dirty="0">
                <a:solidFill>
                  <a:srgbClr val="000000"/>
                </a:solidFill>
                <a:latin typeface="Calibri" panose="020F0502020204030204" pitchFamily="34" charset="0"/>
              </a:rPr>
              <a:t>e activities of the California Cadet Corps in a positive, responsible manner?</a:t>
            </a:r>
            <a:endParaRPr lang="en-US" dirty="0"/>
          </a:p>
        </p:txBody>
      </p:sp>
    </p:spTree>
    <p:extLst>
      <p:ext uri="{BB962C8B-B14F-4D97-AF65-F5344CB8AC3E}">
        <p14:creationId xmlns:p14="http://schemas.microsoft.com/office/powerpoint/2010/main" val="2385946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ee the source image">
            <a:extLst>
              <a:ext uri="{FF2B5EF4-FFF2-40B4-BE49-F238E27FC236}">
                <a16:creationId xmlns:a16="http://schemas.microsoft.com/office/drawing/2014/main" id="{020D62A7-CB0E-452E-8A91-5A92CC3D620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93" t="4129" r="10142" b="7300"/>
          <a:stretch/>
        </p:blipFill>
        <p:spPr bwMode="auto">
          <a:xfrm>
            <a:off x="6172200" y="1219200"/>
            <a:ext cx="2286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a:xfrm>
            <a:off x="1371600" y="228600"/>
            <a:ext cx="7162800" cy="1143000"/>
          </a:xfrm>
        </p:spPr>
        <p:txBody>
          <a:bodyPr>
            <a:normAutofit fontScale="90000"/>
          </a:bodyPr>
          <a:lstStyle/>
          <a:p>
            <a:r>
              <a:rPr lang="en-US" dirty="0"/>
              <a:t>CR 5-1</a:t>
            </a:r>
            <a:br>
              <a:rPr lang="en-US" dirty="0"/>
            </a:br>
            <a:r>
              <a:rPr lang="en-US" sz="4000" dirty="0"/>
              <a:t>Civic, Public, &amp; Military (CPM) Affairs</a:t>
            </a:r>
            <a:endParaRPr lang="en-US" dirty="0"/>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a:xfrm>
            <a:off x="457200" y="1828800"/>
            <a:ext cx="8229600" cy="4525963"/>
          </a:xfrm>
        </p:spPr>
        <p:txBody>
          <a:bodyPr>
            <a:normAutofit fontScale="85000" lnSpcReduction="20000"/>
          </a:bodyPr>
          <a:lstStyle/>
          <a:p>
            <a:pPr marL="0" indent="0">
              <a:buNone/>
            </a:pPr>
            <a:r>
              <a:rPr lang="en-US" b="1" dirty="0"/>
              <a:t>CPM Activity Rules:</a:t>
            </a:r>
          </a:p>
          <a:p>
            <a:r>
              <a:rPr lang="en-US" dirty="0"/>
              <a:t>No discrimination</a:t>
            </a:r>
          </a:p>
          <a:p>
            <a:r>
              <a:rPr lang="en-US" dirty="0"/>
              <a:t>No religion or partisan politics</a:t>
            </a:r>
          </a:p>
          <a:p>
            <a:r>
              <a:rPr lang="en-US" dirty="0"/>
              <a:t>No endorsement of private ventures</a:t>
            </a:r>
          </a:p>
          <a:p>
            <a:r>
              <a:rPr lang="en-US" dirty="0"/>
              <a:t>Fostering of public service, patriotism, national security, national heritage = okay</a:t>
            </a:r>
          </a:p>
          <a:p>
            <a:r>
              <a:rPr lang="en-US" dirty="0"/>
              <a:t>School/Community Service = great</a:t>
            </a:r>
          </a:p>
          <a:p>
            <a:r>
              <a:rPr lang="en-US" dirty="0"/>
              <a:t>We can’t be individually paid for our service</a:t>
            </a:r>
          </a:p>
          <a:p>
            <a:r>
              <a:rPr lang="en-US" dirty="0"/>
              <a:t>Your support to charities of your choice is fine</a:t>
            </a:r>
          </a:p>
          <a:p>
            <a:r>
              <a:rPr lang="en-US" dirty="0"/>
              <a:t>No participation (as CACC) in protests or demonstrations</a:t>
            </a:r>
          </a:p>
        </p:txBody>
      </p:sp>
    </p:spTree>
    <p:extLst>
      <p:ext uri="{BB962C8B-B14F-4D97-AF65-F5344CB8AC3E}">
        <p14:creationId xmlns:p14="http://schemas.microsoft.com/office/powerpoint/2010/main" val="666285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4EEB0B-230D-4C5D-923A-4A3EB37D8EAD}"/>
              </a:ext>
            </a:extLst>
          </p:cNvPr>
          <p:cNvSpPr>
            <a:spLocks noGrp="1"/>
          </p:cNvSpPr>
          <p:nvPr>
            <p:ph type="title"/>
          </p:nvPr>
        </p:nvSpPr>
        <p:spPr/>
        <p:txBody>
          <a:bodyPr/>
          <a:lstStyle/>
          <a:p>
            <a:r>
              <a:rPr lang="en-US" dirty="0"/>
              <a:t>Outreach</a:t>
            </a:r>
          </a:p>
        </p:txBody>
      </p:sp>
      <p:sp>
        <p:nvSpPr>
          <p:cNvPr id="10" name="Content Placeholder 9">
            <a:extLst>
              <a:ext uri="{FF2B5EF4-FFF2-40B4-BE49-F238E27FC236}">
                <a16:creationId xmlns:a16="http://schemas.microsoft.com/office/drawing/2014/main" id="{38F16FBD-51CC-4ED2-AE9C-A1D6427852E7}"/>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Calibri" panose="020F0502020204030204" pitchFamily="34" charset="0"/>
                <a:ea typeface="Times New Roman" panose="02020603050405020304" pitchFamily="18" charset="0"/>
                <a:cs typeface="Calibri" panose="020F0502020204030204" pitchFamily="34" charset="0"/>
              </a:rPr>
              <a:t>Every effort will be made by units, regiments, brigades, and the HQ, CACC to promote positive relationships with civic entities, including but not limited to: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city council members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mayors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city departments/agencies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school board members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school district officials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county supervisors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county government offices/agencies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state assembly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state senate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California Department of Education and California State Board of Education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Governor, Lieutenant Governor, and other elected statewide officials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Other State of California departments/agencies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20482" name="Picture 2" descr="See the source image">
            <a:extLst>
              <a:ext uri="{FF2B5EF4-FFF2-40B4-BE49-F238E27FC236}">
                <a16:creationId xmlns:a16="http://schemas.microsoft.com/office/drawing/2014/main" id="{9785C8F7-AAD8-4224-BF45-9684136199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362200"/>
            <a:ext cx="2895600" cy="247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845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4EEB0B-230D-4C5D-923A-4A3EB37D8EAD}"/>
              </a:ext>
            </a:extLst>
          </p:cNvPr>
          <p:cNvSpPr>
            <a:spLocks noGrp="1"/>
          </p:cNvSpPr>
          <p:nvPr>
            <p:ph type="title"/>
          </p:nvPr>
        </p:nvSpPr>
        <p:spPr/>
        <p:txBody>
          <a:bodyPr/>
          <a:lstStyle/>
          <a:p>
            <a:r>
              <a:rPr lang="en-US" dirty="0"/>
              <a:t>Role of the S5</a:t>
            </a:r>
          </a:p>
        </p:txBody>
      </p:sp>
      <p:sp>
        <p:nvSpPr>
          <p:cNvPr id="10" name="Content Placeholder 9">
            <a:extLst>
              <a:ext uri="{FF2B5EF4-FFF2-40B4-BE49-F238E27FC236}">
                <a16:creationId xmlns:a16="http://schemas.microsoft.com/office/drawing/2014/main" id="{38F16FBD-51CC-4ED2-AE9C-A1D6427852E7}"/>
              </a:ext>
            </a:extLst>
          </p:cNvPr>
          <p:cNvSpPr>
            <a:spLocks noGrp="1"/>
          </p:cNvSpPr>
          <p:nvPr>
            <p:ph idx="1"/>
          </p:nvPr>
        </p:nvSpPr>
        <p:spPr/>
        <p:txBody>
          <a:bodyPr>
            <a:normAutofit fontScale="92500" lnSpcReduction="20000"/>
          </a:bodyPr>
          <a:lstStyle/>
          <a:p>
            <a:r>
              <a:rPr lang="en-US" dirty="0"/>
              <a:t>Invite dignitaries to CACC events</a:t>
            </a:r>
          </a:p>
          <a:p>
            <a:r>
              <a:rPr lang="en-US" dirty="0"/>
              <a:t>Request proclamations for 5 April</a:t>
            </a:r>
          </a:p>
          <a:p>
            <a:r>
              <a:rPr lang="en-US" dirty="0"/>
              <a:t>Seek membership in civic organizations</a:t>
            </a:r>
          </a:p>
          <a:p>
            <a:r>
              <a:rPr lang="en-US" dirty="0"/>
              <a:t>Outreach to local parades, events</a:t>
            </a:r>
          </a:p>
          <a:p>
            <a:r>
              <a:rPr lang="en-US" dirty="0"/>
              <a:t>Conduct a Flag Disposition Ceremony</a:t>
            </a:r>
          </a:p>
          <a:p>
            <a:r>
              <a:rPr lang="en-US" dirty="0"/>
              <a:t>Promote Color Guard &amp; Flag Details</a:t>
            </a:r>
          </a:p>
          <a:p>
            <a:r>
              <a:rPr lang="en-US" dirty="0"/>
              <a:t>Publish CACC newsletters &amp; web pages</a:t>
            </a:r>
          </a:p>
          <a:p>
            <a:r>
              <a:rPr lang="en-US" dirty="0"/>
              <a:t>Outreach to fraternal organizations</a:t>
            </a:r>
          </a:p>
          <a:p>
            <a:r>
              <a:rPr lang="en-US" dirty="0"/>
              <a:t>Create media with photos &amp; video</a:t>
            </a:r>
          </a:p>
        </p:txBody>
      </p:sp>
      <p:pic>
        <p:nvPicPr>
          <p:cNvPr id="21506" name="Picture 2" descr="See the source image">
            <a:extLst>
              <a:ext uri="{FF2B5EF4-FFF2-40B4-BE49-F238E27FC236}">
                <a16:creationId xmlns:a16="http://schemas.microsoft.com/office/drawing/2014/main" id="{04EAB9FD-F306-4B6C-BAD9-D835DC27F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90600"/>
            <a:ext cx="1819275" cy="154378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See the source image">
            <a:extLst>
              <a:ext uri="{FF2B5EF4-FFF2-40B4-BE49-F238E27FC236}">
                <a16:creationId xmlns:a16="http://schemas.microsoft.com/office/drawing/2014/main" id="{007921CE-F12F-4DE6-BA36-91844EDCDB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32658">
            <a:off x="6642414" y="4768998"/>
            <a:ext cx="1704975" cy="175477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See the source image">
            <a:extLst>
              <a:ext uri="{FF2B5EF4-FFF2-40B4-BE49-F238E27FC236}">
                <a16:creationId xmlns:a16="http://schemas.microsoft.com/office/drawing/2014/main" id="{670E2BE0-69EB-488E-B0B6-5804DA36A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636030"/>
            <a:ext cx="1517964" cy="1099733"/>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See the source image">
            <a:extLst>
              <a:ext uri="{FF2B5EF4-FFF2-40B4-BE49-F238E27FC236}">
                <a16:creationId xmlns:a16="http://schemas.microsoft.com/office/drawing/2014/main" id="{65B333B3-A133-4E34-836A-7FB3533E55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244987"/>
            <a:ext cx="1784049" cy="1189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858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1935162"/>
            <a:ext cx="8229600" cy="4648200"/>
          </a:xfrm>
        </p:spPr>
        <p:txBody>
          <a:bodyPr>
            <a:normAutofit fontScale="77500" lnSpcReduction="20000"/>
          </a:bodyPr>
          <a:lstStyle/>
          <a:p>
            <a:pPr marL="514350" indent="-514350">
              <a:buFont typeface="+mj-lt"/>
              <a:buAutoNum type="arabicPeriod"/>
            </a:pPr>
            <a:r>
              <a:rPr lang="en-US" dirty="0"/>
              <a:t>Which of the following is acceptable under CPM rules?</a:t>
            </a:r>
          </a:p>
          <a:p>
            <a:pPr marL="914400" lvl="1" indent="-514350">
              <a:buFont typeface="+mj-lt"/>
              <a:buAutoNum type="alphaLcParenR"/>
            </a:pPr>
            <a:r>
              <a:rPr lang="en-US" dirty="0"/>
              <a:t>CACC cadets, as a group, participate in a BLM demonstration</a:t>
            </a:r>
          </a:p>
          <a:p>
            <a:pPr marL="914400" lvl="1" indent="-514350">
              <a:buFont typeface="+mj-lt"/>
              <a:buAutoNum type="alphaLcParenR"/>
            </a:pPr>
            <a:r>
              <a:rPr lang="en-US" dirty="0"/>
              <a:t>CACC cadets hold a prayer service at the end of practice</a:t>
            </a:r>
          </a:p>
          <a:p>
            <a:pPr marL="914400" lvl="1" indent="-514350">
              <a:buFont typeface="+mj-lt"/>
              <a:buAutoNum type="alphaLcParenR"/>
            </a:pPr>
            <a:r>
              <a:rPr lang="en-US" dirty="0"/>
              <a:t>Cadets on a Color Guard receive $25 each for presenting the colors at a function</a:t>
            </a:r>
          </a:p>
          <a:p>
            <a:pPr marL="914400" lvl="1" indent="-514350">
              <a:buFont typeface="+mj-lt"/>
              <a:buAutoNum type="alphaLcParenR"/>
            </a:pPr>
            <a:r>
              <a:rPr lang="en-US" dirty="0"/>
              <a:t>A CACC cadet attends a BLM demonstration with their family</a:t>
            </a:r>
          </a:p>
          <a:p>
            <a:pPr marL="0" indent="0">
              <a:buNone/>
            </a:pPr>
            <a:endParaRPr lang="en-US" dirty="0"/>
          </a:p>
          <a:p>
            <a:pPr marL="514350" indent="-514350">
              <a:buFont typeface="+mj-lt"/>
              <a:buAutoNum type="arabicPeriod" startAt="2"/>
            </a:pPr>
            <a:r>
              <a:rPr lang="en-US" dirty="0"/>
              <a:t>Name 5 political officials (by position) the S5 could outreach to gain support for the program.</a:t>
            </a:r>
          </a:p>
          <a:p>
            <a:pPr marL="514350" indent="-514350">
              <a:buFont typeface="+mj-lt"/>
              <a:buAutoNum type="arabicPeriod" startAt="2"/>
            </a:pPr>
            <a:endParaRPr lang="en-US" dirty="0"/>
          </a:p>
          <a:p>
            <a:pPr marL="514350" indent="-514350">
              <a:buFont typeface="+mj-lt"/>
              <a:buAutoNum type="arabicPeriod" startAt="2"/>
            </a:pPr>
            <a:r>
              <a:rPr lang="en-US" dirty="0"/>
              <a:t>Name 4 roles the S5 can perform</a:t>
            </a:r>
          </a:p>
          <a:p>
            <a:pPr marL="914400" lvl="1" indent="-514350">
              <a:buFont typeface="+mj-lt"/>
              <a:buAutoNum type="arabicPeriod"/>
            </a:pPr>
            <a:endParaRPr lang="en-US" dirty="0"/>
          </a:p>
        </p:txBody>
      </p:sp>
    </p:spTree>
    <p:extLst>
      <p:ext uri="{BB962C8B-B14F-4D97-AF65-F5344CB8AC3E}">
        <p14:creationId xmlns:p14="http://schemas.microsoft.com/office/powerpoint/2010/main" val="158251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Strength &amp; Activity Report</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p:txBody>
          <a:bodyPr/>
          <a:lstStyle/>
          <a:p>
            <a:r>
              <a:rPr lang="en-US" dirty="0"/>
              <a:t>Tells the HQ CACC and Military Department how many cadets are in each unit, their ranks, and what activities they’re doing.</a:t>
            </a:r>
          </a:p>
          <a:p>
            <a:r>
              <a:rPr lang="en-US" dirty="0"/>
              <a:t>Due every month by the 10</a:t>
            </a:r>
            <a:r>
              <a:rPr lang="en-US" baseline="30000" dirty="0"/>
              <a:t>th</a:t>
            </a:r>
            <a:r>
              <a:rPr lang="en-US" dirty="0"/>
              <a:t>, updated as of the 1</a:t>
            </a:r>
            <a:r>
              <a:rPr lang="en-US" baseline="30000" dirty="0"/>
              <a:t>st</a:t>
            </a:r>
            <a:r>
              <a:rPr lang="en-US" dirty="0"/>
              <a:t>.</a:t>
            </a:r>
          </a:p>
          <a:p>
            <a:r>
              <a:rPr lang="en-US" dirty="0"/>
              <a:t>Done online in Commandant Tools.</a:t>
            </a:r>
          </a:p>
          <a:p>
            <a:r>
              <a:rPr lang="en-US" dirty="0"/>
              <a:t>Once you populate your database, it’s just the click of a mouse!</a:t>
            </a:r>
          </a:p>
        </p:txBody>
      </p:sp>
    </p:spTree>
    <p:extLst>
      <p:ext uri="{BB962C8B-B14F-4D97-AF65-F5344CB8AC3E}">
        <p14:creationId xmlns:p14="http://schemas.microsoft.com/office/powerpoint/2010/main" val="216583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a:xfrm>
            <a:off x="1134687" y="274638"/>
            <a:ext cx="6858000" cy="1143000"/>
          </a:xfrm>
        </p:spPr>
        <p:txBody>
          <a:bodyPr anchor="ctr">
            <a:normAutofit/>
          </a:bodyPr>
          <a:lstStyle/>
          <a:p>
            <a:r>
              <a:rPr lang="en-US" dirty="0"/>
              <a:t>Orders &amp; Permanent Orders</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sz="half" idx="1"/>
          </p:nvPr>
        </p:nvSpPr>
        <p:spPr>
          <a:xfrm>
            <a:off x="457200" y="1600200"/>
            <a:ext cx="4038600" cy="4525963"/>
          </a:xfrm>
        </p:spPr>
        <p:txBody>
          <a:bodyPr>
            <a:normAutofit/>
          </a:bodyPr>
          <a:lstStyle/>
          <a:p>
            <a:pPr>
              <a:lnSpc>
                <a:spcPct val="90000"/>
              </a:lnSpc>
            </a:pPr>
            <a:r>
              <a:rPr lang="en-US" sz="2000" dirty="0">
                <a:effectLst/>
              </a:rPr>
              <a:t>Orders are the written and oral means by which instructions are transmitted to cadets, units, or personnel. There are two types:</a:t>
            </a:r>
          </a:p>
          <a:p>
            <a:pPr>
              <a:lnSpc>
                <a:spcPct val="90000"/>
              </a:lnSpc>
            </a:pPr>
            <a:r>
              <a:rPr lang="en-US" sz="2000" dirty="0">
                <a:effectLst/>
              </a:rPr>
              <a:t>Orders: Appointments, promotions, reductions, demotions, and assignment of cadets or commandants  </a:t>
            </a:r>
          </a:p>
          <a:p>
            <a:pPr>
              <a:lnSpc>
                <a:spcPct val="90000"/>
              </a:lnSpc>
            </a:pPr>
            <a:r>
              <a:rPr lang="en-US" sz="2000" dirty="0">
                <a:effectLst/>
              </a:rPr>
              <a:t>Permanent Orders: The award of ribbons, medals, badges, bars, decorations, accouterments, and unit awards identified in CR 1-1 and CR 1-7. </a:t>
            </a:r>
          </a:p>
          <a:p>
            <a:pPr>
              <a:lnSpc>
                <a:spcPct val="90000"/>
              </a:lnSpc>
            </a:pPr>
            <a:r>
              <a:rPr lang="en-US" sz="2000" dirty="0"/>
              <a:t>Specific formats are required – they’re in CR 1</a:t>
            </a:r>
          </a:p>
          <a:p>
            <a:pPr>
              <a:lnSpc>
                <a:spcPct val="90000"/>
              </a:lnSpc>
            </a:pPr>
            <a:endParaRPr lang="en-US" sz="2000" dirty="0"/>
          </a:p>
        </p:txBody>
      </p:sp>
      <p:pic>
        <p:nvPicPr>
          <p:cNvPr id="4" name="Picture 3" descr="A screenshot of a social media post&#10;&#10;Description automatically generated">
            <a:extLst>
              <a:ext uri="{FF2B5EF4-FFF2-40B4-BE49-F238E27FC236}">
                <a16:creationId xmlns:a16="http://schemas.microsoft.com/office/drawing/2014/main" id="{30E29120-54B3-44BF-A9B0-369C8ECC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2" y="1417638"/>
            <a:ext cx="4495798" cy="5819804"/>
          </a:xfrm>
          <a:prstGeom prst="rect">
            <a:avLst/>
          </a:prstGeom>
          <a:noFill/>
        </p:spPr>
      </p:pic>
    </p:spTree>
    <p:extLst>
      <p:ext uri="{BB962C8B-B14F-4D97-AF65-F5344CB8AC3E}">
        <p14:creationId xmlns:p14="http://schemas.microsoft.com/office/powerpoint/2010/main" val="243362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p:txBody>
          <a:bodyPr/>
          <a:lstStyle/>
          <a:p>
            <a:r>
              <a:rPr lang="en-US" dirty="0"/>
              <a:t>Cadet Service Records</a:t>
            </a:r>
          </a:p>
        </p:txBody>
      </p:sp>
      <p:sp>
        <p:nvSpPr>
          <p:cNvPr id="3" name="Content Placeholder 2">
            <a:extLst>
              <a:ext uri="{FF2B5EF4-FFF2-40B4-BE49-F238E27FC236}">
                <a16:creationId xmlns:a16="http://schemas.microsoft.com/office/drawing/2014/main" id="{B4816420-4627-4B4F-990E-50119E7902A3}"/>
              </a:ext>
            </a:extLst>
          </p:cNvPr>
          <p:cNvSpPr>
            <a:spLocks noGrp="1"/>
          </p:cNvSpPr>
          <p:nvPr>
            <p:ph idx="1"/>
          </p:nvPr>
        </p:nvSpPr>
        <p:spPr/>
        <p:txBody>
          <a:bodyPr/>
          <a:lstStyle/>
          <a:p>
            <a:r>
              <a:rPr lang="en-US" dirty="0"/>
              <a:t>CACC Form 13 (covered in Lesson M1A)</a:t>
            </a:r>
          </a:p>
          <a:p>
            <a:r>
              <a:rPr lang="en-US" dirty="0"/>
              <a:t>Cadet’s permanent record, also called 201 file</a:t>
            </a:r>
          </a:p>
          <a:p>
            <a:r>
              <a:rPr lang="en-US" dirty="0"/>
              <a:t>Reflects the career progression while in CACC</a:t>
            </a:r>
          </a:p>
          <a:p>
            <a:r>
              <a:rPr lang="en-US" dirty="0"/>
              <a:t>CR 1 tells the S1 how to enter data properly on the Form 13</a:t>
            </a:r>
          </a:p>
          <a:p>
            <a:r>
              <a:rPr lang="en-US" dirty="0"/>
              <a:t>Other records (orders, rosters, PTA checklists, etc.) are kept with the Form 13 in the Personnel File</a:t>
            </a:r>
          </a:p>
        </p:txBody>
      </p:sp>
    </p:spTree>
    <p:extLst>
      <p:ext uri="{BB962C8B-B14F-4D97-AF65-F5344CB8AC3E}">
        <p14:creationId xmlns:p14="http://schemas.microsoft.com/office/powerpoint/2010/main" val="120384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411B-7DE0-495B-80BA-87A85AD907D8}"/>
              </a:ext>
            </a:extLst>
          </p:cNvPr>
          <p:cNvSpPr>
            <a:spLocks noGrp="1"/>
          </p:cNvSpPr>
          <p:nvPr>
            <p:ph type="title"/>
          </p:nvPr>
        </p:nvSpPr>
        <p:spPr>
          <a:xfrm>
            <a:off x="1134687" y="274638"/>
            <a:ext cx="6858000" cy="1143000"/>
          </a:xfrm>
        </p:spPr>
        <p:txBody>
          <a:bodyPr anchor="ctr">
            <a:normAutofit/>
          </a:bodyPr>
          <a:lstStyle/>
          <a:p>
            <a:r>
              <a:rPr lang="en-US" dirty="0"/>
              <a:t>Files</a:t>
            </a:r>
          </a:p>
        </p:txBody>
      </p:sp>
      <p:pic>
        <p:nvPicPr>
          <p:cNvPr id="1026" name="Picture 2" descr="See the source image">
            <a:extLst>
              <a:ext uri="{FF2B5EF4-FFF2-40B4-BE49-F238E27FC236}">
                <a16:creationId xmlns:a16="http://schemas.microsoft.com/office/drawing/2014/main" id="{305DAB2E-8DB9-4442-8E07-6A0D88C06F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2222500"/>
            <a:ext cx="2422770" cy="1968500"/>
          </a:xfrm>
          <a:prstGeom prst="rect">
            <a:avLst/>
          </a:prstGeom>
          <a:solidFill>
            <a:srgbClr val="FFFFFF"/>
          </a:solidFill>
        </p:spPr>
      </p:pic>
      <p:sp>
        <p:nvSpPr>
          <p:cNvPr id="71" name="Content Placeholder 3">
            <a:extLst>
              <a:ext uri="{FF2B5EF4-FFF2-40B4-BE49-F238E27FC236}">
                <a16:creationId xmlns:a16="http://schemas.microsoft.com/office/drawing/2014/main" id="{C74661C9-8F68-47BE-8D7E-0FDE46807005}"/>
              </a:ext>
            </a:extLst>
          </p:cNvPr>
          <p:cNvSpPr>
            <a:spLocks noGrp="1"/>
          </p:cNvSpPr>
          <p:nvPr>
            <p:ph sz="half" idx="2"/>
          </p:nvPr>
        </p:nvSpPr>
        <p:spPr>
          <a:xfrm>
            <a:off x="3124200" y="1600200"/>
            <a:ext cx="5562600" cy="4525963"/>
          </a:xfrm>
        </p:spPr>
        <p:txBody>
          <a:bodyPr>
            <a:normAutofit lnSpcReduction="10000"/>
          </a:bodyPr>
          <a:lstStyle/>
          <a:p>
            <a:r>
              <a:rPr lang="en-US" dirty="0"/>
              <a:t>Units must maintain certain files</a:t>
            </a:r>
          </a:p>
          <a:p>
            <a:r>
              <a:rPr lang="en-US" dirty="0"/>
              <a:t>They must be organized per CR 1, Chapter 7 &amp; Appendix C</a:t>
            </a:r>
          </a:p>
          <a:p>
            <a:r>
              <a:rPr lang="en-US" dirty="0"/>
              <a:t>They’re an official record of what the unit has done</a:t>
            </a:r>
          </a:p>
          <a:p>
            <a:r>
              <a:rPr lang="en-US" dirty="0"/>
              <a:t>They’re checked during the Annual General Inspection</a:t>
            </a:r>
          </a:p>
          <a:p>
            <a:r>
              <a:rPr lang="en-US" dirty="0"/>
              <a:t>They may be kept electronically, but must be accessible and per the reg</a:t>
            </a:r>
          </a:p>
          <a:p>
            <a:endParaRPr lang="en-US" dirty="0"/>
          </a:p>
        </p:txBody>
      </p:sp>
    </p:spTree>
    <p:extLst>
      <p:ext uri="{BB962C8B-B14F-4D97-AF65-F5344CB8AC3E}">
        <p14:creationId xmlns:p14="http://schemas.microsoft.com/office/powerpoint/2010/main" val="53347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1B2D92-35AC-49B0-9012-F46FCFD7C201}">
  <ds:schemaRefs>
    <ds:schemaRef ds:uri="http://schemas.microsoft.com/sharepoint/v3/contenttype/forms"/>
  </ds:schemaRefs>
</ds:datastoreItem>
</file>

<file path=customXml/itemProps2.xml><?xml version="1.0" encoding="utf-8"?>
<ds:datastoreItem xmlns:ds="http://schemas.openxmlformats.org/officeDocument/2006/customXml" ds:itemID="{B44F46EB-B8E9-403C-B5AC-42D57CF08E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07BC0-8634-4AB6-B54C-1BBC0F7BE6E3}">
  <ds:schemaRefs>
    <ds:schemaRef ds:uri="http://purl.org/dc/terms/"/>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8c6ba933-d8ba-4763-869f-28ea2b188e6f"/>
    <ds:schemaRef ds:uri="http://schemas.microsoft.com/office/infopath/2007/PartnerControls"/>
    <ds:schemaRef ds:uri="2665fec4-cfca-41c5-9f2f-25aa23ac4cd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228</TotalTime>
  <Words>3560</Words>
  <Application>Microsoft Office PowerPoint</Application>
  <PresentationFormat>On-screen Show (4:3)</PresentationFormat>
  <Paragraphs>494</Paragraphs>
  <Slides>58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Segoe UI</vt:lpstr>
      <vt:lpstr>Symbol</vt:lpstr>
      <vt:lpstr>Times New Roman</vt:lpstr>
      <vt:lpstr>Wingdings</vt:lpstr>
      <vt:lpstr>Office Theme</vt:lpstr>
      <vt:lpstr>Curriculum on Military Knowledge</vt:lpstr>
      <vt:lpstr>Agenda</vt:lpstr>
      <vt:lpstr>Personnel Regulations  </vt:lpstr>
      <vt:lpstr>Personnel Regulations</vt:lpstr>
      <vt:lpstr>CR 1: General Administration</vt:lpstr>
      <vt:lpstr>Strength &amp; Activity Report</vt:lpstr>
      <vt:lpstr>Orders &amp; Permanent Orders</vt:lpstr>
      <vt:lpstr>Cadet Service Records</vt:lpstr>
      <vt:lpstr>Files</vt:lpstr>
      <vt:lpstr>Files</vt:lpstr>
      <vt:lpstr>CR 1-6 AGI</vt:lpstr>
      <vt:lpstr>CR 1-6</vt:lpstr>
      <vt:lpstr>Sample from the Rubric</vt:lpstr>
      <vt:lpstr>Form 15 – AGI Report</vt:lpstr>
      <vt:lpstr>Form 15 – AGI Report</vt:lpstr>
      <vt:lpstr>Form 15 – AGI Report</vt:lpstr>
      <vt:lpstr>Form 15 – AGI Report</vt:lpstr>
      <vt:lpstr>Form 15 – AGI Report</vt:lpstr>
      <vt:lpstr>Form 15 – AGI Report</vt:lpstr>
      <vt:lpstr>Form 15 – AGI Report</vt:lpstr>
      <vt:lpstr>Form 15 – AGI Report</vt:lpstr>
      <vt:lpstr>Command &amp; Staff Briefing</vt:lpstr>
      <vt:lpstr>Check on Learning</vt:lpstr>
      <vt:lpstr>Safety (S-2) Regulations</vt:lpstr>
      <vt:lpstr>Safety Regulations</vt:lpstr>
      <vt:lpstr>CR 2-1 Safety, Risk Management, Environmental &amp; Cadet Protection</vt:lpstr>
      <vt:lpstr>Risk Management Process</vt:lpstr>
      <vt:lpstr>Assessing a Hazard</vt:lpstr>
      <vt:lpstr>Risk Assessment Chart</vt:lpstr>
      <vt:lpstr>Risk Management Example</vt:lpstr>
      <vt:lpstr>Risk Mitigation</vt:lpstr>
      <vt:lpstr>Environmental Principles</vt:lpstr>
      <vt:lpstr>Cadet Protection</vt:lpstr>
      <vt:lpstr>Cadet Protection</vt:lpstr>
      <vt:lpstr>Check on Learning</vt:lpstr>
      <vt:lpstr>Operations (S-3) Regulations</vt:lpstr>
      <vt:lpstr>Operations Regulations</vt:lpstr>
      <vt:lpstr>CR 3  Training</vt:lpstr>
      <vt:lpstr>Training Schedules</vt:lpstr>
      <vt:lpstr>CACC Knowledge “Memory Work”</vt:lpstr>
      <vt:lpstr>Lesson Planning Appendix C, CR 3</vt:lpstr>
      <vt:lpstr>CR 3-14 Cadet Activity Planning</vt:lpstr>
      <vt:lpstr>Check on Learning</vt:lpstr>
      <vt:lpstr>Logistics (S-4) Regulations</vt:lpstr>
      <vt:lpstr>Logistics Regulations</vt:lpstr>
      <vt:lpstr>CR 4-1  Supply Management</vt:lpstr>
      <vt:lpstr>2 Types of Property </vt:lpstr>
      <vt:lpstr>Clothing Record</vt:lpstr>
      <vt:lpstr>Hand Receipts CACC Form 101</vt:lpstr>
      <vt:lpstr>Property Book</vt:lpstr>
      <vt:lpstr>Requisitions</vt:lpstr>
      <vt:lpstr>Check on Learning</vt:lpstr>
      <vt:lpstr>Civic, Public, &amp; Military affairs Regulations</vt:lpstr>
      <vt:lpstr>Civic, Public, &amp; Military Affairs Regulations</vt:lpstr>
      <vt:lpstr>CR 5-1 Civic, Public, &amp; Military (CPM) Affairs</vt:lpstr>
      <vt:lpstr>Outreach</vt:lpstr>
      <vt:lpstr>Role of the S5</vt:lpstr>
      <vt:lpstr>Check on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on Military Knowledge</dc:title>
  <dc:creator>Grace Edinboro, COL, CACC</dc:creator>
  <cp:lastModifiedBy>Grace Edinboro, COL, CACC</cp:lastModifiedBy>
  <cp:revision>15</cp:revision>
  <dcterms:created xsi:type="dcterms:W3CDTF">2020-07-20T17:27:14Z</dcterms:created>
  <dcterms:modified xsi:type="dcterms:W3CDTF">2020-10-11T21:36:43Z</dcterms:modified>
</cp:coreProperties>
</file>